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7" r:id="rId2"/>
    <p:sldId id="258" r:id="rId3"/>
    <p:sldId id="259" r:id="rId4"/>
    <p:sldId id="260" r:id="rId5"/>
    <p:sldId id="261" r:id="rId6"/>
    <p:sldId id="262" r:id="rId7"/>
    <p:sldId id="263" r:id="rId8"/>
    <p:sldId id="264" r:id="rId9"/>
    <p:sldId id="265" r:id="rId10"/>
    <p:sldId id="266" r:id="rId11"/>
    <p:sldId id="267" r:id="rId12"/>
    <p:sldId id="341"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22" r:id="rId27"/>
    <p:sldId id="323" r:id="rId28"/>
    <p:sldId id="324" r:id="rId29"/>
    <p:sldId id="325" r:id="rId30"/>
    <p:sldId id="326" r:id="rId31"/>
    <p:sldId id="327" r:id="rId32"/>
    <p:sldId id="328" r:id="rId33"/>
    <p:sldId id="329" r:id="rId34"/>
    <p:sldId id="330" r:id="rId35"/>
    <p:sldId id="331" r:id="rId36"/>
    <p:sldId id="332" r:id="rId37"/>
    <p:sldId id="333" r:id="rId38"/>
    <p:sldId id="334" r:id="rId39"/>
    <p:sldId id="335" r:id="rId40"/>
    <p:sldId id="336" r:id="rId41"/>
    <p:sldId id="337" r:id="rId42"/>
    <p:sldId id="338" r:id="rId43"/>
    <p:sldId id="339" r:id="rId44"/>
    <p:sldId id="340"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23F1A9-ED42-4E39-9382-FA09F1BE373B}" type="datetimeFigureOut">
              <a:rPr lang="en-US" smtClean="0"/>
              <a:t>5/24/2016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75EE24-3856-4237-A18B-14863048D1C6}" type="slidenum">
              <a:rPr lang="en-US" smtClean="0"/>
              <a:t>‹#›</a:t>
            </a:fld>
            <a:endParaRPr lang="en-US"/>
          </a:p>
        </p:txBody>
      </p:sp>
    </p:spTree>
    <p:extLst>
      <p:ext uri="{BB962C8B-B14F-4D97-AF65-F5344CB8AC3E}">
        <p14:creationId xmlns:p14="http://schemas.microsoft.com/office/powerpoint/2010/main" val="3041004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7EA34D3-A41C-495D-A4DA-588EDD4FEF83}" type="slidenum">
              <a:rPr lang="en-US" altLang="en-US">
                <a:latin typeface="Arial" panose="020B0604020202020204" pitchFamily="34" charset="0"/>
              </a:rPr>
              <a:pPr eaLnBrk="1" hangingPunct="1">
                <a:spcBef>
                  <a:spcPct val="0"/>
                </a:spcBef>
              </a:pPr>
              <a:t>38</a:t>
            </a:fld>
            <a:endParaRPr lang="en-US" altLang="en-US">
              <a:latin typeface="Arial" panose="020B0604020202020204" pitchFamily="34" charset="0"/>
            </a:endParaRPr>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11250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FC6A784-C549-4D61-BBEE-78792CDA2769}" type="slidenum">
              <a:rPr lang="en-US" altLang="en-US">
                <a:latin typeface="Arial" panose="020B0604020202020204" pitchFamily="34" charset="0"/>
              </a:rPr>
              <a:pPr eaLnBrk="1" hangingPunct="1">
                <a:spcBef>
                  <a:spcPct val="0"/>
                </a:spcBef>
              </a:pPr>
              <a:t>39</a:t>
            </a:fld>
            <a:endParaRPr lang="en-US" altLang="en-US">
              <a:latin typeface="Arial" panose="020B0604020202020204" pitchFamily="34" charset="0"/>
            </a:endParaRPr>
          </a:p>
        </p:txBody>
      </p:sp>
      <p:sp>
        <p:nvSpPr>
          <p:cNvPr id="501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19096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38030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19207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6055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1698B6-C6E9-4440-8CFC-07E12179CA66}" type="slidenum">
              <a:rPr lang="en-US"/>
              <a:pPr/>
              <a:t>43</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r>
              <a:rPr lang="en-US"/>
              <a:t>Negative=feedback, positive=feed forward </a:t>
            </a:r>
            <a:endParaRPr lang="en-GB"/>
          </a:p>
        </p:txBody>
      </p:sp>
    </p:spTree>
    <p:extLst>
      <p:ext uri="{BB962C8B-B14F-4D97-AF65-F5344CB8AC3E}">
        <p14:creationId xmlns:p14="http://schemas.microsoft.com/office/powerpoint/2010/main" val="1436065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E463AC-DF40-4682-8978-BCB89EEA0999}" type="slidenum">
              <a:rPr lang="en-US"/>
              <a:pPr/>
              <a:t>44</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t>Negative=feedback, positive=feed forward </a:t>
            </a:r>
            <a:endParaRPr lang="en-GB"/>
          </a:p>
        </p:txBody>
      </p:sp>
    </p:spTree>
    <p:extLst>
      <p:ext uri="{BB962C8B-B14F-4D97-AF65-F5344CB8AC3E}">
        <p14:creationId xmlns:p14="http://schemas.microsoft.com/office/powerpoint/2010/main" val="1653834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C01975-B339-419A-B4CF-D76327B693B0}" type="datetimeFigureOut">
              <a:rPr lang="en-US" smtClean="0"/>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200708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C01975-B339-419A-B4CF-D76327B693B0}" type="datetimeFigureOut">
              <a:rPr lang="en-US" smtClean="0"/>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2801494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C01975-B339-419A-B4CF-D76327B693B0}" type="datetimeFigureOut">
              <a:rPr lang="en-US" smtClean="0"/>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1210297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C01975-B339-419A-B4CF-D76327B693B0}" type="datetimeFigureOut">
              <a:rPr lang="en-US" smtClean="0"/>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3336374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C01975-B339-419A-B4CF-D76327B693B0}" type="datetimeFigureOut">
              <a:rPr lang="en-US" smtClean="0"/>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2538342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C01975-B339-419A-B4CF-D76327B693B0}" type="datetimeFigureOut">
              <a:rPr lang="en-US" smtClean="0"/>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3931929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C01975-B339-419A-B4CF-D76327B693B0}" type="datetimeFigureOut">
              <a:rPr lang="en-US" smtClean="0"/>
              <a:t>5/24/2016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2761948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C01975-B339-419A-B4CF-D76327B693B0}" type="datetimeFigureOut">
              <a:rPr lang="en-US" smtClean="0"/>
              <a:t>5/24/2016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168956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01975-B339-419A-B4CF-D76327B693B0}" type="datetimeFigureOut">
              <a:rPr lang="en-US" smtClean="0"/>
              <a:t>5/24/2016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2801202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C01975-B339-419A-B4CF-D76327B693B0}" type="datetimeFigureOut">
              <a:rPr lang="en-US" smtClean="0"/>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4100279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C01975-B339-419A-B4CF-D76327B693B0}" type="datetimeFigureOut">
              <a:rPr lang="en-US" smtClean="0"/>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B8F069-CBE4-407C-83C5-F7D4863DA06E}" type="slidenum">
              <a:rPr lang="en-US" smtClean="0"/>
              <a:t>‹#›</a:t>
            </a:fld>
            <a:endParaRPr lang="en-US"/>
          </a:p>
        </p:txBody>
      </p:sp>
    </p:spTree>
    <p:extLst>
      <p:ext uri="{BB962C8B-B14F-4D97-AF65-F5344CB8AC3E}">
        <p14:creationId xmlns:p14="http://schemas.microsoft.com/office/powerpoint/2010/main" val="325433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01975-B339-419A-B4CF-D76327B693B0}" type="datetimeFigureOut">
              <a:rPr lang="en-US" smtClean="0"/>
              <a:t>5/24/2016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8F069-CBE4-407C-83C5-F7D4863DA06E}" type="slidenum">
              <a:rPr lang="en-US" smtClean="0"/>
              <a:t>‹#›</a:t>
            </a:fld>
            <a:endParaRPr lang="en-US"/>
          </a:p>
        </p:txBody>
      </p:sp>
    </p:spTree>
    <p:extLst>
      <p:ext uri="{BB962C8B-B14F-4D97-AF65-F5344CB8AC3E}">
        <p14:creationId xmlns:p14="http://schemas.microsoft.com/office/powerpoint/2010/main" val="4214747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676401"/>
            <a:ext cx="7772400" cy="1924050"/>
          </a:xfrm>
        </p:spPr>
        <p:txBody>
          <a:bodyPr>
            <a:normAutofit fontScale="90000"/>
          </a:bodyPr>
          <a:lstStyle/>
          <a:p>
            <a:r>
              <a:rPr lang="en-US" b="1" dirty="0"/>
              <a:t>Budgeting &amp; </a:t>
            </a:r>
            <a:r>
              <a:rPr lang="en-US" b="1" dirty="0" smtClean="0"/>
              <a:t/>
            </a:r>
            <a:br>
              <a:rPr lang="en-US" b="1" dirty="0" smtClean="0"/>
            </a:br>
            <a:r>
              <a:rPr lang="en-US" b="1" dirty="0" smtClean="0"/>
              <a:t>Budgetary </a:t>
            </a:r>
            <a:r>
              <a:rPr lang="en-US" b="1" dirty="0"/>
              <a:t>Control</a:t>
            </a:r>
            <a:r>
              <a:rPr lang="en-US" dirty="0"/>
              <a:t/>
            </a:r>
            <a:br>
              <a:rPr lang="en-US" dirty="0"/>
            </a:br>
            <a:endParaRPr lang="en-US" dirty="0"/>
          </a:p>
        </p:txBody>
      </p:sp>
      <p:sp>
        <p:nvSpPr>
          <p:cNvPr id="3" name="Subtitle 2"/>
          <p:cNvSpPr>
            <a:spLocks noGrp="1"/>
          </p:cNvSpPr>
          <p:nvPr>
            <p:ph type="subTitle" idx="1"/>
          </p:nvPr>
        </p:nvSpPr>
        <p:spPr>
          <a:xfrm>
            <a:off x="3810000" y="4343400"/>
            <a:ext cx="6400800" cy="1752600"/>
          </a:xfrm>
        </p:spPr>
        <p:txBody>
          <a:bodyPr/>
          <a:lstStyle/>
          <a:p>
            <a:pPr algn="r"/>
            <a:r>
              <a:rPr lang="en-US" i="1" dirty="0" smtClean="0"/>
              <a:t>Cost &amp; Management Accounting</a:t>
            </a:r>
          </a:p>
          <a:p>
            <a:pPr algn="r"/>
            <a:r>
              <a:rPr lang="en-US" i="1" dirty="0" smtClean="0"/>
              <a:t>Ms. </a:t>
            </a:r>
            <a:r>
              <a:rPr lang="en-US" i="1" dirty="0" err="1" smtClean="0"/>
              <a:t>Chathuri</a:t>
            </a:r>
            <a:r>
              <a:rPr lang="en-US" i="1" dirty="0" smtClean="0"/>
              <a:t> </a:t>
            </a:r>
            <a:r>
              <a:rPr lang="en-US" i="1" dirty="0" err="1" smtClean="0"/>
              <a:t>Senarath</a:t>
            </a:r>
            <a:endParaRPr lang="en-US" i="1" dirty="0"/>
          </a:p>
        </p:txBody>
      </p:sp>
    </p:spTree>
    <p:extLst>
      <p:ext uri="{BB962C8B-B14F-4D97-AF65-F5344CB8AC3E}">
        <p14:creationId xmlns:p14="http://schemas.microsoft.com/office/powerpoint/2010/main" val="4210297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563562"/>
          </a:xfrm>
        </p:spPr>
        <p:txBody>
          <a:bodyPr>
            <a:normAutofit fontScale="90000"/>
          </a:bodyPr>
          <a:lstStyle/>
          <a:p>
            <a:r>
              <a:rPr lang="en-US" sz="4000" b="1" dirty="0"/>
              <a:t>Stages in the budgeting process</a:t>
            </a:r>
          </a:p>
        </p:txBody>
      </p:sp>
      <p:sp>
        <p:nvSpPr>
          <p:cNvPr id="3" name="Content Placeholder 2"/>
          <p:cNvSpPr>
            <a:spLocks noGrp="1"/>
          </p:cNvSpPr>
          <p:nvPr>
            <p:ph idx="1"/>
          </p:nvPr>
        </p:nvSpPr>
        <p:spPr>
          <a:xfrm>
            <a:off x="1981200" y="1219200"/>
            <a:ext cx="8229600" cy="5410200"/>
          </a:xfrm>
        </p:spPr>
        <p:txBody>
          <a:bodyPr>
            <a:normAutofit/>
          </a:bodyPr>
          <a:lstStyle/>
          <a:p>
            <a:pPr marL="514350" indent="-514350">
              <a:buFont typeface="+mj-lt"/>
              <a:buAutoNum type="arabicPeriod"/>
            </a:pPr>
            <a:r>
              <a:rPr lang="en-US" b="1" i="1" dirty="0"/>
              <a:t>Communicating the details of the budget </a:t>
            </a:r>
            <a:r>
              <a:rPr lang="en-US" b="1" i="1" dirty="0"/>
              <a:t>policy</a:t>
            </a:r>
          </a:p>
          <a:p>
            <a:pPr marL="514350" indent="-514350">
              <a:buNone/>
            </a:pPr>
            <a:endParaRPr lang="en-US" dirty="0" smtClean="0"/>
          </a:p>
          <a:p>
            <a:pPr marL="514350" indent="-514350" algn="just"/>
            <a:r>
              <a:rPr lang="en-US" dirty="0"/>
              <a:t>Budget </a:t>
            </a:r>
            <a:r>
              <a:rPr lang="en-US" dirty="0"/>
              <a:t>preparation needs to be done considering the long term plans of the top management. </a:t>
            </a:r>
            <a:endParaRPr lang="en-US" dirty="0"/>
          </a:p>
          <a:p>
            <a:pPr marL="514350" indent="-514350" algn="just">
              <a:buNone/>
            </a:pPr>
            <a:endParaRPr lang="en-US" dirty="0"/>
          </a:p>
          <a:p>
            <a:pPr marL="514350" indent="-514350" algn="just"/>
            <a:r>
              <a:rPr lang="en-US" dirty="0"/>
              <a:t>The </a:t>
            </a:r>
            <a:r>
              <a:rPr lang="en-US" dirty="0"/>
              <a:t>top management will communicate its policy effects of the long term plan (i.e.  Any changes in the sales mix, expansion of certain activities, changes in industry demand, changes in productivity etc) to those who are preparing the budgets</a:t>
            </a:r>
            <a:r>
              <a:rPr lang="en-US" dirty="0"/>
              <a:t>.</a:t>
            </a:r>
          </a:p>
          <a:p>
            <a:pPr marL="514350" indent="-514350">
              <a:buNone/>
            </a:pPr>
            <a:endParaRPr lang="en-US" dirty="0"/>
          </a:p>
          <a:p>
            <a:endParaRPr lang="en-US" dirty="0"/>
          </a:p>
        </p:txBody>
      </p:sp>
    </p:spTree>
    <p:extLst>
      <p:ext uri="{BB962C8B-B14F-4D97-AF65-F5344CB8AC3E}">
        <p14:creationId xmlns:p14="http://schemas.microsoft.com/office/powerpoint/2010/main" val="344094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28600"/>
            <a:ext cx="8229600" cy="6400800"/>
          </a:xfrm>
        </p:spPr>
        <p:txBody>
          <a:bodyPr>
            <a:normAutofit fontScale="85000" lnSpcReduction="10000"/>
          </a:bodyPr>
          <a:lstStyle/>
          <a:p>
            <a:pPr marL="514350" indent="-514350">
              <a:buAutoNum type="arabicPeriod" startAt="2"/>
            </a:pPr>
            <a:r>
              <a:rPr lang="en-US" sz="3300" b="1" i="1" dirty="0"/>
              <a:t>Determining </a:t>
            </a:r>
            <a:r>
              <a:rPr lang="en-US" sz="3300" b="1" i="1" dirty="0"/>
              <a:t>the factor that restricts </a:t>
            </a:r>
            <a:r>
              <a:rPr lang="en-US" sz="3300" b="1" i="1" dirty="0"/>
              <a:t>performance</a:t>
            </a:r>
          </a:p>
          <a:p>
            <a:pPr marL="514350" indent="-514350" algn="just">
              <a:buNone/>
            </a:pPr>
            <a:r>
              <a:rPr lang="en-US" dirty="0"/>
              <a:t>	In </a:t>
            </a:r>
            <a:r>
              <a:rPr lang="en-US" dirty="0"/>
              <a:t>any organization, there is a factor that limits or restricts the performance for a given period, in most cases this is the sales demand, but can also be production capacity for a manufacturing company. This is known as the principle budget factor and will be unique to different organizations and industries as well</a:t>
            </a:r>
            <a:r>
              <a:rPr lang="en-US" dirty="0"/>
              <a:t>.</a:t>
            </a:r>
          </a:p>
          <a:p>
            <a:pPr marL="514350" indent="-514350" algn="just">
              <a:buNone/>
            </a:pPr>
            <a:endParaRPr lang="en-US" dirty="0"/>
          </a:p>
          <a:p>
            <a:pPr marL="514350" indent="-514350" algn="just">
              <a:buNone/>
            </a:pPr>
            <a:r>
              <a:rPr lang="en-US" b="1" i="1" dirty="0"/>
              <a:t>3</a:t>
            </a:r>
            <a:r>
              <a:rPr lang="en-US" b="1" dirty="0"/>
              <a:t>. 	</a:t>
            </a:r>
            <a:r>
              <a:rPr lang="en-US" sz="3300" b="1" i="1" dirty="0"/>
              <a:t>Preparation </a:t>
            </a:r>
            <a:r>
              <a:rPr lang="en-US" sz="3300" b="1" i="1" dirty="0"/>
              <a:t>of the sales </a:t>
            </a:r>
            <a:r>
              <a:rPr lang="en-US" sz="3300" b="1" i="1" dirty="0"/>
              <a:t>budget</a:t>
            </a:r>
          </a:p>
          <a:p>
            <a:pPr marL="514350" indent="-514350" algn="just"/>
            <a:r>
              <a:rPr lang="en-US" dirty="0"/>
              <a:t>The </a:t>
            </a:r>
            <a:r>
              <a:rPr lang="en-US" dirty="0"/>
              <a:t>volume of sales and sales mix decides the level of a company’s operations, when sales demand is the factor that restricts output. </a:t>
            </a:r>
            <a:endParaRPr lang="en-US" dirty="0"/>
          </a:p>
          <a:p>
            <a:pPr marL="514350" indent="-514350" algn="just"/>
            <a:r>
              <a:rPr lang="en-US" dirty="0"/>
              <a:t>For </a:t>
            </a:r>
            <a:r>
              <a:rPr lang="en-US" dirty="0"/>
              <a:t>this reason, the sales budget is the most important plan in the annual budgeting process</a:t>
            </a:r>
            <a:r>
              <a:rPr lang="en-US" dirty="0"/>
              <a:t>.</a:t>
            </a:r>
          </a:p>
          <a:p>
            <a:pPr marL="514350" indent="-514350" algn="just"/>
            <a:r>
              <a:rPr lang="en-US" dirty="0"/>
              <a:t>This </a:t>
            </a:r>
            <a:r>
              <a:rPr lang="en-US" dirty="0"/>
              <a:t>budget is also the most difficult to produce, because total sales revenue depends on the actions of the customers. In addition, sales demand may be influenced by the state of the economy or the actions of the competitors</a:t>
            </a:r>
          </a:p>
          <a:p>
            <a:pPr marL="514350" indent="-514350" algn="just">
              <a:buNone/>
            </a:pPr>
            <a:endParaRPr lang="en-US" b="1" i="1" dirty="0"/>
          </a:p>
          <a:p>
            <a:pPr marL="514350" indent="-514350" algn="just">
              <a:buNone/>
            </a:pPr>
            <a:endParaRPr lang="en-US" dirty="0"/>
          </a:p>
          <a:p>
            <a:pPr marL="514350" indent="-514350">
              <a:buNone/>
            </a:pPr>
            <a:endParaRPr lang="en-US" i="1" dirty="0"/>
          </a:p>
          <a:p>
            <a:pPr>
              <a:buNone/>
            </a:pPr>
            <a:endParaRPr lang="en-US" dirty="0"/>
          </a:p>
        </p:txBody>
      </p:sp>
    </p:spTree>
    <p:extLst>
      <p:ext uri="{BB962C8B-B14F-4D97-AF65-F5344CB8AC3E}">
        <p14:creationId xmlns:p14="http://schemas.microsoft.com/office/powerpoint/2010/main" val="56189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975021" y="30966"/>
            <a:ext cx="6207616" cy="6758676"/>
          </a:xfrm>
          <a:prstGeom prst="rect">
            <a:avLst/>
          </a:prstGeom>
        </p:spPr>
      </p:pic>
    </p:spTree>
    <p:extLst>
      <p:ext uri="{BB962C8B-B14F-4D97-AF65-F5344CB8AC3E}">
        <p14:creationId xmlns:p14="http://schemas.microsoft.com/office/powerpoint/2010/main" val="1384222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04800"/>
            <a:ext cx="8229600" cy="6324600"/>
          </a:xfrm>
        </p:spPr>
        <p:txBody>
          <a:bodyPr>
            <a:normAutofit lnSpcReduction="10000"/>
          </a:bodyPr>
          <a:lstStyle/>
          <a:p>
            <a:pPr marL="514350" indent="-514350">
              <a:buNone/>
            </a:pPr>
            <a:r>
              <a:rPr lang="en-US" b="1" i="1" dirty="0" smtClean="0"/>
              <a:t>4.</a:t>
            </a:r>
            <a:r>
              <a:rPr lang="en-US" dirty="0" smtClean="0"/>
              <a:t>	</a:t>
            </a:r>
            <a:r>
              <a:rPr lang="en-US" b="1" i="1" dirty="0" smtClean="0"/>
              <a:t>Initial preparation of various budgets</a:t>
            </a:r>
          </a:p>
          <a:p>
            <a:pPr marL="514350" indent="-514350" algn="just">
              <a:buNone/>
            </a:pPr>
            <a:r>
              <a:rPr lang="en-US" dirty="0" smtClean="0"/>
              <a:t>	</a:t>
            </a:r>
            <a:r>
              <a:rPr lang="en-US" sz="2600" dirty="0"/>
              <a:t>The budget holders (managers responsible for meeting the budgeted performance) can get involved in the preparation of budgets whereby they will submit the budgets relevant to their department to the top management for approval. Any changes will then be made and reconciled to meet the needs of the company. The budget will be set based on the policy of the company.</a:t>
            </a:r>
          </a:p>
          <a:p>
            <a:pPr marL="514350" indent="-514350" algn="just">
              <a:buNone/>
            </a:pPr>
            <a:endParaRPr lang="en-US" sz="2600" dirty="0"/>
          </a:p>
          <a:p>
            <a:pPr marL="514350" indent="-514350">
              <a:buNone/>
            </a:pPr>
            <a:r>
              <a:rPr lang="en-US" sz="3000" b="1" i="1" dirty="0"/>
              <a:t>5.	Negotiation of budgets</a:t>
            </a:r>
          </a:p>
          <a:p>
            <a:pPr marL="514350" indent="-514350" algn="just">
              <a:buNone/>
            </a:pPr>
            <a:r>
              <a:rPr lang="en-US" dirty="0" smtClean="0"/>
              <a:t>	</a:t>
            </a:r>
            <a:r>
              <a:rPr lang="en-US" sz="2600" dirty="0"/>
              <a:t>When the budgets are set at the lower levels and submitted for approval to the top management, it is natural to have disagreements on certain costs and also budget slack will be included. Therefore negotiation will take place to bring the budget to a level agreeable to everyone.</a:t>
            </a:r>
          </a:p>
          <a:p>
            <a:pPr marL="514350" indent="-514350">
              <a:buAutoNum type="arabicPeriod" startAt="4"/>
            </a:pPr>
            <a:endParaRPr lang="en-US" dirty="0" smtClean="0"/>
          </a:p>
          <a:p>
            <a:pPr marL="514350" indent="-514350">
              <a:buAutoNum type="arabicPeriod" startAt="4"/>
            </a:pPr>
            <a:endParaRPr lang="en-US" dirty="0" smtClean="0"/>
          </a:p>
          <a:p>
            <a:pPr marL="514350" indent="-514350">
              <a:buNone/>
            </a:pPr>
            <a:endParaRPr lang="en-US" dirty="0" smtClean="0"/>
          </a:p>
          <a:p>
            <a:endParaRPr lang="en-US" dirty="0"/>
          </a:p>
        </p:txBody>
      </p:sp>
    </p:spTree>
    <p:extLst>
      <p:ext uri="{BB962C8B-B14F-4D97-AF65-F5344CB8AC3E}">
        <p14:creationId xmlns:p14="http://schemas.microsoft.com/office/powerpoint/2010/main" val="3309833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04801"/>
            <a:ext cx="8229600" cy="5821363"/>
          </a:xfrm>
        </p:spPr>
        <p:txBody>
          <a:bodyPr/>
          <a:lstStyle/>
          <a:p>
            <a:pPr lvl="0">
              <a:buNone/>
            </a:pPr>
            <a:r>
              <a:rPr lang="en-US" b="1" i="1" dirty="0"/>
              <a:t>6. Coordination and review of budgets</a:t>
            </a:r>
          </a:p>
          <a:p>
            <a:pPr algn="just">
              <a:buNone/>
            </a:pPr>
            <a:r>
              <a:rPr lang="en-US" dirty="0"/>
              <a:t>	</a:t>
            </a:r>
            <a:r>
              <a:rPr lang="en-US" sz="2400" dirty="0"/>
              <a:t>When the budgets are been set, it will be done by an individual manager relevant to his/her own department this disregarding the organizational requirements. Also budgets set by different departments may not be compatible with each other</a:t>
            </a:r>
          </a:p>
          <a:p>
            <a:pPr algn="just">
              <a:buNone/>
            </a:pPr>
            <a:r>
              <a:rPr lang="en-US" sz="2400" dirty="0"/>
              <a:t>	e.g.  Factory manager would include the purchase of equipment in his/her budget when there are actually, no funds available in the finance department.</a:t>
            </a:r>
          </a:p>
          <a:p>
            <a:pPr algn="just">
              <a:buNone/>
            </a:pPr>
            <a:r>
              <a:rPr lang="en-US" sz="2400" dirty="0"/>
              <a:t>	Therefore the budgets need to be coordinated properly and revised in order to get the best fir with each other.</a:t>
            </a:r>
          </a:p>
          <a:p>
            <a:pPr lvl="0">
              <a:buNone/>
            </a:pPr>
            <a:endParaRPr lang="en-US" b="1" i="1" dirty="0"/>
          </a:p>
          <a:p>
            <a:pPr>
              <a:buNone/>
            </a:pPr>
            <a:endParaRPr lang="en-US" dirty="0"/>
          </a:p>
        </p:txBody>
      </p:sp>
    </p:spTree>
    <p:extLst>
      <p:ext uri="{BB962C8B-B14F-4D97-AF65-F5344CB8AC3E}">
        <p14:creationId xmlns:p14="http://schemas.microsoft.com/office/powerpoint/2010/main" val="825975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28600"/>
            <a:ext cx="8229600" cy="6477000"/>
          </a:xfrm>
        </p:spPr>
        <p:txBody>
          <a:bodyPr>
            <a:normAutofit lnSpcReduction="10000"/>
          </a:bodyPr>
          <a:lstStyle/>
          <a:p>
            <a:pPr marL="514350" indent="-514350">
              <a:buAutoNum type="arabicPeriod" startAt="7"/>
            </a:pPr>
            <a:r>
              <a:rPr lang="en-US" b="1" i="1" dirty="0"/>
              <a:t>Final acceptance of budget</a:t>
            </a:r>
          </a:p>
          <a:p>
            <a:pPr marL="514350" indent="-514350" algn="just">
              <a:buNone/>
            </a:pPr>
            <a:r>
              <a:rPr lang="en-US" dirty="0"/>
              <a:t>	</a:t>
            </a:r>
            <a:r>
              <a:rPr lang="en-US" sz="2600" dirty="0"/>
              <a:t>When all the budges are in harmony with each other, they are summarized into a master budget consisting the budgeted profit and loss, balance sheet and a cash flow statement. After the master budget has been approved, responsibility will be given to the individual departments to carry out their own budgets.</a:t>
            </a:r>
          </a:p>
          <a:p>
            <a:pPr marL="514350" indent="-514350">
              <a:buNone/>
            </a:pPr>
            <a:r>
              <a:rPr lang="en-US" b="1" i="1" dirty="0"/>
              <a:t>8.</a:t>
            </a:r>
            <a:r>
              <a:rPr lang="en-US" u="sng" dirty="0"/>
              <a:t> </a:t>
            </a:r>
            <a:r>
              <a:rPr lang="en-US" b="1" i="1" dirty="0"/>
              <a:t>Budget review</a:t>
            </a:r>
          </a:p>
          <a:p>
            <a:pPr marL="514350" indent="-514350" algn="just">
              <a:buNone/>
            </a:pPr>
            <a:r>
              <a:rPr lang="en-US" dirty="0"/>
              <a:t>	</a:t>
            </a:r>
            <a:r>
              <a:rPr lang="en-US" sz="2600" dirty="0"/>
              <a:t>At the end of the particular period, the budgets need to be compared with the actual performance of the department and results should be given to the respective departments. This will act as a motivational tool for the budget holders to appraise themselves and strive to be better. Also the management will have to make changes to the existing budgets whenever the environment changes so that meaningful comparisons can be made with the actual.</a:t>
            </a:r>
          </a:p>
          <a:p>
            <a:pPr marL="514350" indent="-514350">
              <a:buNone/>
            </a:pPr>
            <a:endParaRPr lang="en-US" b="1" i="1" dirty="0"/>
          </a:p>
          <a:p>
            <a:pPr marL="514350" indent="-514350">
              <a:buNone/>
            </a:pPr>
            <a:endParaRPr lang="en-US" b="1" i="1" dirty="0"/>
          </a:p>
          <a:p>
            <a:pPr>
              <a:buNone/>
            </a:pPr>
            <a:endParaRPr lang="en-US" dirty="0"/>
          </a:p>
        </p:txBody>
      </p:sp>
    </p:spTree>
    <p:extLst>
      <p:ext uri="{BB962C8B-B14F-4D97-AF65-F5344CB8AC3E}">
        <p14:creationId xmlns:p14="http://schemas.microsoft.com/office/powerpoint/2010/main" val="1918295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3200" b="1" dirty="0"/>
              <a:t>Budgetary Planning approaches</a:t>
            </a:r>
          </a:p>
        </p:txBody>
      </p:sp>
      <p:sp>
        <p:nvSpPr>
          <p:cNvPr id="20483" name="Rectangle 3"/>
          <p:cNvSpPr>
            <a:spLocks noGrp="1" noChangeArrowheads="1"/>
          </p:cNvSpPr>
          <p:nvPr>
            <p:ph type="body" idx="1"/>
          </p:nvPr>
        </p:nvSpPr>
        <p:spPr/>
        <p:txBody>
          <a:bodyPr/>
          <a:lstStyle/>
          <a:p>
            <a:pPr>
              <a:lnSpc>
                <a:spcPct val="90000"/>
              </a:lnSpc>
            </a:pPr>
            <a:r>
              <a:rPr lang="en-US" smtClean="0"/>
              <a:t>Different organizations approach budgeting differently. </a:t>
            </a:r>
          </a:p>
          <a:p>
            <a:pPr>
              <a:lnSpc>
                <a:spcPct val="90000"/>
              </a:lnSpc>
            </a:pPr>
            <a:endParaRPr lang="en-US" smtClean="0"/>
          </a:p>
          <a:p>
            <a:pPr>
              <a:lnSpc>
                <a:spcPct val="90000"/>
              </a:lnSpc>
            </a:pPr>
            <a:r>
              <a:rPr lang="en-US" u="sng" smtClean="0"/>
              <a:t>Main Approaches</a:t>
            </a:r>
            <a:r>
              <a:rPr lang="en-US" smtClean="0"/>
              <a:t> (concerned with where budgeting is done)</a:t>
            </a:r>
          </a:p>
          <a:p>
            <a:pPr>
              <a:lnSpc>
                <a:spcPct val="90000"/>
              </a:lnSpc>
            </a:pPr>
            <a:endParaRPr lang="en-US" smtClean="0"/>
          </a:p>
          <a:p>
            <a:pPr>
              <a:lnSpc>
                <a:spcPct val="90000"/>
              </a:lnSpc>
            </a:pPr>
            <a:r>
              <a:rPr lang="en-US" u="sng" smtClean="0"/>
              <a:t>Alternative Approaches</a:t>
            </a:r>
            <a:r>
              <a:rPr lang="en-US" smtClean="0"/>
              <a:t> (concerned with; where ever it is, how it is done)</a:t>
            </a:r>
          </a:p>
          <a:p>
            <a:pPr>
              <a:lnSpc>
                <a:spcPct val="90000"/>
              </a:lnSpc>
            </a:pPr>
            <a:endParaRPr lang="en-US" smtClean="0"/>
          </a:p>
          <a:p>
            <a:pPr>
              <a:lnSpc>
                <a:spcPct val="90000"/>
              </a:lnSpc>
            </a:pPr>
            <a:endParaRPr lang="en-US" smtClean="0"/>
          </a:p>
        </p:txBody>
      </p:sp>
    </p:spTree>
    <p:extLst>
      <p:ext uri="{BB962C8B-B14F-4D97-AF65-F5344CB8AC3E}">
        <p14:creationId xmlns:p14="http://schemas.microsoft.com/office/powerpoint/2010/main" val="455549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981200" y="274638"/>
            <a:ext cx="8229600" cy="639762"/>
          </a:xfrm>
        </p:spPr>
        <p:txBody>
          <a:bodyPr>
            <a:normAutofit fontScale="90000"/>
          </a:bodyPr>
          <a:lstStyle/>
          <a:p>
            <a:r>
              <a:rPr lang="en-US" sz="4000" b="1" dirty="0"/>
              <a:t>Main Approaches</a:t>
            </a:r>
          </a:p>
        </p:txBody>
      </p:sp>
      <p:sp>
        <p:nvSpPr>
          <p:cNvPr id="21507" name="Rectangle 3"/>
          <p:cNvSpPr>
            <a:spLocks noGrp="1" noChangeArrowheads="1"/>
          </p:cNvSpPr>
          <p:nvPr>
            <p:ph type="body" idx="1"/>
          </p:nvPr>
        </p:nvSpPr>
        <p:spPr>
          <a:xfrm>
            <a:off x="1981200" y="1066801"/>
            <a:ext cx="8229600" cy="5059363"/>
          </a:xfrm>
        </p:spPr>
        <p:txBody>
          <a:bodyPr>
            <a:normAutofit/>
          </a:bodyPr>
          <a:lstStyle/>
          <a:p>
            <a:r>
              <a:rPr kumimoji="0" lang="en-US" b="1" i="1" dirty="0" smtClean="0"/>
              <a:t>Top down approach/impose budget</a:t>
            </a:r>
          </a:p>
          <a:p>
            <a:pPr>
              <a:buNone/>
            </a:pPr>
            <a:r>
              <a:rPr lang="en-US" dirty="0" smtClean="0"/>
              <a:t>	-	The top management of the organization is 	preparing the budgets.</a:t>
            </a:r>
          </a:p>
          <a:p>
            <a:endParaRPr kumimoji="0" lang="en-US" dirty="0" smtClean="0"/>
          </a:p>
          <a:p>
            <a:r>
              <a:rPr kumimoji="0" lang="en-US" b="1" i="1" dirty="0" smtClean="0"/>
              <a:t>Bottom up approach/Participatory budget</a:t>
            </a:r>
          </a:p>
          <a:p>
            <a:pPr algn="just">
              <a:buNone/>
            </a:pPr>
            <a:r>
              <a:rPr lang="en-US" dirty="0" smtClean="0"/>
              <a:t>	-	budget originates at lower levels of 	management and to be refined and 	coordinated at higher levels</a:t>
            </a:r>
            <a:endParaRPr kumimoji="0" lang="en-US" dirty="0" smtClean="0"/>
          </a:p>
          <a:p>
            <a:endParaRPr lang="en-US" dirty="0" smtClean="0"/>
          </a:p>
        </p:txBody>
      </p:sp>
    </p:spTree>
    <p:extLst>
      <p:ext uri="{BB962C8B-B14F-4D97-AF65-F5344CB8AC3E}">
        <p14:creationId xmlns:p14="http://schemas.microsoft.com/office/powerpoint/2010/main" val="15988103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944562"/>
          </a:xfrm>
        </p:spPr>
        <p:txBody>
          <a:bodyPr>
            <a:noAutofit/>
          </a:bodyPr>
          <a:lstStyle/>
          <a:p>
            <a:r>
              <a:rPr lang="en-US" sz="3600" b="1" dirty="0"/>
              <a:t>In Bottom up approach/Participatory budget</a:t>
            </a:r>
            <a:endParaRPr lang="en-US" sz="3600" dirty="0"/>
          </a:p>
        </p:txBody>
      </p:sp>
      <p:sp>
        <p:nvSpPr>
          <p:cNvPr id="3" name="Content Placeholder 2"/>
          <p:cNvSpPr>
            <a:spLocks noGrp="1"/>
          </p:cNvSpPr>
          <p:nvPr>
            <p:ph idx="1"/>
          </p:nvPr>
        </p:nvSpPr>
        <p:spPr>
          <a:xfrm>
            <a:off x="1981200" y="1447800"/>
            <a:ext cx="8229600" cy="5105400"/>
          </a:xfrm>
        </p:spPr>
        <p:txBody>
          <a:bodyPr>
            <a:normAutofit fontScale="92500" lnSpcReduction="10000"/>
          </a:bodyPr>
          <a:lstStyle/>
          <a:p>
            <a:pPr algn="just">
              <a:buNone/>
            </a:pPr>
            <a:r>
              <a:rPr lang="en-US" dirty="0" smtClean="0"/>
              <a:t>	</a:t>
            </a:r>
            <a:r>
              <a:rPr lang="en-US" dirty="0"/>
              <a:t>In Participatory style of budgeting there are certain specific terminologies used:</a:t>
            </a:r>
          </a:p>
          <a:p>
            <a:pPr algn="just"/>
            <a:r>
              <a:rPr lang="en-US" b="1" dirty="0"/>
              <a:t>Budgeting committee- </a:t>
            </a:r>
            <a:r>
              <a:rPr lang="en-US" dirty="0"/>
              <a:t>a committee that oversees (coordinates and administrate)the budgetary preparations.</a:t>
            </a:r>
          </a:p>
          <a:p>
            <a:pPr algn="just"/>
            <a:r>
              <a:rPr lang="en-US" b="1" dirty="0"/>
              <a:t> Budgetary manuals- </a:t>
            </a:r>
            <a:r>
              <a:rPr lang="en-US" dirty="0"/>
              <a:t>A set of documents containing information on budgetary preparation (coding used, relevant responsible parties, timelines etc)</a:t>
            </a:r>
          </a:p>
          <a:p>
            <a:pPr algn="just"/>
            <a:r>
              <a:rPr lang="en-US" b="1" dirty="0"/>
              <a:t>Budget holders- </a:t>
            </a:r>
            <a:r>
              <a:rPr lang="en-US" dirty="0"/>
              <a:t>A term used to describe managers who are responsible for achieving their own budget. </a:t>
            </a:r>
          </a:p>
          <a:p>
            <a:pPr algn="just"/>
            <a:r>
              <a:rPr lang="en-US" b="1" dirty="0"/>
              <a:t>Budgetary slack-</a:t>
            </a:r>
            <a:r>
              <a:rPr lang="en-US" dirty="0"/>
              <a:t>  budget holders preparing their own budgets and making it easy to achieve is known as budgetary slack (padding)</a:t>
            </a:r>
          </a:p>
          <a:p>
            <a:endParaRPr lang="en-US" dirty="0"/>
          </a:p>
        </p:txBody>
      </p:sp>
    </p:spTree>
    <p:extLst>
      <p:ext uri="{BB962C8B-B14F-4D97-AF65-F5344CB8AC3E}">
        <p14:creationId xmlns:p14="http://schemas.microsoft.com/office/powerpoint/2010/main" val="3329359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a:bodyPr>
          <a:lstStyle/>
          <a:p>
            <a:r>
              <a:rPr lang="en-US" sz="4000" b="1" dirty="0"/>
              <a:t>Alternative Approaches</a:t>
            </a:r>
          </a:p>
        </p:txBody>
      </p:sp>
      <p:sp>
        <p:nvSpPr>
          <p:cNvPr id="23555" name="Rectangle 3"/>
          <p:cNvSpPr>
            <a:spLocks noGrp="1" noChangeArrowheads="1"/>
          </p:cNvSpPr>
          <p:nvPr>
            <p:ph type="body" idx="1"/>
          </p:nvPr>
        </p:nvSpPr>
        <p:spPr/>
        <p:txBody>
          <a:bodyPr/>
          <a:lstStyle/>
          <a:p>
            <a:pPr>
              <a:buNone/>
            </a:pPr>
            <a:endParaRPr lang="en-US" dirty="0" smtClean="0"/>
          </a:p>
          <a:p>
            <a:r>
              <a:rPr lang="en-US" dirty="0" smtClean="0"/>
              <a:t> </a:t>
            </a:r>
            <a:r>
              <a:rPr lang="en-US" b="1" i="1" dirty="0" smtClean="0"/>
              <a:t>Incremental </a:t>
            </a:r>
          </a:p>
          <a:p>
            <a:r>
              <a:rPr lang="en-US" b="1" i="1" dirty="0" smtClean="0"/>
              <a:t> Rolling</a:t>
            </a:r>
          </a:p>
          <a:p>
            <a:r>
              <a:rPr lang="en-US" b="1" i="1" dirty="0" smtClean="0"/>
              <a:t> ZBB</a:t>
            </a:r>
          </a:p>
          <a:p>
            <a:r>
              <a:rPr lang="en-US" b="1" i="1" dirty="0" smtClean="0"/>
              <a:t> ABB</a:t>
            </a:r>
          </a:p>
          <a:p>
            <a:r>
              <a:rPr lang="en-US" b="1" i="1" dirty="0" smtClean="0"/>
              <a:t> PPBS </a:t>
            </a:r>
            <a:endParaRPr lang="en-US" dirty="0" smtClean="0"/>
          </a:p>
        </p:txBody>
      </p:sp>
    </p:spTree>
    <p:extLst>
      <p:ext uri="{BB962C8B-B14F-4D97-AF65-F5344CB8AC3E}">
        <p14:creationId xmlns:p14="http://schemas.microsoft.com/office/powerpoint/2010/main" val="3545084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868362"/>
          </a:xfrm>
        </p:spPr>
        <p:txBody>
          <a:bodyPr>
            <a:normAutofit/>
          </a:bodyPr>
          <a:lstStyle/>
          <a:p>
            <a:r>
              <a:rPr lang="en-US" sz="3600" b="1" dirty="0"/>
              <a:t>Budgets, budgeting and budgetary control</a:t>
            </a:r>
            <a:endParaRPr lang="en-US" sz="3600" dirty="0"/>
          </a:p>
        </p:txBody>
      </p:sp>
      <p:sp>
        <p:nvSpPr>
          <p:cNvPr id="3" name="Content Placeholder 2"/>
          <p:cNvSpPr>
            <a:spLocks noGrp="1"/>
          </p:cNvSpPr>
          <p:nvPr>
            <p:ph idx="1"/>
          </p:nvPr>
        </p:nvSpPr>
        <p:spPr>
          <a:xfrm>
            <a:off x="1981200" y="1371600"/>
            <a:ext cx="8229600" cy="5181600"/>
          </a:xfrm>
        </p:spPr>
        <p:txBody>
          <a:bodyPr>
            <a:normAutofit lnSpcReduction="10000"/>
          </a:bodyPr>
          <a:lstStyle/>
          <a:p>
            <a:pPr algn="just"/>
            <a:r>
              <a:rPr lang="en-US" sz="3000" dirty="0"/>
              <a:t>A budget is an estimate or plan, expressed in quantitative terms, that outlines the consequences of the acquisition or use of an organization’s resources</a:t>
            </a:r>
            <a:r>
              <a:rPr lang="en-US" sz="3000" dirty="0"/>
              <a:t>.</a:t>
            </a:r>
          </a:p>
          <a:p>
            <a:pPr algn="just">
              <a:buNone/>
            </a:pPr>
            <a:endParaRPr lang="en-US" sz="3000" dirty="0"/>
          </a:p>
          <a:p>
            <a:pPr lvl="0" algn="just"/>
            <a:r>
              <a:rPr lang="en-US" sz="3000" dirty="0"/>
              <a:t>The </a:t>
            </a:r>
            <a:r>
              <a:rPr lang="en-US" sz="3000" dirty="0"/>
              <a:t>process of preparation of budgets is called </a:t>
            </a:r>
            <a:r>
              <a:rPr lang="en-US" sz="3000" b="1" dirty="0"/>
              <a:t>budgeting</a:t>
            </a:r>
            <a:r>
              <a:rPr lang="en-US" sz="3000" dirty="0"/>
              <a:t>. No system of planning can be successful without an effective and efficient system of control. Budgeting is closely connected with control. The exercise of control in the organization with the help of budgets is known as </a:t>
            </a:r>
            <a:r>
              <a:rPr lang="en-US" sz="3000" b="1" dirty="0"/>
              <a:t>budgetary control</a:t>
            </a:r>
            <a:r>
              <a:rPr lang="en-US" sz="3000" dirty="0"/>
              <a:t>. </a:t>
            </a:r>
          </a:p>
          <a:p>
            <a:endParaRPr lang="en-US" dirty="0"/>
          </a:p>
        </p:txBody>
      </p:sp>
    </p:spTree>
    <p:extLst>
      <p:ext uri="{BB962C8B-B14F-4D97-AF65-F5344CB8AC3E}">
        <p14:creationId xmlns:p14="http://schemas.microsoft.com/office/powerpoint/2010/main" val="190503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438400" y="0"/>
            <a:ext cx="7264400" cy="1143000"/>
          </a:xfrm>
        </p:spPr>
        <p:txBody>
          <a:bodyPr/>
          <a:lstStyle/>
          <a:p>
            <a:r>
              <a:rPr lang="en-US" dirty="0" smtClean="0"/>
              <a:t> </a:t>
            </a:r>
            <a:r>
              <a:rPr lang="en-US" sz="4000" b="1" i="1" dirty="0"/>
              <a:t>Incremental </a:t>
            </a:r>
          </a:p>
        </p:txBody>
      </p:sp>
      <p:sp>
        <p:nvSpPr>
          <p:cNvPr id="24579" name="Rectangle 3"/>
          <p:cNvSpPr>
            <a:spLocks noGrp="1" noChangeArrowheads="1"/>
          </p:cNvSpPr>
          <p:nvPr>
            <p:ph type="body" idx="1"/>
          </p:nvPr>
        </p:nvSpPr>
        <p:spPr/>
        <p:txBody>
          <a:bodyPr/>
          <a:lstStyle/>
          <a:p>
            <a:r>
              <a:rPr kumimoji="0" lang="en-US" dirty="0" smtClean="0"/>
              <a:t>Next year’s budget prepared on the current year’s budget/Actual. </a:t>
            </a:r>
          </a:p>
          <a:p>
            <a:endParaRPr kumimoji="0" lang="en-US" dirty="0" smtClean="0"/>
          </a:p>
          <a:p>
            <a:r>
              <a:rPr kumimoji="0" lang="en-US" dirty="0" smtClean="0"/>
              <a:t>plus an extra amount for estimated growth or inflation next year.</a:t>
            </a:r>
          </a:p>
          <a:p>
            <a:endParaRPr kumimoji="0" lang="en-US" dirty="0" smtClean="0"/>
          </a:p>
          <a:p>
            <a:endParaRPr lang="en-US" dirty="0" smtClean="0"/>
          </a:p>
        </p:txBody>
      </p:sp>
    </p:spTree>
    <p:extLst>
      <p:ext uri="{BB962C8B-B14F-4D97-AF65-F5344CB8AC3E}">
        <p14:creationId xmlns:p14="http://schemas.microsoft.com/office/powerpoint/2010/main" val="18804051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Rolling</a:t>
            </a:r>
            <a:endParaRPr lang="en-US" b="1" i="1" dirty="0"/>
          </a:p>
        </p:txBody>
      </p:sp>
      <p:sp>
        <p:nvSpPr>
          <p:cNvPr id="3" name="Content Placeholder 2"/>
          <p:cNvSpPr>
            <a:spLocks noGrp="1"/>
          </p:cNvSpPr>
          <p:nvPr>
            <p:ph idx="1"/>
          </p:nvPr>
        </p:nvSpPr>
        <p:spPr/>
        <p:txBody>
          <a:bodyPr/>
          <a:lstStyle/>
          <a:p>
            <a:r>
              <a:rPr lang="en-US" dirty="0" smtClean="0"/>
              <a:t>When the earliest period has lapsed an equal period is added in order to maintain a budget for a fixed period, and if required existing plans are also amended. </a:t>
            </a:r>
          </a:p>
          <a:p>
            <a:endParaRPr lang="en-US" dirty="0"/>
          </a:p>
        </p:txBody>
      </p:sp>
    </p:spTree>
    <p:extLst>
      <p:ext uri="{BB962C8B-B14F-4D97-AF65-F5344CB8AC3E}">
        <p14:creationId xmlns:p14="http://schemas.microsoft.com/office/powerpoint/2010/main" val="601150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362200" y="0"/>
            <a:ext cx="7264400" cy="1143000"/>
          </a:xfrm>
        </p:spPr>
        <p:txBody>
          <a:bodyPr/>
          <a:lstStyle/>
          <a:p>
            <a:r>
              <a:rPr lang="en-US" b="0" i="1" dirty="0" smtClean="0"/>
              <a:t> </a:t>
            </a:r>
            <a:r>
              <a:rPr lang="en-US" sz="4000" b="1" i="1" dirty="0"/>
              <a:t>ZBB (Zero Based Budgeting</a:t>
            </a:r>
            <a:r>
              <a:rPr lang="en-US" b="1" i="1" dirty="0" smtClean="0"/>
              <a:t>)</a:t>
            </a:r>
          </a:p>
        </p:txBody>
      </p:sp>
      <p:sp>
        <p:nvSpPr>
          <p:cNvPr id="26627" name="Rectangle 3"/>
          <p:cNvSpPr>
            <a:spLocks noGrp="1" noChangeArrowheads="1"/>
          </p:cNvSpPr>
          <p:nvPr>
            <p:ph type="body" idx="1"/>
          </p:nvPr>
        </p:nvSpPr>
        <p:spPr>
          <a:xfrm>
            <a:off x="1981200" y="1219200"/>
            <a:ext cx="8178800" cy="5257800"/>
          </a:xfrm>
        </p:spPr>
        <p:txBody>
          <a:bodyPr/>
          <a:lstStyle/>
          <a:p>
            <a:pPr>
              <a:lnSpc>
                <a:spcPct val="80000"/>
              </a:lnSpc>
            </a:pPr>
            <a:endParaRPr lang="en-US" dirty="0"/>
          </a:p>
          <a:p>
            <a:pPr>
              <a:lnSpc>
                <a:spcPct val="80000"/>
              </a:lnSpc>
            </a:pPr>
            <a:r>
              <a:rPr lang="en-US" dirty="0"/>
              <a:t>rejects the traditional budgeting view</a:t>
            </a:r>
          </a:p>
          <a:p>
            <a:pPr>
              <a:lnSpc>
                <a:spcPct val="80000"/>
              </a:lnSpc>
            </a:pPr>
            <a:endParaRPr lang="en-US" dirty="0"/>
          </a:p>
          <a:p>
            <a:pPr>
              <a:lnSpc>
                <a:spcPct val="80000"/>
              </a:lnSpc>
            </a:pPr>
            <a:r>
              <a:rPr lang="en-US" b="1" dirty="0"/>
              <a:t>Approach as it is prepared for the first time = zero based</a:t>
            </a:r>
          </a:p>
          <a:p>
            <a:pPr>
              <a:lnSpc>
                <a:spcPct val="80000"/>
              </a:lnSpc>
            </a:pPr>
            <a:endParaRPr lang="en-US" b="1" dirty="0"/>
          </a:p>
          <a:p>
            <a:pPr>
              <a:lnSpc>
                <a:spcPct val="80000"/>
              </a:lnSpc>
            </a:pPr>
            <a:r>
              <a:rPr lang="en-US" b="1" dirty="0"/>
              <a:t>all cost elements are justified and prioritized</a:t>
            </a:r>
          </a:p>
          <a:p>
            <a:pPr>
              <a:lnSpc>
                <a:spcPct val="80000"/>
              </a:lnSpc>
            </a:pPr>
            <a:endParaRPr lang="en-US" b="1" dirty="0"/>
          </a:p>
          <a:p>
            <a:pPr>
              <a:lnSpc>
                <a:spcPct val="80000"/>
              </a:lnSpc>
            </a:pPr>
            <a:r>
              <a:rPr lang="en-US" dirty="0"/>
              <a:t>Used mainly with discretionary costs and support activity </a:t>
            </a:r>
          </a:p>
          <a:p>
            <a:pPr>
              <a:lnSpc>
                <a:spcPct val="80000"/>
              </a:lnSpc>
              <a:buFontTx/>
              <a:buNone/>
            </a:pPr>
            <a:r>
              <a:rPr lang="en-US" dirty="0"/>
              <a:t>  (marketing, research, training, maintenance)</a:t>
            </a:r>
          </a:p>
          <a:p>
            <a:pPr>
              <a:lnSpc>
                <a:spcPct val="80000"/>
              </a:lnSpc>
            </a:pPr>
            <a:endParaRPr lang="en-US" dirty="0"/>
          </a:p>
        </p:txBody>
      </p:sp>
    </p:spTree>
    <p:extLst>
      <p:ext uri="{BB962C8B-B14F-4D97-AF65-F5344CB8AC3E}">
        <p14:creationId xmlns:p14="http://schemas.microsoft.com/office/powerpoint/2010/main" val="15547237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362200" y="457200"/>
            <a:ext cx="7264400" cy="914400"/>
          </a:xfrm>
        </p:spPr>
        <p:txBody>
          <a:bodyPr>
            <a:normAutofit/>
          </a:bodyPr>
          <a:lstStyle/>
          <a:p>
            <a:r>
              <a:rPr lang="en-US" sz="4000" b="1" i="1" dirty="0">
                <a:cs typeface="Times New Roman" pitchFamily="18" charset="0"/>
              </a:rPr>
              <a:t>Steps in ZBB</a:t>
            </a:r>
          </a:p>
        </p:txBody>
      </p:sp>
      <p:sp>
        <p:nvSpPr>
          <p:cNvPr id="27651" name="Text Box 3"/>
          <p:cNvSpPr txBox="1">
            <a:spLocks noChangeArrowheads="1"/>
          </p:cNvSpPr>
          <p:nvPr/>
        </p:nvSpPr>
        <p:spPr bwMode="auto">
          <a:xfrm>
            <a:off x="1981200" y="1676401"/>
            <a:ext cx="8382000" cy="4878259"/>
          </a:xfrm>
          <a:prstGeom prst="rect">
            <a:avLst/>
          </a:prstGeom>
          <a:noFill/>
          <a:ln w="38100">
            <a:noFill/>
            <a:miter lim="800000"/>
            <a:headEnd type="none" w="sm" len="sm"/>
            <a:tailEnd type="none" w="sm" len="sm"/>
          </a:ln>
        </p:spPr>
        <p:txBody>
          <a:bodyPr>
            <a:spAutoFit/>
          </a:bodyPr>
          <a:lstStyle/>
          <a:p>
            <a:pPr marL="457200" indent="-457200">
              <a:spcBef>
                <a:spcPct val="50000"/>
              </a:spcBef>
            </a:pPr>
            <a:endParaRPr lang="en-US" dirty="0">
              <a:cs typeface="Times New Roman" pitchFamily="18" charset="0"/>
            </a:endParaRPr>
          </a:p>
          <a:p>
            <a:pPr marL="457200" indent="-457200">
              <a:spcBef>
                <a:spcPct val="50000"/>
              </a:spcBef>
              <a:buFont typeface="Wingdings" pitchFamily="2" charset="2"/>
              <a:buChar char="ü"/>
            </a:pPr>
            <a:r>
              <a:rPr lang="en-US" sz="2800" dirty="0"/>
              <a:t>A description of each organizational activities in a </a:t>
            </a:r>
            <a:r>
              <a:rPr lang="en-US" sz="2800" b="1" dirty="0"/>
              <a:t>decision package.</a:t>
            </a:r>
          </a:p>
          <a:p>
            <a:pPr marL="457200" indent="-457200">
              <a:spcBef>
                <a:spcPct val="50000"/>
              </a:spcBef>
              <a:buFont typeface="Wingdings" pitchFamily="2" charset="2"/>
              <a:buChar char="ü"/>
            </a:pPr>
            <a:endParaRPr lang="en-US" sz="2800" dirty="0"/>
          </a:p>
          <a:p>
            <a:pPr marL="457200" indent="-457200">
              <a:spcBef>
                <a:spcPct val="50000"/>
              </a:spcBef>
              <a:buFont typeface="Wingdings" pitchFamily="2" charset="2"/>
              <a:buChar char="ü"/>
            </a:pPr>
            <a:r>
              <a:rPr lang="en-US" sz="2800" dirty="0"/>
              <a:t>The packages are then evaluated and ranked in the order of priority. </a:t>
            </a:r>
          </a:p>
          <a:p>
            <a:pPr marL="457200" indent="-457200">
              <a:spcBef>
                <a:spcPct val="50000"/>
              </a:spcBef>
              <a:buFont typeface="Wingdings" pitchFamily="2" charset="2"/>
              <a:buChar char="ü"/>
            </a:pPr>
            <a:endParaRPr lang="en-US" sz="2800" dirty="0"/>
          </a:p>
          <a:p>
            <a:pPr marL="457200" indent="-457200">
              <a:spcBef>
                <a:spcPct val="50000"/>
              </a:spcBef>
              <a:buFont typeface="Wingdings" pitchFamily="2" charset="2"/>
              <a:buChar char="ü"/>
            </a:pPr>
            <a:r>
              <a:rPr lang="en-US" sz="2800" dirty="0"/>
              <a:t>The resources are allocated accordingly.</a:t>
            </a:r>
          </a:p>
          <a:p>
            <a:pPr marL="457200" indent="-457200">
              <a:spcBef>
                <a:spcPct val="50000"/>
              </a:spcBef>
            </a:pPr>
            <a:endParaRPr lang="en-US" dirty="0"/>
          </a:p>
        </p:txBody>
      </p:sp>
    </p:spTree>
    <p:extLst>
      <p:ext uri="{BB962C8B-B14F-4D97-AF65-F5344CB8AC3E}">
        <p14:creationId xmlns:p14="http://schemas.microsoft.com/office/powerpoint/2010/main" val="42438604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438400" y="0"/>
            <a:ext cx="7264400" cy="1143000"/>
          </a:xfrm>
        </p:spPr>
        <p:txBody>
          <a:bodyPr/>
          <a:lstStyle/>
          <a:p>
            <a:r>
              <a:rPr lang="en-US" sz="3200" b="1" i="1" dirty="0"/>
              <a:t>ABB (Activity Based Budgeting)</a:t>
            </a:r>
          </a:p>
        </p:txBody>
      </p:sp>
      <p:sp>
        <p:nvSpPr>
          <p:cNvPr id="131075" name="Rectangle 3"/>
          <p:cNvSpPr>
            <a:spLocks noChangeArrowheads="1"/>
          </p:cNvSpPr>
          <p:nvPr/>
        </p:nvSpPr>
        <p:spPr bwMode="auto">
          <a:xfrm>
            <a:off x="1981200" y="1752600"/>
            <a:ext cx="2286000" cy="457200"/>
          </a:xfrm>
          <a:prstGeom prst="rect">
            <a:avLst/>
          </a:prstGeom>
          <a:solidFill>
            <a:schemeClr val="accent1"/>
          </a:solidFill>
          <a:ln w="12700">
            <a:solidFill>
              <a:schemeClr val="accent1"/>
            </a:solidFill>
            <a:miter lim="800000"/>
            <a:headEnd/>
            <a:tailEnd/>
          </a:ln>
          <a:effectLst>
            <a:outerShdw dist="71842" dir="2700000" algn="ctr" rotWithShape="0">
              <a:srgbClr val="000000"/>
            </a:outerShdw>
          </a:effectLst>
        </p:spPr>
        <p:txBody>
          <a:bodyPr wrap="none" anchor="ctr"/>
          <a:lstStyle/>
          <a:p>
            <a:pPr eaLnBrk="0" hangingPunct="0">
              <a:defRPr/>
            </a:pPr>
            <a:r>
              <a:rPr lang="en-US" b="1"/>
              <a:t>Inputs</a:t>
            </a:r>
          </a:p>
        </p:txBody>
      </p:sp>
      <p:sp>
        <p:nvSpPr>
          <p:cNvPr id="131076" name="Rectangle 4"/>
          <p:cNvSpPr>
            <a:spLocks noChangeArrowheads="1"/>
          </p:cNvSpPr>
          <p:nvPr/>
        </p:nvSpPr>
        <p:spPr bwMode="auto">
          <a:xfrm>
            <a:off x="1676400" y="4724400"/>
            <a:ext cx="2895600" cy="1676400"/>
          </a:xfrm>
          <a:prstGeom prst="rect">
            <a:avLst/>
          </a:prstGeom>
          <a:solidFill>
            <a:schemeClr val="accent1"/>
          </a:solidFill>
          <a:ln w="12700">
            <a:solidFill>
              <a:schemeClr val="accent1"/>
            </a:solidFill>
            <a:miter lim="800000"/>
            <a:headEnd/>
            <a:tailEnd/>
          </a:ln>
          <a:effectLst>
            <a:outerShdw dist="71842" dir="2700000" algn="ctr" rotWithShape="0">
              <a:srgbClr val="000000"/>
            </a:outerShdw>
          </a:effectLst>
        </p:spPr>
        <p:txBody>
          <a:bodyPr wrap="none" anchor="ctr"/>
          <a:lstStyle/>
          <a:p>
            <a:pPr eaLnBrk="0" hangingPunct="0">
              <a:defRPr/>
            </a:pPr>
            <a:r>
              <a:rPr lang="en-US" b="1"/>
              <a:t>Cost amounts for </a:t>
            </a:r>
          </a:p>
          <a:p>
            <a:pPr eaLnBrk="0" hangingPunct="0">
              <a:defRPr/>
            </a:pPr>
            <a:r>
              <a:rPr lang="en-US" b="1"/>
              <a:t>each item</a:t>
            </a:r>
          </a:p>
        </p:txBody>
      </p:sp>
      <p:sp>
        <p:nvSpPr>
          <p:cNvPr id="131077" name="Rectangle 5"/>
          <p:cNvSpPr>
            <a:spLocks noChangeArrowheads="1"/>
          </p:cNvSpPr>
          <p:nvPr/>
        </p:nvSpPr>
        <p:spPr bwMode="auto">
          <a:xfrm>
            <a:off x="1981200" y="3238500"/>
            <a:ext cx="2286000" cy="457200"/>
          </a:xfrm>
          <a:prstGeom prst="rect">
            <a:avLst/>
          </a:prstGeom>
          <a:solidFill>
            <a:schemeClr val="accent1"/>
          </a:solidFill>
          <a:ln w="12700">
            <a:solidFill>
              <a:schemeClr val="accent1"/>
            </a:solidFill>
            <a:miter lim="800000"/>
            <a:headEnd/>
            <a:tailEnd/>
          </a:ln>
          <a:effectLst>
            <a:outerShdw dist="71842" dir="2700000" algn="ctr" rotWithShape="0">
              <a:srgbClr val="000000"/>
            </a:outerShdw>
          </a:effectLst>
        </p:spPr>
        <p:txBody>
          <a:bodyPr wrap="none" anchor="ctr"/>
          <a:lstStyle/>
          <a:p>
            <a:pPr eaLnBrk="0" hangingPunct="0">
              <a:defRPr/>
            </a:pPr>
            <a:r>
              <a:rPr lang="en-US" b="1"/>
              <a:t>Types of items</a:t>
            </a:r>
          </a:p>
        </p:txBody>
      </p:sp>
      <p:sp>
        <p:nvSpPr>
          <p:cNvPr id="131078" name="AutoShape 6"/>
          <p:cNvSpPr>
            <a:spLocks noChangeArrowheads="1"/>
          </p:cNvSpPr>
          <p:nvPr/>
        </p:nvSpPr>
        <p:spPr bwMode="auto">
          <a:xfrm>
            <a:off x="2819400" y="2362200"/>
            <a:ext cx="609600" cy="762000"/>
          </a:xfrm>
          <a:prstGeom prst="downArrow">
            <a:avLst>
              <a:gd name="adj1" fmla="val 50000"/>
              <a:gd name="adj2" fmla="val 31250"/>
            </a:avLst>
          </a:prstGeom>
          <a:solidFill>
            <a:srgbClr val="FF0000"/>
          </a:solidFill>
          <a:ln w="12700">
            <a:solidFill>
              <a:srgbClr val="000000"/>
            </a:solidFill>
            <a:miter lim="800000"/>
            <a:headEnd/>
            <a:tailEnd/>
          </a:ln>
          <a:effectLst>
            <a:outerShdw dist="35921" dir="2700000" algn="ctr" rotWithShape="0">
              <a:srgbClr val="000000"/>
            </a:outerShdw>
          </a:effectLst>
        </p:spPr>
        <p:txBody>
          <a:bodyPr wrap="none" anchor="ctr"/>
          <a:lstStyle/>
          <a:p>
            <a:pPr>
              <a:defRPr/>
            </a:pPr>
            <a:endParaRPr lang="en-US"/>
          </a:p>
        </p:txBody>
      </p:sp>
      <p:sp>
        <p:nvSpPr>
          <p:cNvPr id="131079" name="AutoShape 7"/>
          <p:cNvSpPr>
            <a:spLocks noChangeArrowheads="1"/>
          </p:cNvSpPr>
          <p:nvPr/>
        </p:nvSpPr>
        <p:spPr bwMode="auto">
          <a:xfrm>
            <a:off x="2819400" y="3868738"/>
            <a:ext cx="609600" cy="762000"/>
          </a:xfrm>
          <a:prstGeom prst="downArrow">
            <a:avLst>
              <a:gd name="adj1" fmla="val 50000"/>
              <a:gd name="adj2" fmla="val 31250"/>
            </a:avLst>
          </a:prstGeom>
          <a:solidFill>
            <a:srgbClr val="FF0000"/>
          </a:solidFill>
          <a:ln w="12700">
            <a:solidFill>
              <a:srgbClr val="000000"/>
            </a:solidFill>
            <a:miter lim="800000"/>
            <a:headEnd/>
            <a:tailEnd/>
          </a:ln>
          <a:effectLst>
            <a:outerShdw dist="35921" dir="2700000" algn="ctr" rotWithShape="0">
              <a:srgbClr val="000000"/>
            </a:outerShdw>
          </a:effectLst>
        </p:spPr>
        <p:txBody>
          <a:bodyPr wrap="none" anchor="ctr"/>
          <a:lstStyle/>
          <a:p>
            <a:pPr>
              <a:defRPr/>
            </a:pPr>
            <a:endParaRPr lang="en-US"/>
          </a:p>
        </p:txBody>
      </p:sp>
      <p:sp>
        <p:nvSpPr>
          <p:cNvPr id="131080" name="Rectangle 8"/>
          <p:cNvSpPr>
            <a:spLocks noChangeArrowheads="1"/>
          </p:cNvSpPr>
          <p:nvPr/>
        </p:nvSpPr>
        <p:spPr bwMode="auto">
          <a:xfrm>
            <a:off x="7924800" y="1828800"/>
            <a:ext cx="2286000" cy="457200"/>
          </a:xfrm>
          <a:prstGeom prst="rect">
            <a:avLst/>
          </a:prstGeom>
          <a:solidFill>
            <a:schemeClr val="accent1"/>
          </a:solidFill>
          <a:ln w="12700">
            <a:solidFill>
              <a:schemeClr val="accent1"/>
            </a:solidFill>
            <a:miter lim="800000"/>
            <a:headEnd/>
            <a:tailEnd/>
          </a:ln>
          <a:effectLst>
            <a:outerShdw dist="71842" dir="2700000" algn="ctr" rotWithShape="0">
              <a:srgbClr val="000000"/>
            </a:outerShdw>
          </a:effectLst>
        </p:spPr>
        <p:txBody>
          <a:bodyPr wrap="none" anchor="ctr"/>
          <a:lstStyle/>
          <a:p>
            <a:pPr eaLnBrk="0" hangingPunct="0">
              <a:defRPr/>
            </a:pPr>
            <a:r>
              <a:rPr lang="en-US" b="1"/>
              <a:t>Resources</a:t>
            </a:r>
          </a:p>
        </p:txBody>
      </p:sp>
      <p:sp>
        <p:nvSpPr>
          <p:cNvPr id="131081" name="Rectangle 9"/>
          <p:cNvSpPr>
            <a:spLocks noChangeArrowheads="1"/>
          </p:cNvSpPr>
          <p:nvPr/>
        </p:nvSpPr>
        <p:spPr bwMode="auto">
          <a:xfrm>
            <a:off x="7620000" y="4800600"/>
            <a:ext cx="2895600" cy="1676400"/>
          </a:xfrm>
          <a:prstGeom prst="rect">
            <a:avLst/>
          </a:prstGeom>
          <a:solidFill>
            <a:schemeClr val="accent1"/>
          </a:solidFill>
          <a:ln w="12700">
            <a:solidFill>
              <a:schemeClr val="accent1"/>
            </a:solidFill>
            <a:miter lim="800000"/>
            <a:headEnd/>
            <a:tailEnd/>
          </a:ln>
          <a:effectLst>
            <a:outerShdw dist="71842" dir="2700000" algn="ctr" rotWithShape="0">
              <a:srgbClr val="000000"/>
            </a:outerShdw>
          </a:effectLst>
        </p:spPr>
        <p:txBody>
          <a:bodyPr wrap="none" anchor="ctr"/>
          <a:lstStyle/>
          <a:p>
            <a:pPr eaLnBrk="0" hangingPunct="0">
              <a:defRPr/>
            </a:pPr>
            <a:r>
              <a:rPr lang="en-US" b="1"/>
              <a:t>Outputs </a:t>
            </a:r>
          </a:p>
          <a:p>
            <a:pPr eaLnBrk="0" hangingPunct="0">
              <a:defRPr/>
            </a:pPr>
            <a:r>
              <a:rPr lang="en-US" b="1"/>
              <a:t>(</a:t>
            </a:r>
            <a:r>
              <a:rPr lang="en-US" b="1">
                <a:latin typeface="Tahoma" pitchFamily="34" charset="0"/>
              </a:rPr>
              <a:t>Forecast of products</a:t>
            </a:r>
            <a:br>
              <a:rPr lang="en-US" b="1">
                <a:latin typeface="Tahoma" pitchFamily="34" charset="0"/>
              </a:rPr>
            </a:br>
            <a:r>
              <a:rPr lang="en-US" b="1">
                <a:latin typeface="Tahoma" pitchFamily="34" charset="0"/>
              </a:rPr>
              <a:t>/ services )</a:t>
            </a:r>
          </a:p>
        </p:txBody>
      </p:sp>
      <p:sp>
        <p:nvSpPr>
          <p:cNvPr id="131082" name="Rectangle 10"/>
          <p:cNvSpPr>
            <a:spLocks noChangeArrowheads="1"/>
          </p:cNvSpPr>
          <p:nvPr/>
        </p:nvSpPr>
        <p:spPr bwMode="auto">
          <a:xfrm>
            <a:off x="7924800" y="3314700"/>
            <a:ext cx="2286000" cy="457200"/>
          </a:xfrm>
          <a:prstGeom prst="rect">
            <a:avLst/>
          </a:prstGeom>
          <a:solidFill>
            <a:schemeClr val="accent1"/>
          </a:solidFill>
          <a:ln w="12700">
            <a:solidFill>
              <a:schemeClr val="accent1"/>
            </a:solidFill>
            <a:miter lim="800000"/>
            <a:headEnd/>
            <a:tailEnd/>
          </a:ln>
          <a:effectLst>
            <a:outerShdw dist="71842" dir="2700000" algn="ctr" rotWithShape="0">
              <a:srgbClr val="000000"/>
            </a:outerShdw>
          </a:effectLst>
        </p:spPr>
        <p:txBody>
          <a:bodyPr wrap="none" anchor="ctr"/>
          <a:lstStyle/>
          <a:p>
            <a:pPr eaLnBrk="0" hangingPunct="0">
              <a:defRPr/>
            </a:pPr>
            <a:r>
              <a:rPr lang="en-US" b="1"/>
              <a:t>Activities</a:t>
            </a:r>
          </a:p>
        </p:txBody>
      </p:sp>
      <p:sp>
        <p:nvSpPr>
          <p:cNvPr id="131083" name="AutoShape 11"/>
          <p:cNvSpPr>
            <a:spLocks noChangeArrowheads="1"/>
          </p:cNvSpPr>
          <p:nvPr/>
        </p:nvSpPr>
        <p:spPr bwMode="auto">
          <a:xfrm flipV="1">
            <a:off x="8763000" y="2438400"/>
            <a:ext cx="609600" cy="762000"/>
          </a:xfrm>
          <a:prstGeom prst="downArrow">
            <a:avLst>
              <a:gd name="adj1" fmla="val 50000"/>
              <a:gd name="adj2" fmla="val 31250"/>
            </a:avLst>
          </a:prstGeom>
          <a:solidFill>
            <a:srgbClr val="FF0000"/>
          </a:solidFill>
          <a:ln w="12700">
            <a:solidFill>
              <a:srgbClr val="000000"/>
            </a:solidFill>
            <a:miter lim="800000"/>
            <a:headEnd/>
            <a:tailEnd/>
          </a:ln>
          <a:effectLst>
            <a:outerShdw dist="35921" dir="2700000" algn="ctr" rotWithShape="0">
              <a:srgbClr val="000000"/>
            </a:outerShdw>
          </a:effectLst>
        </p:spPr>
        <p:txBody>
          <a:bodyPr wrap="none" anchor="ctr"/>
          <a:lstStyle/>
          <a:p>
            <a:pPr>
              <a:defRPr/>
            </a:pPr>
            <a:endParaRPr lang="en-US"/>
          </a:p>
        </p:txBody>
      </p:sp>
      <p:sp>
        <p:nvSpPr>
          <p:cNvPr id="131084" name="AutoShape 12"/>
          <p:cNvSpPr>
            <a:spLocks noChangeArrowheads="1"/>
          </p:cNvSpPr>
          <p:nvPr/>
        </p:nvSpPr>
        <p:spPr bwMode="auto">
          <a:xfrm flipV="1">
            <a:off x="8763000" y="3944938"/>
            <a:ext cx="609600" cy="762000"/>
          </a:xfrm>
          <a:prstGeom prst="downArrow">
            <a:avLst>
              <a:gd name="adj1" fmla="val 50000"/>
              <a:gd name="adj2" fmla="val 31250"/>
            </a:avLst>
          </a:prstGeom>
          <a:solidFill>
            <a:srgbClr val="FF0000"/>
          </a:solidFill>
          <a:ln w="12700">
            <a:solidFill>
              <a:srgbClr val="000000"/>
            </a:solidFill>
            <a:miter lim="800000"/>
            <a:headEnd/>
            <a:tailEnd/>
          </a:ln>
          <a:effectLst>
            <a:outerShdw dist="35921" dir="2700000" algn="ctr" rotWithShape="0">
              <a:srgbClr val="000000"/>
            </a:outerShdw>
          </a:effectLst>
        </p:spPr>
        <p:txBody>
          <a:bodyPr wrap="none" anchor="ctr"/>
          <a:lstStyle/>
          <a:p>
            <a:pPr>
              <a:defRPr/>
            </a:pPr>
            <a:endParaRPr lang="en-US"/>
          </a:p>
        </p:txBody>
      </p:sp>
      <p:grpSp>
        <p:nvGrpSpPr>
          <p:cNvPr id="2" name="Group 13"/>
          <p:cNvGrpSpPr>
            <a:grpSpLocks/>
          </p:cNvGrpSpPr>
          <p:nvPr/>
        </p:nvGrpSpPr>
        <p:grpSpPr bwMode="auto">
          <a:xfrm>
            <a:off x="4267200" y="1981200"/>
            <a:ext cx="3130550" cy="1295400"/>
            <a:chOff x="1728" y="1248"/>
            <a:chExt cx="1972" cy="816"/>
          </a:xfrm>
        </p:grpSpPr>
        <p:cxnSp>
          <p:nvCxnSpPr>
            <p:cNvPr id="28689" name="AutoShape 14"/>
            <p:cNvCxnSpPr>
              <a:cxnSpLocks noChangeShapeType="1"/>
              <a:stCxn id="131087" idx="0"/>
              <a:endCxn id="131075" idx="3"/>
            </p:cNvCxnSpPr>
            <p:nvPr/>
          </p:nvCxnSpPr>
          <p:spPr bwMode="auto">
            <a:xfrm rot="5400000" flipH="1">
              <a:off x="2234" y="742"/>
              <a:ext cx="192" cy="1204"/>
            </a:xfrm>
            <a:prstGeom prst="bentConnector2">
              <a:avLst/>
            </a:prstGeom>
            <a:noFill/>
            <a:ln w="28575">
              <a:solidFill>
                <a:schemeClr val="tx1"/>
              </a:solidFill>
              <a:miter lim="800000"/>
              <a:headEnd/>
              <a:tailEnd type="triangle" w="med" len="med"/>
            </a:ln>
          </p:spPr>
        </p:cxnSp>
        <p:sp>
          <p:nvSpPr>
            <p:cNvPr id="131087" name="Rectangle 15"/>
            <p:cNvSpPr>
              <a:spLocks noChangeArrowheads="1"/>
            </p:cNvSpPr>
            <p:nvPr/>
          </p:nvSpPr>
          <p:spPr bwMode="auto">
            <a:xfrm>
              <a:off x="2164" y="1440"/>
              <a:ext cx="1536" cy="624"/>
            </a:xfrm>
            <a:prstGeom prst="rect">
              <a:avLst/>
            </a:prstGeom>
            <a:solidFill>
              <a:srgbClr val="714400"/>
            </a:solidFill>
            <a:ln w="12700">
              <a:solidFill>
                <a:srgbClr val="714400"/>
              </a:solidFill>
              <a:miter lim="800000"/>
              <a:headEnd/>
              <a:tailEnd/>
            </a:ln>
            <a:effectLst>
              <a:outerShdw dist="71842" dir="2700000" algn="ctr" rotWithShape="0">
                <a:srgbClr val="000000"/>
              </a:outerShdw>
            </a:effectLst>
          </p:spPr>
          <p:txBody>
            <a:bodyPr wrap="none" anchor="ctr"/>
            <a:lstStyle/>
            <a:p>
              <a:pPr eaLnBrk="0" hangingPunct="0">
                <a:defRPr/>
              </a:pPr>
              <a:r>
                <a:rPr lang="en-US" sz="2000" b="1">
                  <a:solidFill>
                    <a:schemeClr val="bg1"/>
                  </a:solidFill>
                  <a:latin typeface="Arial" charset="0"/>
                </a:rPr>
                <a:t>Traditional</a:t>
              </a:r>
            </a:p>
            <a:p>
              <a:pPr eaLnBrk="0" hangingPunct="0">
                <a:defRPr/>
              </a:pPr>
              <a:r>
                <a:rPr lang="en-US" sz="2000" b="1">
                  <a:solidFill>
                    <a:schemeClr val="bg1"/>
                  </a:solidFill>
                  <a:latin typeface="Arial" charset="0"/>
                </a:rPr>
                <a:t>budgeting</a:t>
              </a:r>
            </a:p>
          </p:txBody>
        </p:sp>
      </p:grpSp>
      <p:grpSp>
        <p:nvGrpSpPr>
          <p:cNvPr id="3" name="Group 16"/>
          <p:cNvGrpSpPr>
            <a:grpSpLocks/>
          </p:cNvGrpSpPr>
          <p:nvPr/>
        </p:nvGrpSpPr>
        <p:grpSpPr bwMode="auto">
          <a:xfrm>
            <a:off x="4959350" y="4267200"/>
            <a:ext cx="2660650" cy="1371600"/>
            <a:chOff x="2164" y="2688"/>
            <a:chExt cx="1676" cy="864"/>
          </a:xfrm>
        </p:grpSpPr>
        <p:cxnSp>
          <p:nvCxnSpPr>
            <p:cNvPr id="28687" name="AutoShape 17"/>
            <p:cNvCxnSpPr>
              <a:cxnSpLocks noChangeShapeType="1"/>
              <a:stCxn id="131090" idx="2"/>
              <a:endCxn id="131081" idx="1"/>
            </p:cNvCxnSpPr>
            <p:nvPr/>
          </p:nvCxnSpPr>
          <p:spPr bwMode="auto">
            <a:xfrm rot="16200000" flipH="1">
              <a:off x="3266" y="2978"/>
              <a:ext cx="240" cy="908"/>
            </a:xfrm>
            <a:prstGeom prst="bentConnector2">
              <a:avLst/>
            </a:prstGeom>
            <a:noFill/>
            <a:ln w="28575">
              <a:solidFill>
                <a:schemeClr val="tx1"/>
              </a:solidFill>
              <a:miter lim="800000"/>
              <a:headEnd/>
              <a:tailEnd type="triangle" w="med" len="med"/>
            </a:ln>
          </p:spPr>
        </p:cxnSp>
        <p:sp>
          <p:nvSpPr>
            <p:cNvPr id="131090" name="Rectangle 18"/>
            <p:cNvSpPr>
              <a:spLocks noChangeArrowheads="1"/>
            </p:cNvSpPr>
            <p:nvPr/>
          </p:nvSpPr>
          <p:spPr bwMode="auto">
            <a:xfrm>
              <a:off x="2164" y="2688"/>
              <a:ext cx="1536" cy="624"/>
            </a:xfrm>
            <a:prstGeom prst="rect">
              <a:avLst/>
            </a:prstGeom>
            <a:solidFill>
              <a:srgbClr val="714400"/>
            </a:solidFill>
            <a:ln w="12700">
              <a:solidFill>
                <a:srgbClr val="714400"/>
              </a:solidFill>
              <a:miter lim="800000"/>
              <a:headEnd/>
              <a:tailEnd/>
            </a:ln>
            <a:effectLst>
              <a:outerShdw dist="71842" dir="2700000" algn="ctr" rotWithShape="0">
                <a:srgbClr val="000000"/>
              </a:outerShdw>
            </a:effectLst>
          </p:spPr>
          <p:txBody>
            <a:bodyPr wrap="none" anchor="ctr"/>
            <a:lstStyle/>
            <a:p>
              <a:pPr eaLnBrk="0" hangingPunct="0">
                <a:defRPr/>
              </a:pPr>
              <a:r>
                <a:rPr lang="en-US" sz="2000" b="1">
                  <a:solidFill>
                    <a:schemeClr val="bg1"/>
                  </a:solidFill>
                  <a:latin typeface="Arial" charset="0"/>
                </a:rPr>
                <a:t>Activity-Based</a:t>
              </a:r>
              <a:br>
                <a:rPr lang="en-US" sz="2000" b="1">
                  <a:solidFill>
                    <a:schemeClr val="bg1"/>
                  </a:solidFill>
                  <a:latin typeface="Arial" charset="0"/>
                </a:rPr>
              </a:br>
              <a:r>
                <a:rPr lang="en-US" sz="2000" b="1">
                  <a:solidFill>
                    <a:schemeClr val="bg1"/>
                  </a:solidFill>
                  <a:latin typeface="Arial" charset="0"/>
                </a:rPr>
                <a:t>Budgeting (ABB)</a:t>
              </a:r>
            </a:p>
          </p:txBody>
        </p:sp>
      </p:grpSp>
    </p:spTree>
    <p:extLst>
      <p:ext uri="{BB962C8B-B14F-4D97-AF65-F5344CB8AC3E}">
        <p14:creationId xmlns:p14="http://schemas.microsoft.com/office/powerpoint/2010/main" val="27785408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438400" y="228600"/>
            <a:ext cx="7264400" cy="1143000"/>
          </a:xfrm>
        </p:spPr>
        <p:txBody>
          <a:bodyPr>
            <a:normAutofit fontScale="90000"/>
          </a:bodyPr>
          <a:lstStyle/>
          <a:p>
            <a:r>
              <a:rPr lang="en-US" i="1" dirty="0" smtClean="0"/>
              <a:t>PPBS (</a:t>
            </a:r>
            <a:r>
              <a:rPr lang="en-US" i="1" dirty="0" err="1" smtClean="0"/>
              <a:t>Programme</a:t>
            </a:r>
            <a:r>
              <a:rPr lang="en-US" i="1" dirty="0" smtClean="0"/>
              <a:t> planning Budgeting System)</a:t>
            </a:r>
          </a:p>
        </p:txBody>
      </p:sp>
      <p:sp>
        <p:nvSpPr>
          <p:cNvPr id="29699" name="Rectangle 3"/>
          <p:cNvSpPr>
            <a:spLocks noGrp="1" noChangeArrowheads="1"/>
          </p:cNvSpPr>
          <p:nvPr>
            <p:ph type="body" idx="1"/>
          </p:nvPr>
        </p:nvSpPr>
        <p:spPr/>
        <p:txBody>
          <a:bodyPr/>
          <a:lstStyle/>
          <a:p>
            <a:endParaRPr lang="en-US" smtClean="0"/>
          </a:p>
          <a:p>
            <a:r>
              <a:rPr lang="en-US" smtClean="0"/>
              <a:t>For non profit making organizations</a:t>
            </a:r>
          </a:p>
        </p:txBody>
      </p:sp>
    </p:spTree>
    <p:extLst>
      <p:ext uri="{BB962C8B-B14F-4D97-AF65-F5344CB8AC3E}">
        <p14:creationId xmlns:p14="http://schemas.microsoft.com/office/powerpoint/2010/main" val="38230850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b="0" i="1" dirty="0" smtClean="0"/>
              <a:t>Getting the figures organized</a:t>
            </a:r>
            <a:endParaRPr lang="en-GB" b="0" i="1" dirty="0" smtClean="0"/>
          </a:p>
        </p:txBody>
      </p:sp>
      <p:sp>
        <p:nvSpPr>
          <p:cNvPr id="37891" name="Rectangle 3"/>
          <p:cNvSpPr>
            <a:spLocks noGrp="1" noChangeArrowheads="1"/>
          </p:cNvSpPr>
          <p:nvPr>
            <p:ph type="body" idx="1"/>
          </p:nvPr>
        </p:nvSpPr>
        <p:spPr/>
        <p:txBody>
          <a:bodyPr/>
          <a:lstStyle/>
          <a:p>
            <a:pPr marL="609600" indent="-609600">
              <a:buNone/>
            </a:pPr>
            <a:endParaRPr lang="en-US" dirty="0" smtClean="0"/>
          </a:p>
          <a:p>
            <a:pPr marL="609600" indent="-609600" algn="ctr">
              <a:buNone/>
            </a:pPr>
            <a:r>
              <a:rPr lang="en-US" dirty="0" smtClean="0"/>
              <a:t>The normal/traditional order </a:t>
            </a:r>
          </a:p>
          <a:p>
            <a:pPr marL="609600" indent="-609600">
              <a:buNone/>
            </a:pPr>
            <a:endParaRPr lang="en-US" dirty="0" smtClean="0"/>
          </a:p>
          <a:p>
            <a:pPr marL="609600" indent="-609600"/>
            <a:r>
              <a:rPr lang="en-US" dirty="0" smtClean="0"/>
              <a:t>Functional budget </a:t>
            </a:r>
          </a:p>
          <a:p>
            <a:pPr marL="609600" indent="-609600"/>
            <a:r>
              <a:rPr lang="en-US" dirty="0" smtClean="0"/>
              <a:t>Cash budget</a:t>
            </a:r>
          </a:p>
          <a:p>
            <a:pPr marL="609600" indent="-609600"/>
            <a:r>
              <a:rPr lang="en-US" dirty="0" smtClean="0"/>
              <a:t>Master budget </a:t>
            </a:r>
            <a:endParaRPr lang="en-GB" dirty="0" smtClean="0"/>
          </a:p>
        </p:txBody>
      </p:sp>
    </p:spTree>
    <p:extLst>
      <p:ext uri="{BB962C8B-B14F-4D97-AF65-F5344CB8AC3E}">
        <p14:creationId xmlns:p14="http://schemas.microsoft.com/office/powerpoint/2010/main" val="24899769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2286000" y="304800"/>
            <a:ext cx="7772400" cy="685800"/>
          </a:xfrm>
        </p:spPr>
        <p:txBody>
          <a:bodyPr/>
          <a:lstStyle/>
          <a:p>
            <a:r>
              <a:rPr lang="en-US" sz="3200"/>
              <a:t>Sales Budget</a:t>
            </a:r>
          </a:p>
        </p:txBody>
      </p:sp>
      <p:graphicFrame>
        <p:nvGraphicFramePr>
          <p:cNvPr id="144387" name="Group 3"/>
          <p:cNvGraphicFramePr>
            <a:graphicFrameLocks noGrp="1"/>
          </p:cNvGraphicFramePr>
          <p:nvPr/>
        </p:nvGraphicFramePr>
        <p:xfrm>
          <a:off x="1905000" y="2362200"/>
          <a:ext cx="8305800" cy="3962400"/>
        </p:xfrm>
        <a:graphic>
          <a:graphicData uri="http://schemas.openxmlformats.org/drawingml/2006/table">
            <a:tbl>
              <a:tblPr/>
              <a:tblGrid>
                <a:gridCol w="2819400"/>
                <a:gridCol w="2667000"/>
                <a:gridCol w="2819400"/>
              </a:tblGrid>
              <a:tr h="11430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accent2"/>
                        </a:buClr>
                        <a:buSzTx/>
                        <a:buFontTx/>
                        <a:buNone/>
                        <a:tabLst/>
                      </a:pPr>
                      <a:r>
                        <a:rPr kumimoji="1" lang="en-US" sz="2400" b="0" i="0" u="none" strike="noStrike" cap="none" normalizeH="0" baseline="0" smtClean="0">
                          <a:ln>
                            <a:noFill/>
                          </a:ln>
                          <a:solidFill>
                            <a:schemeClr val="tx1"/>
                          </a:solidFill>
                          <a:effectLst/>
                          <a:latin typeface="Tahoma" charset="0"/>
                        </a:rPr>
                        <a:t>Product A /</a:t>
                      </a:r>
                    </a:p>
                    <a:p>
                      <a:pPr marL="0" marR="0" lvl="0" indent="0" algn="ctr" defTabSz="914400" rtl="0" eaLnBrk="0" fontAlgn="base" latinLnBrk="0" hangingPunct="0">
                        <a:lnSpc>
                          <a:spcPct val="100000"/>
                        </a:lnSpc>
                        <a:spcBef>
                          <a:spcPct val="20000"/>
                        </a:spcBef>
                        <a:spcAft>
                          <a:spcPct val="0"/>
                        </a:spcAft>
                        <a:buClr>
                          <a:schemeClr val="accent2"/>
                        </a:buClr>
                        <a:buSzTx/>
                        <a:buFontTx/>
                        <a:buNone/>
                        <a:tabLst/>
                      </a:pPr>
                      <a:r>
                        <a:rPr kumimoji="1" lang="en-US" sz="2400" b="0" i="0" u="none" strike="noStrike" cap="none" normalizeH="0" baseline="0" smtClean="0">
                          <a:ln>
                            <a:noFill/>
                          </a:ln>
                          <a:solidFill>
                            <a:schemeClr val="tx1"/>
                          </a:solidFill>
                          <a:effectLst/>
                          <a:latin typeface="Tahoma" charset="0"/>
                        </a:rPr>
                        <a:t>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accent2"/>
                        </a:buClr>
                        <a:buSzTx/>
                        <a:buFontTx/>
                        <a:buNone/>
                        <a:tabLst/>
                      </a:pPr>
                      <a:r>
                        <a:rPr kumimoji="1" lang="en-US" sz="2400" b="0" i="0" u="none" strike="noStrike" cap="none" normalizeH="0" baseline="0" dirty="0" smtClean="0">
                          <a:ln>
                            <a:noFill/>
                          </a:ln>
                          <a:solidFill>
                            <a:schemeClr val="tx1"/>
                          </a:solidFill>
                          <a:effectLst/>
                          <a:latin typeface="Tahoma" charset="0"/>
                        </a:rPr>
                        <a:t>Product B /</a:t>
                      </a:r>
                    </a:p>
                    <a:p>
                      <a:pPr marL="0" marR="0" lvl="0" indent="0" algn="ctr" defTabSz="914400" rtl="0" eaLnBrk="0" fontAlgn="base" latinLnBrk="0" hangingPunct="0">
                        <a:lnSpc>
                          <a:spcPct val="100000"/>
                        </a:lnSpc>
                        <a:spcBef>
                          <a:spcPct val="20000"/>
                        </a:spcBef>
                        <a:spcAft>
                          <a:spcPct val="0"/>
                        </a:spcAft>
                        <a:buClr>
                          <a:schemeClr val="accent2"/>
                        </a:buClr>
                        <a:buSzTx/>
                        <a:buFontTx/>
                        <a:buNone/>
                        <a:tabLst/>
                      </a:pPr>
                      <a:r>
                        <a:rPr kumimoji="1" lang="en-US" sz="2400" b="0" i="0" u="none" strike="noStrike" cap="none" normalizeH="0" baseline="0" dirty="0" smtClean="0">
                          <a:ln>
                            <a:noFill/>
                          </a:ln>
                          <a:solidFill>
                            <a:schemeClr val="tx1"/>
                          </a:solidFill>
                          <a:effectLst/>
                          <a:latin typeface="Tahoma" charset="0"/>
                        </a:rPr>
                        <a:t>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Units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06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Sales price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Sales value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808392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a:xfrm>
            <a:off x="2362200" y="304800"/>
            <a:ext cx="7772400" cy="914400"/>
          </a:xfrm>
        </p:spPr>
        <p:txBody>
          <a:bodyPr/>
          <a:lstStyle/>
          <a:p>
            <a:r>
              <a:rPr lang="en-US" smtClean="0"/>
              <a:t>Production Budget</a:t>
            </a:r>
          </a:p>
        </p:txBody>
      </p:sp>
      <p:graphicFrame>
        <p:nvGraphicFramePr>
          <p:cNvPr id="145411" name="Group 3"/>
          <p:cNvGraphicFramePr>
            <a:graphicFrameLocks noGrp="1"/>
          </p:cNvGraphicFramePr>
          <p:nvPr/>
        </p:nvGraphicFramePr>
        <p:xfrm>
          <a:off x="2057400" y="2514601"/>
          <a:ext cx="8001000" cy="3735389"/>
        </p:xfrm>
        <a:graphic>
          <a:graphicData uri="http://schemas.openxmlformats.org/drawingml/2006/table">
            <a:tbl>
              <a:tblPr/>
              <a:tblGrid>
                <a:gridCol w="3429000"/>
                <a:gridCol w="2286000"/>
                <a:gridCol w="2286000"/>
              </a:tblGrid>
              <a:tr h="102076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accent2"/>
                        </a:buClr>
                        <a:buSzTx/>
                        <a:buFontTx/>
                        <a:buNone/>
                        <a:tabLst/>
                      </a:pPr>
                      <a:r>
                        <a:rPr kumimoji="1" lang="en-US" sz="2400" b="0" i="0" u="none" strike="noStrike" cap="none" normalizeH="0" baseline="0" smtClean="0">
                          <a:ln>
                            <a:noFill/>
                          </a:ln>
                          <a:solidFill>
                            <a:schemeClr val="tx1"/>
                          </a:solidFill>
                          <a:effectLst/>
                          <a:latin typeface="Tahoma" charset="0"/>
                        </a:rPr>
                        <a:t>Product A /Period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accent2"/>
                        </a:buClr>
                        <a:buSzTx/>
                        <a:buFontTx/>
                        <a:buNone/>
                        <a:tabLst/>
                      </a:pPr>
                      <a:r>
                        <a:rPr kumimoji="1" lang="en-US" sz="2400" b="0" i="0" u="none" strike="noStrike" cap="none" normalizeH="0" baseline="0" dirty="0" smtClean="0">
                          <a:ln>
                            <a:noFill/>
                          </a:ln>
                          <a:solidFill>
                            <a:schemeClr val="tx1"/>
                          </a:solidFill>
                          <a:effectLst/>
                          <a:latin typeface="Tahoma" charset="0"/>
                        </a:rPr>
                        <a:t>Product B /Period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563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Sales units (sales 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Less – Opening Stock (FG)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Add – Closing Stock (FG)</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000" b="0" i="0" u="none" strike="noStrike" cap="none" normalizeH="0" baseline="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118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Production Units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8545027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2362200" y="228600"/>
            <a:ext cx="7772400" cy="762000"/>
          </a:xfrm>
        </p:spPr>
        <p:txBody>
          <a:bodyPr>
            <a:normAutofit fontScale="90000"/>
          </a:bodyPr>
          <a:lstStyle/>
          <a:p>
            <a:r>
              <a:rPr lang="en-US" smtClean="0"/>
              <a:t>Material Usage Budget</a:t>
            </a:r>
          </a:p>
        </p:txBody>
      </p:sp>
      <p:graphicFrame>
        <p:nvGraphicFramePr>
          <p:cNvPr id="146435" name="Group 3"/>
          <p:cNvGraphicFramePr>
            <a:graphicFrameLocks noGrp="1"/>
          </p:cNvGraphicFramePr>
          <p:nvPr/>
        </p:nvGraphicFramePr>
        <p:xfrm>
          <a:off x="1752600" y="2362201"/>
          <a:ext cx="8686800" cy="4115119"/>
        </p:xfrm>
        <a:graphic>
          <a:graphicData uri="http://schemas.openxmlformats.org/drawingml/2006/table">
            <a:tbl>
              <a:tblPr/>
              <a:tblGrid>
                <a:gridCol w="3581400"/>
                <a:gridCol w="2819400"/>
                <a:gridCol w="2286000"/>
              </a:tblGrid>
              <a:tr h="88423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Material X /Period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dirty="0" smtClean="0">
                          <a:ln>
                            <a:noFill/>
                          </a:ln>
                          <a:solidFill>
                            <a:schemeClr val="tx1"/>
                          </a:solidFill>
                          <a:effectLst/>
                          <a:latin typeface="Tahoma" charset="0"/>
                        </a:rPr>
                        <a:t>Material Y /Period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Production units </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(production 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531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Per unit requirement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531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requirement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54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Rate per unit of material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927243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US" sz="4000" b="1" dirty="0"/>
              <a:t>Why budgeting ?  </a:t>
            </a:r>
            <a:endParaRPr lang="en-GB" sz="4000" b="1" dirty="0"/>
          </a:p>
        </p:txBody>
      </p:sp>
      <p:sp>
        <p:nvSpPr>
          <p:cNvPr id="8195" name="Rectangle 3"/>
          <p:cNvSpPr>
            <a:spLocks noGrp="1" noChangeArrowheads="1"/>
          </p:cNvSpPr>
          <p:nvPr>
            <p:ph type="body" idx="1"/>
          </p:nvPr>
        </p:nvSpPr>
        <p:spPr/>
        <p:txBody>
          <a:bodyPr/>
          <a:lstStyle/>
          <a:p>
            <a:endParaRPr lang="en-US" dirty="0" smtClean="0"/>
          </a:p>
          <a:p>
            <a:r>
              <a:rPr lang="en-US" dirty="0" smtClean="0"/>
              <a:t>Planning</a:t>
            </a:r>
          </a:p>
          <a:p>
            <a:r>
              <a:rPr lang="en-US" dirty="0" smtClean="0"/>
              <a:t>Control &amp; Performance Evaluation</a:t>
            </a:r>
          </a:p>
          <a:p>
            <a:r>
              <a:rPr lang="en-US" dirty="0" smtClean="0"/>
              <a:t>Communication &amp; Coordination</a:t>
            </a:r>
          </a:p>
          <a:p>
            <a:r>
              <a:rPr lang="en-US" dirty="0" smtClean="0"/>
              <a:t>Motivation</a:t>
            </a:r>
          </a:p>
          <a:p>
            <a:endParaRPr lang="en-US" i="1" dirty="0" smtClean="0"/>
          </a:p>
          <a:p>
            <a:pPr>
              <a:buFontTx/>
              <a:buNone/>
            </a:pPr>
            <a:endParaRPr lang="en-GB" dirty="0" smtClean="0"/>
          </a:p>
        </p:txBody>
      </p:sp>
    </p:spTree>
    <p:extLst>
      <p:ext uri="{BB962C8B-B14F-4D97-AF65-F5344CB8AC3E}">
        <p14:creationId xmlns:p14="http://schemas.microsoft.com/office/powerpoint/2010/main" val="3183586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2057400" y="228600"/>
            <a:ext cx="7772400" cy="685800"/>
          </a:xfrm>
        </p:spPr>
        <p:txBody>
          <a:bodyPr/>
          <a:lstStyle/>
          <a:p>
            <a:r>
              <a:rPr lang="en-US" sz="3200"/>
              <a:t>Material Purchase Budget</a:t>
            </a:r>
          </a:p>
        </p:txBody>
      </p:sp>
      <p:graphicFrame>
        <p:nvGraphicFramePr>
          <p:cNvPr id="147459" name="Group 3"/>
          <p:cNvGraphicFramePr>
            <a:graphicFrameLocks noGrp="1"/>
          </p:cNvGraphicFramePr>
          <p:nvPr/>
        </p:nvGraphicFramePr>
        <p:xfrm>
          <a:off x="1612900" y="2362201"/>
          <a:ext cx="8915400" cy="4298633"/>
        </p:xfrm>
        <a:graphic>
          <a:graphicData uri="http://schemas.openxmlformats.org/drawingml/2006/table">
            <a:tbl>
              <a:tblPr/>
              <a:tblGrid>
                <a:gridCol w="3657600"/>
                <a:gridCol w="2667000"/>
                <a:gridCol w="2590800"/>
              </a:tblGrid>
              <a:tr h="7270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Material X /Period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dirty="0" smtClean="0">
                          <a:ln>
                            <a:noFill/>
                          </a:ln>
                          <a:solidFill>
                            <a:schemeClr val="tx1"/>
                          </a:solidFill>
                          <a:effectLst/>
                          <a:latin typeface="Tahoma" charset="0"/>
                        </a:rPr>
                        <a:t>Material Y/Period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83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Production requirement (material usage 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Less – Opening stock (RM)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Add – Closing stock (RM)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purchase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30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Rate per unit of material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904093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a:xfrm>
            <a:off x="2286000" y="304800"/>
            <a:ext cx="7772400" cy="685800"/>
          </a:xfrm>
        </p:spPr>
        <p:txBody>
          <a:bodyPr/>
          <a:lstStyle/>
          <a:p>
            <a:r>
              <a:rPr lang="en-US" sz="3200"/>
              <a:t>Labour Budget</a:t>
            </a:r>
          </a:p>
        </p:txBody>
      </p:sp>
      <p:graphicFrame>
        <p:nvGraphicFramePr>
          <p:cNvPr id="148483" name="Group 3"/>
          <p:cNvGraphicFramePr>
            <a:graphicFrameLocks noGrp="1"/>
          </p:cNvGraphicFramePr>
          <p:nvPr/>
        </p:nvGraphicFramePr>
        <p:xfrm>
          <a:off x="1752600" y="2438400"/>
          <a:ext cx="8686800" cy="3962972"/>
        </p:xfrm>
        <a:graphic>
          <a:graphicData uri="http://schemas.openxmlformats.org/drawingml/2006/table">
            <a:tbl>
              <a:tblPr/>
              <a:tblGrid>
                <a:gridCol w="3200400"/>
                <a:gridCol w="2819400"/>
                <a:gridCol w="2667000"/>
              </a:tblGrid>
              <a:tr h="83502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Labour S</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dirty="0" err="1" smtClean="0">
                          <a:ln>
                            <a:noFill/>
                          </a:ln>
                          <a:solidFill>
                            <a:schemeClr val="tx1"/>
                          </a:solidFill>
                          <a:effectLst/>
                          <a:latin typeface="Tahoma" charset="0"/>
                        </a:rPr>
                        <a:t>Labour</a:t>
                      </a:r>
                      <a:r>
                        <a:rPr kumimoji="1" lang="en-US" sz="2800" b="0" i="0" u="none" strike="noStrike" cap="none" normalizeH="0" baseline="0" dirty="0" smtClean="0">
                          <a:ln>
                            <a:noFill/>
                          </a:ln>
                          <a:solidFill>
                            <a:schemeClr val="tx1"/>
                          </a:solidFill>
                          <a:effectLst/>
                          <a:latin typeface="Tahoma" charset="0"/>
                        </a:rPr>
                        <a:t> US /Period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851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Production units (production 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Per unit requirement (hrs)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requirement (hrs)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Rate per hour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3967717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a:xfrm>
            <a:off x="2286000" y="304800"/>
            <a:ext cx="7772400" cy="685800"/>
          </a:xfrm>
        </p:spPr>
        <p:txBody>
          <a:bodyPr/>
          <a:lstStyle/>
          <a:p>
            <a:r>
              <a:rPr lang="en-US" sz="3200"/>
              <a:t>Labour Budget</a:t>
            </a:r>
          </a:p>
        </p:txBody>
      </p:sp>
      <p:graphicFrame>
        <p:nvGraphicFramePr>
          <p:cNvPr id="148483" name="Group 3"/>
          <p:cNvGraphicFramePr>
            <a:graphicFrameLocks noGrp="1"/>
          </p:cNvGraphicFramePr>
          <p:nvPr/>
        </p:nvGraphicFramePr>
        <p:xfrm>
          <a:off x="1752600" y="2438400"/>
          <a:ext cx="8686800" cy="3962972"/>
        </p:xfrm>
        <a:graphic>
          <a:graphicData uri="http://schemas.openxmlformats.org/drawingml/2006/table">
            <a:tbl>
              <a:tblPr/>
              <a:tblGrid>
                <a:gridCol w="3200400"/>
                <a:gridCol w="2819400"/>
                <a:gridCol w="2667000"/>
              </a:tblGrid>
              <a:tr h="83502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Labour S</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dirty="0" err="1" smtClean="0">
                          <a:ln>
                            <a:noFill/>
                          </a:ln>
                          <a:solidFill>
                            <a:schemeClr val="tx1"/>
                          </a:solidFill>
                          <a:effectLst/>
                          <a:latin typeface="Tahoma" charset="0"/>
                        </a:rPr>
                        <a:t>Labour</a:t>
                      </a:r>
                      <a:r>
                        <a:rPr kumimoji="1" lang="en-US" sz="2800" b="0" i="0" u="none" strike="noStrike" cap="none" normalizeH="0" baseline="0" dirty="0" smtClean="0">
                          <a:ln>
                            <a:noFill/>
                          </a:ln>
                          <a:solidFill>
                            <a:schemeClr val="tx1"/>
                          </a:solidFill>
                          <a:effectLst/>
                          <a:latin typeface="Tahoma" charset="0"/>
                        </a:rPr>
                        <a:t> US /Period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851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Production units (production budget)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Per unit requirement (hrs)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requirement (hrs)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Rate per hour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8515456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2362200" y="304800"/>
            <a:ext cx="7772400" cy="762000"/>
          </a:xfrm>
        </p:spPr>
        <p:txBody>
          <a:bodyPr>
            <a:normAutofit fontScale="90000"/>
          </a:bodyPr>
          <a:lstStyle/>
          <a:p>
            <a:r>
              <a:rPr lang="en-US" smtClean="0"/>
              <a:t>Production Cost Budget</a:t>
            </a:r>
          </a:p>
        </p:txBody>
      </p:sp>
      <p:graphicFrame>
        <p:nvGraphicFramePr>
          <p:cNvPr id="149507" name="Group 3"/>
          <p:cNvGraphicFramePr>
            <a:graphicFrameLocks noGrp="1"/>
          </p:cNvGraphicFramePr>
          <p:nvPr/>
        </p:nvGraphicFramePr>
        <p:xfrm>
          <a:off x="1828800" y="2362200"/>
          <a:ext cx="8686800" cy="4115118"/>
        </p:xfrm>
        <a:graphic>
          <a:graphicData uri="http://schemas.openxmlformats.org/drawingml/2006/table">
            <a:tbl>
              <a:tblPr/>
              <a:tblGrid>
                <a:gridCol w="3124200"/>
                <a:gridCol w="2819400"/>
                <a:gridCol w="2743200"/>
              </a:tblGrid>
              <a:tr h="83502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dirty="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Product A /Period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dirty="0" smtClean="0">
                          <a:ln>
                            <a:noFill/>
                          </a:ln>
                          <a:solidFill>
                            <a:schemeClr val="tx1"/>
                          </a:solidFill>
                          <a:effectLst/>
                          <a:latin typeface="Tahoma" charset="0"/>
                        </a:rPr>
                        <a:t>Product B /Period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563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Material usage budget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Labour budget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Variable O/H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Fixed O/H (£)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Total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2785879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2209800" y="457200"/>
            <a:ext cx="7772400" cy="685800"/>
          </a:xfrm>
        </p:spPr>
        <p:txBody>
          <a:bodyPr>
            <a:normAutofit fontScale="90000"/>
          </a:bodyPr>
          <a:lstStyle/>
          <a:p>
            <a:r>
              <a:rPr lang="en-US" smtClean="0"/>
              <a:t>Cash Budget</a:t>
            </a:r>
          </a:p>
        </p:txBody>
      </p:sp>
      <p:graphicFrame>
        <p:nvGraphicFramePr>
          <p:cNvPr id="151555" name="Group 3"/>
          <p:cNvGraphicFramePr>
            <a:graphicFrameLocks noGrp="1"/>
          </p:cNvGraphicFramePr>
          <p:nvPr/>
        </p:nvGraphicFramePr>
        <p:xfrm>
          <a:off x="1752600" y="2178050"/>
          <a:ext cx="8686800" cy="4572000"/>
        </p:xfrm>
        <a:graphic>
          <a:graphicData uri="http://schemas.openxmlformats.org/drawingml/2006/table">
            <a:tbl>
              <a:tblPr/>
              <a:tblGrid>
                <a:gridCol w="3200400"/>
                <a:gridCol w="2743200"/>
                <a:gridCol w="2743200"/>
              </a:tblGrid>
              <a:tr h="1809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Period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800" b="0" i="0" u="none" strike="noStrike" cap="none" normalizeH="0" baseline="0" smtClean="0">
                          <a:ln>
                            <a:noFill/>
                          </a:ln>
                          <a:solidFill>
                            <a:schemeClr val="tx1"/>
                          </a:solidFill>
                          <a:effectLst/>
                          <a:latin typeface="Tahoma" charset="0"/>
                        </a:rPr>
                        <a:t>Period 2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137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Cash receipts:</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000" b="0" i="0" u="none" strike="noStrike" cap="none" normalizeH="0" baseline="0" smtClean="0">
                        <a:ln>
                          <a:noFill/>
                        </a:ln>
                        <a:solidFill>
                          <a:schemeClr val="tx1"/>
                        </a:solidFill>
                        <a:effectLst/>
                        <a:latin typeface="Tahoma" charset="0"/>
                      </a:endParaRP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000" b="0" i="0" u="none" strike="noStrike" cap="none" normalizeH="0" baseline="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373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Cash payments:</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000" b="0" i="0" u="none" strike="noStrike" cap="none" normalizeH="0" baseline="0" smtClean="0">
                        <a:ln>
                          <a:noFill/>
                        </a:ln>
                        <a:solidFill>
                          <a:schemeClr val="tx1"/>
                        </a:solidFill>
                        <a:effectLst/>
                        <a:latin typeface="Tahoma" charset="0"/>
                      </a:endParaRP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000" b="0" i="0" u="none" strike="noStrike" cap="none" normalizeH="0" baseline="0" smtClean="0">
                        <a:ln>
                          <a:noFill/>
                        </a:ln>
                        <a:solidFill>
                          <a:schemeClr val="tx1"/>
                        </a:solidFill>
                        <a:effectLst/>
                        <a:latin typeface="Tahoma"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Net cash flow </a:t>
                      </a:r>
                    </a:p>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(receipts – payments)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418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Opening balance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1" lang="en-US" sz="2000" b="0" i="0" u="none" strike="noStrike" cap="none" normalizeH="0" baseline="0" smtClean="0">
                          <a:ln>
                            <a:noFill/>
                          </a:ln>
                          <a:solidFill>
                            <a:schemeClr val="tx1"/>
                          </a:solidFill>
                          <a:effectLst/>
                          <a:latin typeface="Tahoma" charset="0"/>
                        </a:rPr>
                        <a:t>Closing balance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endParaRPr kumimoji="1" lang="en-US" sz="2800" b="0" i="0" u="none" strike="noStrike" cap="none" normalizeH="0" baseline="0" smtClean="0">
                        <a:ln>
                          <a:noFill/>
                        </a:ln>
                        <a:solidFill>
                          <a:schemeClr val="tx1"/>
                        </a:solidFill>
                        <a:effectLst/>
                        <a:latin typeface="Tahoma"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8011691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1981200" y="1885950"/>
            <a:ext cx="8534400" cy="4171950"/>
          </a:xfrm>
        </p:spPr>
        <p:txBody>
          <a:bodyPr/>
          <a:lstStyle/>
          <a:p>
            <a:endParaRPr lang="en-US" dirty="0" smtClean="0"/>
          </a:p>
          <a:p>
            <a:r>
              <a:rPr lang="en-US" dirty="0" smtClean="0"/>
              <a:t>Summarized budget</a:t>
            </a:r>
          </a:p>
          <a:p>
            <a:endParaRPr lang="en-US" dirty="0" smtClean="0"/>
          </a:p>
          <a:p>
            <a:r>
              <a:rPr lang="en-US" dirty="0" smtClean="0"/>
              <a:t>P&amp;L, Balance sheet, Cash flow statements </a:t>
            </a:r>
          </a:p>
          <a:p>
            <a:pPr>
              <a:buNone/>
            </a:pPr>
            <a:r>
              <a:rPr lang="en-US" dirty="0" smtClean="0"/>
              <a:t>  </a:t>
            </a:r>
          </a:p>
        </p:txBody>
      </p:sp>
      <p:sp>
        <p:nvSpPr>
          <p:cNvPr id="3" name="Rectangle 2"/>
          <p:cNvSpPr txBox="1">
            <a:spLocks noChangeArrowheads="1"/>
          </p:cNvSpPr>
          <p:nvPr/>
        </p:nvSpPr>
        <p:spPr bwMode="auto">
          <a:xfrm>
            <a:off x="2438400" y="0"/>
            <a:ext cx="7721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eaLnBrk="0" fontAlgn="base" hangingPunct="0">
              <a:spcBef>
                <a:spcPct val="0"/>
              </a:spcBef>
              <a:spcAft>
                <a:spcPct val="0"/>
              </a:spcAft>
              <a:defRPr/>
            </a:pPr>
            <a:r>
              <a:rPr kumimoji="1" lang="en-US" sz="3600" b="1" kern="0">
                <a:solidFill>
                  <a:schemeClr val="tx2"/>
                </a:solidFill>
                <a:latin typeface="+mj-lt"/>
                <a:ea typeface="+mj-ea"/>
                <a:cs typeface="+mj-cs"/>
              </a:rPr>
              <a:t>Master budget</a:t>
            </a:r>
            <a:endParaRPr kumimoji="1" lang="en-US" sz="3600" b="1" kern="0" dirty="0">
              <a:solidFill>
                <a:schemeClr val="tx2"/>
              </a:solidFill>
              <a:latin typeface="+mj-lt"/>
              <a:ea typeface="+mj-ea"/>
              <a:cs typeface="+mj-cs"/>
            </a:endParaRPr>
          </a:p>
        </p:txBody>
      </p:sp>
    </p:spTree>
    <p:extLst>
      <p:ext uri="{BB962C8B-B14F-4D97-AF65-F5344CB8AC3E}">
        <p14:creationId xmlns:p14="http://schemas.microsoft.com/office/powerpoint/2010/main" val="13897818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2438400" y="0"/>
            <a:ext cx="7848600" cy="1143000"/>
          </a:xfrm>
        </p:spPr>
        <p:txBody>
          <a:bodyPr>
            <a:normAutofit/>
          </a:bodyPr>
          <a:lstStyle/>
          <a:p>
            <a:r>
              <a:rPr lang="en-US" dirty="0" smtClean="0"/>
              <a:t>Control &amp; Performance Evaluation </a:t>
            </a:r>
            <a:endParaRPr lang="en-GB" dirty="0"/>
          </a:p>
        </p:txBody>
      </p:sp>
      <p:sp>
        <p:nvSpPr>
          <p:cNvPr id="84995" name="Rectangle 3"/>
          <p:cNvSpPr>
            <a:spLocks noGrp="1" noChangeArrowheads="1"/>
          </p:cNvSpPr>
          <p:nvPr>
            <p:ph type="body" idx="1"/>
          </p:nvPr>
        </p:nvSpPr>
        <p:spPr/>
        <p:txBody>
          <a:bodyPr/>
          <a:lstStyle/>
          <a:p>
            <a:pPr>
              <a:buFontTx/>
              <a:buNone/>
            </a:pPr>
            <a:endParaRPr lang="en-US" sz="3600" dirty="0"/>
          </a:p>
          <a:p>
            <a:r>
              <a:rPr lang="en-US" i="1" dirty="0"/>
              <a:t>Keeping things under control through </a:t>
            </a:r>
            <a:r>
              <a:rPr lang="en-US" i="1" u="sng" dirty="0"/>
              <a:t>continues</a:t>
            </a:r>
            <a:r>
              <a:rPr lang="en-US" i="1" dirty="0"/>
              <a:t> </a:t>
            </a:r>
            <a:r>
              <a:rPr lang="en-US" i="1" u="sng" dirty="0" err="1" smtClean="0"/>
              <a:t>comparision</a:t>
            </a:r>
            <a:r>
              <a:rPr lang="en-US" i="1" u="sng" dirty="0" smtClean="0"/>
              <a:t>  </a:t>
            </a:r>
            <a:endParaRPr lang="en-US" i="1" u="sng" dirty="0"/>
          </a:p>
          <a:p>
            <a:endParaRPr lang="en-US" i="1" u="sng" dirty="0"/>
          </a:p>
          <a:p>
            <a:r>
              <a:rPr lang="en-US" i="1" dirty="0"/>
              <a:t>Yearly/ Quarterly / Monthly/ Daily </a:t>
            </a:r>
            <a:endParaRPr lang="en-US" i="1" u="sng" dirty="0"/>
          </a:p>
          <a:p>
            <a:endParaRPr lang="en-US" i="1" dirty="0"/>
          </a:p>
          <a:p>
            <a:r>
              <a:rPr lang="en-US" i="1" dirty="0" smtClean="0"/>
              <a:t>One main problem </a:t>
            </a:r>
            <a:r>
              <a:rPr lang="en-US" i="1" dirty="0"/>
              <a:t>….  </a:t>
            </a:r>
          </a:p>
          <a:p>
            <a:endParaRPr lang="en-US" i="1" dirty="0"/>
          </a:p>
          <a:p>
            <a:endParaRPr lang="en-GB" i="1" u="sng" dirty="0"/>
          </a:p>
        </p:txBody>
      </p:sp>
    </p:spTree>
    <p:extLst>
      <p:ext uri="{BB962C8B-B14F-4D97-AF65-F5344CB8AC3E}">
        <p14:creationId xmlns:p14="http://schemas.microsoft.com/office/powerpoint/2010/main" val="35875401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t>Budgetary control</a:t>
            </a:r>
            <a:endParaRPr lang="en-GB"/>
          </a:p>
        </p:txBody>
      </p:sp>
      <p:sp>
        <p:nvSpPr>
          <p:cNvPr id="101379" name="Rectangle 3"/>
          <p:cNvSpPr>
            <a:spLocks noGrp="1" noChangeArrowheads="1"/>
          </p:cNvSpPr>
          <p:nvPr>
            <p:ph type="body" idx="1"/>
          </p:nvPr>
        </p:nvSpPr>
        <p:spPr>
          <a:xfrm>
            <a:off x="1981200" y="1905000"/>
            <a:ext cx="8178800" cy="4495800"/>
          </a:xfrm>
        </p:spPr>
        <p:txBody>
          <a:bodyPr/>
          <a:lstStyle/>
          <a:p>
            <a:endParaRPr lang="en-US"/>
          </a:p>
          <a:p>
            <a:r>
              <a:rPr lang="en-US" i="1"/>
              <a:t>But comparisons should be between </a:t>
            </a:r>
            <a:r>
              <a:rPr lang="en-US" i="1" u="sng"/>
              <a:t>like with like terms</a:t>
            </a:r>
            <a:endParaRPr lang="en-US"/>
          </a:p>
          <a:p>
            <a:endParaRPr lang="en-US"/>
          </a:p>
          <a:p>
            <a:r>
              <a:rPr lang="en-US"/>
              <a:t>Fixed and Flexed </a:t>
            </a:r>
            <a:r>
              <a:rPr lang="en-US" sz="2400"/>
              <a:t>(budget cost allowance) </a:t>
            </a:r>
          </a:p>
          <a:p>
            <a:endParaRPr lang="en-US" sz="2400"/>
          </a:p>
          <a:p>
            <a:endParaRPr lang="en-US" sz="2400"/>
          </a:p>
          <a:p>
            <a:r>
              <a:rPr lang="en-US"/>
              <a:t>How to Flex ??</a:t>
            </a:r>
            <a:endParaRPr lang="en-GB"/>
          </a:p>
        </p:txBody>
      </p:sp>
    </p:spTree>
    <p:extLst>
      <p:ext uri="{BB962C8B-B14F-4D97-AF65-F5344CB8AC3E}">
        <p14:creationId xmlns:p14="http://schemas.microsoft.com/office/powerpoint/2010/main" val="19964747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8"/>
          <p:cNvSpPr>
            <a:spLocks noGrp="1" noChangeArrowheads="1"/>
          </p:cNvSpPr>
          <p:nvPr>
            <p:ph type="title"/>
          </p:nvPr>
        </p:nvSpPr>
        <p:spPr>
          <a:xfrm>
            <a:off x="3074989" y="333376"/>
            <a:ext cx="6981825" cy="792163"/>
          </a:xfrm>
          <a:noFill/>
        </p:spPr>
        <p:txBody>
          <a:bodyPr vert="horz" lIns="90488" tIns="44450" rIns="90488" bIns="44450" rtlCol="0" anchor="ctr">
            <a:normAutofit/>
          </a:bodyPr>
          <a:lstStyle/>
          <a:p>
            <a:r>
              <a:rPr lang="en-US" altLang="en-US" b="1" smtClean="0"/>
              <a:t>Flexible Budgets</a:t>
            </a:r>
          </a:p>
        </p:txBody>
      </p:sp>
      <p:grpSp>
        <p:nvGrpSpPr>
          <p:cNvPr id="14339" name="Group 21"/>
          <p:cNvGrpSpPr>
            <a:grpSpLocks/>
          </p:cNvGrpSpPr>
          <p:nvPr/>
        </p:nvGrpSpPr>
        <p:grpSpPr bwMode="auto">
          <a:xfrm>
            <a:off x="1993900" y="2336800"/>
            <a:ext cx="2654300" cy="2628900"/>
            <a:chOff x="296" y="1472"/>
            <a:chExt cx="1672" cy="1656"/>
          </a:xfrm>
        </p:grpSpPr>
        <p:sp>
          <p:nvSpPr>
            <p:cNvPr id="14365" name="Freeform 3"/>
            <p:cNvSpPr>
              <a:spLocks/>
            </p:cNvSpPr>
            <p:nvPr/>
          </p:nvSpPr>
          <p:spPr bwMode="auto">
            <a:xfrm>
              <a:off x="427" y="2965"/>
              <a:ext cx="299" cy="163"/>
            </a:xfrm>
            <a:custGeom>
              <a:avLst/>
              <a:gdLst>
                <a:gd name="T0" fmla="*/ 191 w 299"/>
                <a:gd name="T1" fmla="*/ 0 h 163"/>
                <a:gd name="T2" fmla="*/ 38 w 299"/>
                <a:gd name="T3" fmla="*/ 14 h 163"/>
                <a:gd name="T4" fmla="*/ 23 w 299"/>
                <a:gd name="T5" fmla="*/ 25 h 163"/>
                <a:gd name="T6" fmla="*/ 14 w 299"/>
                <a:gd name="T7" fmla="*/ 37 h 163"/>
                <a:gd name="T8" fmla="*/ 5 w 299"/>
                <a:gd name="T9" fmla="*/ 50 h 163"/>
                <a:gd name="T10" fmla="*/ 0 w 299"/>
                <a:gd name="T11" fmla="*/ 73 h 163"/>
                <a:gd name="T12" fmla="*/ 1 w 299"/>
                <a:gd name="T13" fmla="*/ 98 h 163"/>
                <a:gd name="T14" fmla="*/ 5 w 299"/>
                <a:gd name="T15" fmla="*/ 112 h 163"/>
                <a:gd name="T16" fmla="*/ 14 w 299"/>
                <a:gd name="T17" fmla="*/ 127 h 163"/>
                <a:gd name="T18" fmla="*/ 30 w 299"/>
                <a:gd name="T19" fmla="*/ 140 h 163"/>
                <a:gd name="T20" fmla="*/ 49 w 299"/>
                <a:gd name="T21" fmla="*/ 151 h 163"/>
                <a:gd name="T22" fmla="*/ 68 w 299"/>
                <a:gd name="T23" fmla="*/ 157 h 163"/>
                <a:gd name="T24" fmla="*/ 84 w 299"/>
                <a:gd name="T25" fmla="*/ 160 h 163"/>
                <a:gd name="T26" fmla="*/ 106 w 299"/>
                <a:gd name="T27" fmla="*/ 162 h 163"/>
                <a:gd name="T28" fmla="*/ 105 w 299"/>
                <a:gd name="T29" fmla="*/ 160 h 163"/>
                <a:gd name="T30" fmla="*/ 223 w 299"/>
                <a:gd name="T31" fmla="*/ 149 h 163"/>
                <a:gd name="T32" fmla="*/ 298 w 299"/>
                <a:gd name="T33" fmla="*/ 0 h 163"/>
                <a:gd name="T34" fmla="*/ 191 w 299"/>
                <a:gd name="T35" fmla="*/ 0 h 1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99"/>
                <a:gd name="T55" fmla="*/ 0 h 163"/>
                <a:gd name="T56" fmla="*/ 299 w 299"/>
                <a:gd name="T57" fmla="*/ 163 h 16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99" h="163">
                  <a:moveTo>
                    <a:pt x="191" y="0"/>
                  </a:moveTo>
                  <a:lnTo>
                    <a:pt x="38" y="14"/>
                  </a:lnTo>
                  <a:lnTo>
                    <a:pt x="23" y="25"/>
                  </a:lnTo>
                  <a:lnTo>
                    <a:pt x="14" y="37"/>
                  </a:lnTo>
                  <a:lnTo>
                    <a:pt x="5" y="50"/>
                  </a:lnTo>
                  <a:lnTo>
                    <a:pt x="0" y="73"/>
                  </a:lnTo>
                  <a:lnTo>
                    <a:pt x="1" y="98"/>
                  </a:lnTo>
                  <a:lnTo>
                    <a:pt x="5" y="112"/>
                  </a:lnTo>
                  <a:lnTo>
                    <a:pt x="14" y="127"/>
                  </a:lnTo>
                  <a:lnTo>
                    <a:pt x="30" y="140"/>
                  </a:lnTo>
                  <a:lnTo>
                    <a:pt x="49" y="151"/>
                  </a:lnTo>
                  <a:lnTo>
                    <a:pt x="68" y="157"/>
                  </a:lnTo>
                  <a:lnTo>
                    <a:pt x="84" y="160"/>
                  </a:lnTo>
                  <a:lnTo>
                    <a:pt x="106" y="162"/>
                  </a:lnTo>
                  <a:lnTo>
                    <a:pt x="105" y="160"/>
                  </a:lnTo>
                  <a:lnTo>
                    <a:pt x="223" y="149"/>
                  </a:lnTo>
                  <a:lnTo>
                    <a:pt x="298" y="0"/>
                  </a:lnTo>
                  <a:lnTo>
                    <a:pt x="191" y="0"/>
                  </a:lnTo>
                </a:path>
              </a:pathLst>
            </a:custGeom>
            <a:solidFill>
              <a:srgbClr val="FFFFCC"/>
            </a:solidFill>
            <a:ln w="25400" cap="rnd" cmpd="sng">
              <a:solidFill>
                <a:srgbClr val="000000"/>
              </a:solidFill>
              <a:prstDash val="solid"/>
              <a:round/>
              <a:headEnd type="none" w="med" len="med"/>
              <a:tailEnd type="none" w="med" len="med"/>
            </a:ln>
          </p:spPr>
          <p:txBody>
            <a:bodyPr/>
            <a:lstStyle/>
            <a:p>
              <a:endParaRPr lang="en-US"/>
            </a:p>
          </p:txBody>
        </p:sp>
        <p:sp>
          <p:nvSpPr>
            <p:cNvPr id="14366" name="Freeform 4"/>
            <p:cNvSpPr>
              <a:spLocks/>
            </p:cNvSpPr>
            <p:nvPr/>
          </p:nvSpPr>
          <p:spPr bwMode="auto">
            <a:xfrm>
              <a:off x="296" y="1472"/>
              <a:ext cx="1672" cy="1654"/>
            </a:xfrm>
            <a:custGeom>
              <a:avLst/>
              <a:gdLst>
                <a:gd name="T0" fmla="*/ 94 w 1672"/>
                <a:gd name="T1" fmla="*/ 6 h 1654"/>
                <a:gd name="T2" fmla="*/ 60 w 1672"/>
                <a:gd name="T3" fmla="*/ 28 h 1654"/>
                <a:gd name="T4" fmla="*/ 18 w 1672"/>
                <a:gd name="T5" fmla="*/ 74 h 1654"/>
                <a:gd name="T6" fmla="*/ 3 w 1672"/>
                <a:gd name="T7" fmla="*/ 121 h 1654"/>
                <a:gd name="T8" fmla="*/ 0 w 1672"/>
                <a:gd name="T9" fmla="*/ 179 h 1654"/>
                <a:gd name="T10" fmla="*/ 7 w 1672"/>
                <a:gd name="T11" fmla="*/ 227 h 1654"/>
                <a:gd name="T12" fmla="*/ 30 w 1672"/>
                <a:gd name="T13" fmla="*/ 304 h 1654"/>
                <a:gd name="T14" fmla="*/ 89 w 1672"/>
                <a:gd name="T15" fmla="*/ 435 h 1654"/>
                <a:gd name="T16" fmla="*/ 160 w 1672"/>
                <a:gd name="T17" fmla="*/ 582 h 1654"/>
                <a:gd name="T18" fmla="*/ 225 w 1672"/>
                <a:gd name="T19" fmla="*/ 733 h 1654"/>
                <a:gd name="T20" fmla="*/ 277 w 1672"/>
                <a:gd name="T21" fmla="*/ 930 h 1654"/>
                <a:gd name="T22" fmla="*/ 306 w 1672"/>
                <a:gd name="T23" fmla="*/ 1168 h 1654"/>
                <a:gd name="T24" fmla="*/ 322 w 1672"/>
                <a:gd name="T25" fmla="*/ 1338 h 1654"/>
                <a:gd name="T26" fmla="*/ 322 w 1672"/>
                <a:gd name="T27" fmla="*/ 1466 h 1654"/>
                <a:gd name="T28" fmla="*/ 302 w 1672"/>
                <a:gd name="T29" fmla="*/ 1562 h 1654"/>
                <a:gd name="T30" fmla="*/ 277 w 1672"/>
                <a:gd name="T31" fmla="*/ 1617 h 1654"/>
                <a:gd name="T32" fmla="*/ 252 w 1672"/>
                <a:gd name="T33" fmla="*/ 1643 h 1654"/>
                <a:gd name="T34" fmla="*/ 390 w 1672"/>
                <a:gd name="T35" fmla="*/ 1639 h 1654"/>
                <a:gd name="T36" fmla="*/ 915 w 1672"/>
                <a:gd name="T37" fmla="*/ 1575 h 1654"/>
                <a:gd name="T38" fmla="*/ 1392 w 1672"/>
                <a:gd name="T39" fmla="*/ 1539 h 1654"/>
                <a:gd name="T40" fmla="*/ 1590 w 1672"/>
                <a:gd name="T41" fmla="*/ 1543 h 1654"/>
                <a:gd name="T42" fmla="*/ 1630 w 1672"/>
                <a:gd name="T43" fmla="*/ 1516 h 1654"/>
                <a:gd name="T44" fmla="*/ 1658 w 1672"/>
                <a:gd name="T45" fmla="*/ 1454 h 1654"/>
                <a:gd name="T46" fmla="*/ 1671 w 1672"/>
                <a:gd name="T47" fmla="*/ 1365 h 1654"/>
                <a:gd name="T48" fmla="*/ 1669 w 1672"/>
                <a:gd name="T49" fmla="*/ 1252 h 1654"/>
                <a:gd name="T50" fmla="*/ 1651 w 1672"/>
                <a:gd name="T51" fmla="*/ 1085 h 1654"/>
                <a:gd name="T52" fmla="*/ 1595 w 1672"/>
                <a:gd name="T53" fmla="*/ 871 h 1654"/>
                <a:gd name="T54" fmla="*/ 1529 w 1672"/>
                <a:gd name="T55" fmla="*/ 678 h 1654"/>
                <a:gd name="T56" fmla="*/ 1453 w 1672"/>
                <a:gd name="T57" fmla="*/ 500 h 1654"/>
                <a:gd name="T58" fmla="*/ 1367 w 1672"/>
                <a:gd name="T59" fmla="*/ 303 h 1654"/>
                <a:gd name="T60" fmla="*/ 1338 w 1672"/>
                <a:gd name="T61" fmla="*/ 216 h 1654"/>
                <a:gd name="T62" fmla="*/ 1335 w 1672"/>
                <a:gd name="T63" fmla="*/ 149 h 1654"/>
                <a:gd name="T64" fmla="*/ 1367 w 1672"/>
                <a:gd name="T65" fmla="*/ 15 h 1654"/>
                <a:gd name="T66" fmla="*/ 106 w 1672"/>
                <a:gd name="T67" fmla="*/ 3 h 165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672"/>
                <a:gd name="T103" fmla="*/ 0 h 1654"/>
                <a:gd name="T104" fmla="*/ 1672 w 1672"/>
                <a:gd name="T105" fmla="*/ 1654 h 165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672" h="1654">
                  <a:moveTo>
                    <a:pt x="106" y="3"/>
                  </a:moveTo>
                  <a:lnTo>
                    <a:pt x="94" y="6"/>
                  </a:lnTo>
                  <a:lnTo>
                    <a:pt x="79" y="13"/>
                  </a:lnTo>
                  <a:lnTo>
                    <a:pt x="60" y="28"/>
                  </a:lnTo>
                  <a:lnTo>
                    <a:pt x="35" y="51"/>
                  </a:lnTo>
                  <a:lnTo>
                    <a:pt x="18" y="74"/>
                  </a:lnTo>
                  <a:lnTo>
                    <a:pt x="7" y="99"/>
                  </a:lnTo>
                  <a:lnTo>
                    <a:pt x="3" y="121"/>
                  </a:lnTo>
                  <a:lnTo>
                    <a:pt x="0" y="150"/>
                  </a:lnTo>
                  <a:lnTo>
                    <a:pt x="0" y="179"/>
                  </a:lnTo>
                  <a:lnTo>
                    <a:pt x="4" y="202"/>
                  </a:lnTo>
                  <a:lnTo>
                    <a:pt x="7" y="227"/>
                  </a:lnTo>
                  <a:lnTo>
                    <a:pt x="13" y="248"/>
                  </a:lnTo>
                  <a:lnTo>
                    <a:pt x="30" y="304"/>
                  </a:lnTo>
                  <a:lnTo>
                    <a:pt x="53" y="367"/>
                  </a:lnTo>
                  <a:lnTo>
                    <a:pt x="89" y="435"/>
                  </a:lnTo>
                  <a:lnTo>
                    <a:pt x="125" y="514"/>
                  </a:lnTo>
                  <a:lnTo>
                    <a:pt x="160" y="582"/>
                  </a:lnTo>
                  <a:lnTo>
                    <a:pt x="190" y="651"/>
                  </a:lnTo>
                  <a:lnTo>
                    <a:pt x="225" y="733"/>
                  </a:lnTo>
                  <a:lnTo>
                    <a:pt x="256" y="839"/>
                  </a:lnTo>
                  <a:lnTo>
                    <a:pt x="277" y="930"/>
                  </a:lnTo>
                  <a:lnTo>
                    <a:pt x="297" y="1044"/>
                  </a:lnTo>
                  <a:lnTo>
                    <a:pt x="306" y="1168"/>
                  </a:lnTo>
                  <a:lnTo>
                    <a:pt x="322" y="1277"/>
                  </a:lnTo>
                  <a:lnTo>
                    <a:pt x="322" y="1338"/>
                  </a:lnTo>
                  <a:lnTo>
                    <a:pt x="322" y="1415"/>
                  </a:lnTo>
                  <a:lnTo>
                    <a:pt x="322" y="1466"/>
                  </a:lnTo>
                  <a:lnTo>
                    <a:pt x="318" y="1513"/>
                  </a:lnTo>
                  <a:lnTo>
                    <a:pt x="302" y="1562"/>
                  </a:lnTo>
                  <a:lnTo>
                    <a:pt x="290" y="1591"/>
                  </a:lnTo>
                  <a:lnTo>
                    <a:pt x="277" y="1617"/>
                  </a:lnTo>
                  <a:lnTo>
                    <a:pt x="262" y="1633"/>
                  </a:lnTo>
                  <a:lnTo>
                    <a:pt x="252" y="1643"/>
                  </a:lnTo>
                  <a:lnTo>
                    <a:pt x="241" y="1653"/>
                  </a:lnTo>
                  <a:lnTo>
                    <a:pt x="390" y="1639"/>
                  </a:lnTo>
                  <a:lnTo>
                    <a:pt x="677" y="1603"/>
                  </a:lnTo>
                  <a:lnTo>
                    <a:pt x="915" y="1575"/>
                  </a:lnTo>
                  <a:lnTo>
                    <a:pt x="1189" y="1548"/>
                  </a:lnTo>
                  <a:lnTo>
                    <a:pt x="1392" y="1539"/>
                  </a:lnTo>
                  <a:lnTo>
                    <a:pt x="1549" y="1543"/>
                  </a:lnTo>
                  <a:lnTo>
                    <a:pt x="1590" y="1543"/>
                  </a:lnTo>
                  <a:lnTo>
                    <a:pt x="1615" y="1539"/>
                  </a:lnTo>
                  <a:lnTo>
                    <a:pt x="1630" y="1516"/>
                  </a:lnTo>
                  <a:lnTo>
                    <a:pt x="1645" y="1491"/>
                  </a:lnTo>
                  <a:lnTo>
                    <a:pt x="1658" y="1454"/>
                  </a:lnTo>
                  <a:lnTo>
                    <a:pt x="1666" y="1409"/>
                  </a:lnTo>
                  <a:lnTo>
                    <a:pt x="1671" y="1365"/>
                  </a:lnTo>
                  <a:lnTo>
                    <a:pt x="1671" y="1302"/>
                  </a:lnTo>
                  <a:lnTo>
                    <a:pt x="1669" y="1252"/>
                  </a:lnTo>
                  <a:lnTo>
                    <a:pt x="1666" y="1172"/>
                  </a:lnTo>
                  <a:lnTo>
                    <a:pt x="1651" y="1085"/>
                  </a:lnTo>
                  <a:lnTo>
                    <a:pt x="1625" y="973"/>
                  </a:lnTo>
                  <a:lnTo>
                    <a:pt x="1595" y="871"/>
                  </a:lnTo>
                  <a:lnTo>
                    <a:pt x="1570" y="779"/>
                  </a:lnTo>
                  <a:lnTo>
                    <a:pt x="1529" y="678"/>
                  </a:lnTo>
                  <a:lnTo>
                    <a:pt x="1488" y="587"/>
                  </a:lnTo>
                  <a:lnTo>
                    <a:pt x="1453" y="500"/>
                  </a:lnTo>
                  <a:lnTo>
                    <a:pt x="1398" y="376"/>
                  </a:lnTo>
                  <a:lnTo>
                    <a:pt x="1367" y="303"/>
                  </a:lnTo>
                  <a:lnTo>
                    <a:pt x="1349" y="254"/>
                  </a:lnTo>
                  <a:lnTo>
                    <a:pt x="1338" y="216"/>
                  </a:lnTo>
                  <a:lnTo>
                    <a:pt x="1335" y="180"/>
                  </a:lnTo>
                  <a:lnTo>
                    <a:pt x="1335" y="149"/>
                  </a:lnTo>
                  <a:lnTo>
                    <a:pt x="1357" y="38"/>
                  </a:lnTo>
                  <a:lnTo>
                    <a:pt x="1367" y="15"/>
                  </a:lnTo>
                  <a:lnTo>
                    <a:pt x="122" y="0"/>
                  </a:lnTo>
                  <a:lnTo>
                    <a:pt x="106" y="3"/>
                  </a:lnTo>
                </a:path>
              </a:pathLst>
            </a:custGeom>
            <a:solidFill>
              <a:srgbClr val="FFFFCC"/>
            </a:solidFill>
            <a:ln w="25400" cap="rnd" cmpd="sng">
              <a:solidFill>
                <a:srgbClr val="000000"/>
              </a:solidFill>
              <a:prstDash val="solid"/>
              <a:round/>
              <a:headEnd type="none" w="med" len="med"/>
              <a:tailEnd type="none" w="med" len="med"/>
            </a:ln>
          </p:spPr>
          <p:txBody>
            <a:bodyPr/>
            <a:lstStyle/>
            <a:p>
              <a:endParaRPr lang="en-US"/>
            </a:p>
          </p:txBody>
        </p:sp>
        <p:sp>
          <p:nvSpPr>
            <p:cNvPr id="14367" name="Freeform 5"/>
            <p:cNvSpPr>
              <a:spLocks/>
            </p:cNvSpPr>
            <p:nvPr/>
          </p:nvSpPr>
          <p:spPr bwMode="auto">
            <a:xfrm>
              <a:off x="385" y="1548"/>
              <a:ext cx="137" cy="109"/>
            </a:xfrm>
            <a:custGeom>
              <a:avLst/>
              <a:gdLst>
                <a:gd name="T0" fmla="*/ 136 w 137"/>
                <a:gd name="T1" fmla="*/ 7 h 109"/>
                <a:gd name="T2" fmla="*/ 101 w 137"/>
                <a:gd name="T3" fmla="*/ 99 h 109"/>
                <a:gd name="T4" fmla="*/ 66 w 137"/>
                <a:gd name="T5" fmla="*/ 108 h 109"/>
                <a:gd name="T6" fmla="*/ 48 w 137"/>
                <a:gd name="T7" fmla="*/ 106 h 109"/>
                <a:gd name="T8" fmla="*/ 31 w 137"/>
                <a:gd name="T9" fmla="*/ 100 h 109"/>
                <a:gd name="T10" fmla="*/ 17 w 137"/>
                <a:gd name="T11" fmla="*/ 90 h 109"/>
                <a:gd name="T12" fmla="*/ 7 w 137"/>
                <a:gd name="T13" fmla="*/ 79 h 109"/>
                <a:gd name="T14" fmla="*/ 2 w 137"/>
                <a:gd name="T15" fmla="*/ 65 h 109"/>
                <a:gd name="T16" fmla="*/ 0 w 137"/>
                <a:gd name="T17" fmla="*/ 53 h 109"/>
                <a:gd name="T18" fmla="*/ 0 w 137"/>
                <a:gd name="T19" fmla="*/ 37 h 109"/>
                <a:gd name="T20" fmla="*/ 5 w 137"/>
                <a:gd name="T21" fmla="*/ 26 h 109"/>
                <a:gd name="T22" fmla="*/ 16 w 137"/>
                <a:gd name="T23" fmla="*/ 16 h 109"/>
                <a:gd name="T24" fmla="*/ 28 w 137"/>
                <a:gd name="T25" fmla="*/ 9 h 109"/>
                <a:gd name="T26" fmla="*/ 44 w 137"/>
                <a:gd name="T27" fmla="*/ 5 h 109"/>
                <a:gd name="T28" fmla="*/ 55 w 137"/>
                <a:gd name="T29" fmla="*/ 3 h 109"/>
                <a:gd name="T30" fmla="*/ 70 w 137"/>
                <a:gd name="T31" fmla="*/ 0 h 109"/>
                <a:gd name="T32" fmla="*/ 81 w 137"/>
                <a:gd name="T33" fmla="*/ 0 h 109"/>
                <a:gd name="T34" fmla="*/ 96 w 137"/>
                <a:gd name="T35" fmla="*/ 0 h 109"/>
                <a:gd name="T36" fmla="*/ 136 w 137"/>
                <a:gd name="T37" fmla="*/ 7 h 10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7"/>
                <a:gd name="T58" fmla="*/ 0 h 109"/>
                <a:gd name="T59" fmla="*/ 137 w 137"/>
                <a:gd name="T60" fmla="*/ 109 h 10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7" h="109">
                  <a:moveTo>
                    <a:pt x="136" y="7"/>
                  </a:moveTo>
                  <a:lnTo>
                    <a:pt x="101" y="99"/>
                  </a:lnTo>
                  <a:lnTo>
                    <a:pt x="66" y="108"/>
                  </a:lnTo>
                  <a:lnTo>
                    <a:pt x="48" y="106"/>
                  </a:lnTo>
                  <a:lnTo>
                    <a:pt x="31" y="100"/>
                  </a:lnTo>
                  <a:lnTo>
                    <a:pt x="17" y="90"/>
                  </a:lnTo>
                  <a:lnTo>
                    <a:pt x="7" y="79"/>
                  </a:lnTo>
                  <a:lnTo>
                    <a:pt x="2" y="65"/>
                  </a:lnTo>
                  <a:lnTo>
                    <a:pt x="0" y="53"/>
                  </a:lnTo>
                  <a:lnTo>
                    <a:pt x="0" y="37"/>
                  </a:lnTo>
                  <a:lnTo>
                    <a:pt x="5" y="26"/>
                  </a:lnTo>
                  <a:lnTo>
                    <a:pt x="16" y="16"/>
                  </a:lnTo>
                  <a:lnTo>
                    <a:pt x="28" y="9"/>
                  </a:lnTo>
                  <a:lnTo>
                    <a:pt x="44" y="5"/>
                  </a:lnTo>
                  <a:lnTo>
                    <a:pt x="55" y="3"/>
                  </a:lnTo>
                  <a:lnTo>
                    <a:pt x="70" y="0"/>
                  </a:lnTo>
                  <a:lnTo>
                    <a:pt x="81" y="0"/>
                  </a:lnTo>
                  <a:lnTo>
                    <a:pt x="96" y="0"/>
                  </a:lnTo>
                  <a:lnTo>
                    <a:pt x="136" y="7"/>
                  </a:lnTo>
                </a:path>
              </a:pathLst>
            </a:custGeom>
            <a:solidFill>
              <a:srgbClr val="FFFFCC"/>
            </a:solidFill>
            <a:ln w="25400" cap="rnd" cmpd="sng">
              <a:solidFill>
                <a:srgbClr val="000000"/>
              </a:solidFill>
              <a:prstDash val="solid"/>
              <a:round/>
              <a:headEnd type="none" w="med" len="med"/>
              <a:tailEnd type="none" w="med" len="med"/>
            </a:ln>
          </p:spPr>
          <p:txBody>
            <a:bodyPr/>
            <a:lstStyle/>
            <a:p>
              <a:endParaRPr lang="en-US"/>
            </a:p>
          </p:txBody>
        </p:sp>
        <p:sp>
          <p:nvSpPr>
            <p:cNvPr id="14368" name="Freeform 6"/>
            <p:cNvSpPr>
              <a:spLocks/>
            </p:cNvSpPr>
            <p:nvPr/>
          </p:nvSpPr>
          <p:spPr bwMode="auto">
            <a:xfrm>
              <a:off x="437" y="1542"/>
              <a:ext cx="97" cy="89"/>
            </a:xfrm>
            <a:custGeom>
              <a:avLst/>
              <a:gdLst>
                <a:gd name="T0" fmla="*/ 0 w 97"/>
                <a:gd name="T1" fmla="*/ 10 h 89"/>
                <a:gd name="T2" fmla="*/ 18 w 97"/>
                <a:gd name="T3" fmla="*/ 22 h 89"/>
                <a:gd name="T4" fmla="*/ 27 w 97"/>
                <a:gd name="T5" fmla="*/ 33 h 89"/>
                <a:gd name="T6" fmla="*/ 31 w 97"/>
                <a:gd name="T7" fmla="*/ 45 h 89"/>
                <a:gd name="T8" fmla="*/ 32 w 97"/>
                <a:gd name="T9" fmla="*/ 61 h 89"/>
                <a:gd name="T10" fmla="*/ 28 w 97"/>
                <a:gd name="T11" fmla="*/ 75 h 89"/>
                <a:gd name="T12" fmla="*/ 18 w 97"/>
                <a:gd name="T13" fmla="*/ 88 h 89"/>
                <a:gd name="T14" fmla="*/ 96 w 97"/>
                <a:gd name="T15" fmla="*/ 73 h 89"/>
                <a:gd name="T16" fmla="*/ 90 w 97"/>
                <a:gd name="T17" fmla="*/ 0 h 89"/>
                <a:gd name="T18" fmla="*/ 0 w 97"/>
                <a:gd name="T19" fmla="*/ 10 h 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7"/>
                <a:gd name="T31" fmla="*/ 0 h 89"/>
                <a:gd name="T32" fmla="*/ 97 w 97"/>
                <a:gd name="T33" fmla="*/ 89 h 8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7" h="89">
                  <a:moveTo>
                    <a:pt x="0" y="10"/>
                  </a:moveTo>
                  <a:lnTo>
                    <a:pt x="18" y="22"/>
                  </a:lnTo>
                  <a:lnTo>
                    <a:pt x="27" y="33"/>
                  </a:lnTo>
                  <a:lnTo>
                    <a:pt x="31" y="45"/>
                  </a:lnTo>
                  <a:lnTo>
                    <a:pt x="32" y="61"/>
                  </a:lnTo>
                  <a:lnTo>
                    <a:pt x="28" y="75"/>
                  </a:lnTo>
                  <a:lnTo>
                    <a:pt x="18" y="88"/>
                  </a:lnTo>
                  <a:lnTo>
                    <a:pt x="96" y="73"/>
                  </a:lnTo>
                  <a:lnTo>
                    <a:pt x="90" y="0"/>
                  </a:lnTo>
                  <a:lnTo>
                    <a:pt x="0" y="10"/>
                  </a:lnTo>
                </a:path>
              </a:pathLst>
            </a:custGeom>
            <a:solidFill>
              <a:srgbClr val="FFFFCC"/>
            </a:solidFill>
            <a:ln w="25400" cap="rnd" cmpd="sng">
              <a:solidFill>
                <a:srgbClr val="000000"/>
              </a:solidFill>
              <a:prstDash val="solid"/>
              <a:round/>
              <a:headEnd type="none" w="med" len="med"/>
              <a:tailEnd type="none" w="med" len="med"/>
            </a:ln>
          </p:spPr>
          <p:txBody>
            <a:bodyPr/>
            <a:lstStyle/>
            <a:p>
              <a:endParaRPr lang="en-US"/>
            </a:p>
          </p:txBody>
        </p:sp>
        <p:sp>
          <p:nvSpPr>
            <p:cNvPr id="14369" name="Freeform 7"/>
            <p:cNvSpPr>
              <a:spLocks/>
            </p:cNvSpPr>
            <p:nvPr/>
          </p:nvSpPr>
          <p:spPr bwMode="auto">
            <a:xfrm>
              <a:off x="410" y="1473"/>
              <a:ext cx="1400" cy="184"/>
            </a:xfrm>
            <a:custGeom>
              <a:avLst/>
              <a:gdLst>
                <a:gd name="T0" fmla="*/ 1324 w 1400"/>
                <a:gd name="T1" fmla="*/ 14 h 184"/>
                <a:gd name="T2" fmla="*/ 0 w 1400"/>
                <a:gd name="T3" fmla="*/ 0 h 184"/>
                <a:gd name="T4" fmla="*/ 37 w 1400"/>
                <a:gd name="T5" fmla="*/ 5 h 184"/>
                <a:gd name="T6" fmla="*/ 50 w 1400"/>
                <a:gd name="T7" fmla="*/ 9 h 184"/>
                <a:gd name="T8" fmla="*/ 65 w 1400"/>
                <a:gd name="T9" fmla="*/ 14 h 184"/>
                <a:gd name="T10" fmla="*/ 75 w 1400"/>
                <a:gd name="T11" fmla="*/ 23 h 184"/>
                <a:gd name="T12" fmla="*/ 85 w 1400"/>
                <a:gd name="T13" fmla="*/ 35 h 184"/>
                <a:gd name="T14" fmla="*/ 91 w 1400"/>
                <a:gd name="T15" fmla="*/ 50 h 184"/>
                <a:gd name="T16" fmla="*/ 94 w 1400"/>
                <a:gd name="T17" fmla="*/ 65 h 184"/>
                <a:gd name="T18" fmla="*/ 95 w 1400"/>
                <a:gd name="T19" fmla="*/ 80 h 184"/>
                <a:gd name="T20" fmla="*/ 96 w 1400"/>
                <a:gd name="T21" fmla="*/ 93 h 184"/>
                <a:gd name="T22" fmla="*/ 94 w 1400"/>
                <a:gd name="T23" fmla="*/ 112 h 184"/>
                <a:gd name="T24" fmla="*/ 91 w 1400"/>
                <a:gd name="T25" fmla="*/ 130 h 184"/>
                <a:gd name="T26" fmla="*/ 81 w 1400"/>
                <a:gd name="T27" fmla="*/ 146 h 184"/>
                <a:gd name="T28" fmla="*/ 66 w 1400"/>
                <a:gd name="T29" fmla="*/ 162 h 184"/>
                <a:gd name="T30" fmla="*/ 49 w 1400"/>
                <a:gd name="T31" fmla="*/ 173 h 184"/>
                <a:gd name="T32" fmla="*/ 34 w 1400"/>
                <a:gd name="T33" fmla="*/ 183 h 184"/>
                <a:gd name="T34" fmla="*/ 122 w 1400"/>
                <a:gd name="T35" fmla="*/ 174 h 184"/>
                <a:gd name="T36" fmla="*/ 218 w 1400"/>
                <a:gd name="T37" fmla="*/ 160 h 184"/>
                <a:gd name="T38" fmla="*/ 371 w 1400"/>
                <a:gd name="T39" fmla="*/ 151 h 184"/>
                <a:gd name="T40" fmla="*/ 498 w 1400"/>
                <a:gd name="T41" fmla="*/ 142 h 184"/>
                <a:gd name="T42" fmla="*/ 649 w 1400"/>
                <a:gd name="T43" fmla="*/ 142 h 184"/>
                <a:gd name="T44" fmla="*/ 817 w 1400"/>
                <a:gd name="T45" fmla="*/ 146 h 184"/>
                <a:gd name="T46" fmla="*/ 1024 w 1400"/>
                <a:gd name="T47" fmla="*/ 151 h 184"/>
                <a:gd name="T48" fmla="*/ 1223 w 1400"/>
                <a:gd name="T49" fmla="*/ 165 h 184"/>
                <a:gd name="T50" fmla="*/ 1304 w 1400"/>
                <a:gd name="T51" fmla="*/ 178 h 184"/>
                <a:gd name="T52" fmla="*/ 1326 w 1400"/>
                <a:gd name="T53" fmla="*/ 181 h 184"/>
                <a:gd name="T54" fmla="*/ 1352 w 1400"/>
                <a:gd name="T55" fmla="*/ 182 h 184"/>
                <a:gd name="T56" fmla="*/ 1369 w 1400"/>
                <a:gd name="T57" fmla="*/ 178 h 184"/>
                <a:gd name="T58" fmla="*/ 1385 w 1400"/>
                <a:gd name="T59" fmla="*/ 165 h 184"/>
                <a:gd name="T60" fmla="*/ 1394 w 1400"/>
                <a:gd name="T61" fmla="*/ 148 h 184"/>
                <a:gd name="T62" fmla="*/ 1398 w 1400"/>
                <a:gd name="T63" fmla="*/ 133 h 184"/>
                <a:gd name="T64" fmla="*/ 1399 w 1400"/>
                <a:gd name="T65" fmla="*/ 117 h 184"/>
                <a:gd name="T66" fmla="*/ 1396 w 1400"/>
                <a:gd name="T67" fmla="*/ 88 h 184"/>
                <a:gd name="T68" fmla="*/ 1389 w 1400"/>
                <a:gd name="T69" fmla="*/ 70 h 184"/>
                <a:gd name="T70" fmla="*/ 1379 w 1400"/>
                <a:gd name="T71" fmla="*/ 51 h 184"/>
                <a:gd name="T72" fmla="*/ 1369 w 1400"/>
                <a:gd name="T73" fmla="*/ 39 h 184"/>
                <a:gd name="T74" fmla="*/ 1358 w 1400"/>
                <a:gd name="T75" fmla="*/ 29 h 184"/>
                <a:gd name="T76" fmla="*/ 1342 w 1400"/>
                <a:gd name="T77" fmla="*/ 19 h 184"/>
                <a:gd name="T78" fmla="*/ 1324 w 1400"/>
                <a:gd name="T79" fmla="*/ 14 h 18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400"/>
                <a:gd name="T121" fmla="*/ 0 h 184"/>
                <a:gd name="T122" fmla="*/ 1400 w 1400"/>
                <a:gd name="T123" fmla="*/ 184 h 18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400" h="184">
                  <a:moveTo>
                    <a:pt x="1324" y="14"/>
                  </a:moveTo>
                  <a:lnTo>
                    <a:pt x="0" y="0"/>
                  </a:lnTo>
                  <a:lnTo>
                    <a:pt x="37" y="5"/>
                  </a:lnTo>
                  <a:lnTo>
                    <a:pt x="50" y="9"/>
                  </a:lnTo>
                  <a:lnTo>
                    <a:pt x="65" y="14"/>
                  </a:lnTo>
                  <a:lnTo>
                    <a:pt x="75" y="23"/>
                  </a:lnTo>
                  <a:lnTo>
                    <a:pt x="85" y="35"/>
                  </a:lnTo>
                  <a:lnTo>
                    <a:pt x="91" y="50"/>
                  </a:lnTo>
                  <a:lnTo>
                    <a:pt x="94" y="65"/>
                  </a:lnTo>
                  <a:lnTo>
                    <a:pt x="95" y="80"/>
                  </a:lnTo>
                  <a:lnTo>
                    <a:pt x="96" y="93"/>
                  </a:lnTo>
                  <a:lnTo>
                    <a:pt x="94" y="112"/>
                  </a:lnTo>
                  <a:lnTo>
                    <a:pt x="91" y="130"/>
                  </a:lnTo>
                  <a:lnTo>
                    <a:pt x="81" y="146"/>
                  </a:lnTo>
                  <a:lnTo>
                    <a:pt x="66" y="162"/>
                  </a:lnTo>
                  <a:lnTo>
                    <a:pt x="49" y="173"/>
                  </a:lnTo>
                  <a:lnTo>
                    <a:pt x="34" y="183"/>
                  </a:lnTo>
                  <a:lnTo>
                    <a:pt x="122" y="174"/>
                  </a:lnTo>
                  <a:lnTo>
                    <a:pt x="218" y="160"/>
                  </a:lnTo>
                  <a:lnTo>
                    <a:pt x="371" y="151"/>
                  </a:lnTo>
                  <a:lnTo>
                    <a:pt x="498" y="142"/>
                  </a:lnTo>
                  <a:lnTo>
                    <a:pt x="649" y="142"/>
                  </a:lnTo>
                  <a:lnTo>
                    <a:pt x="817" y="146"/>
                  </a:lnTo>
                  <a:lnTo>
                    <a:pt x="1024" y="151"/>
                  </a:lnTo>
                  <a:lnTo>
                    <a:pt x="1223" y="165"/>
                  </a:lnTo>
                  <a:lnTo>
                    <a:pt x="1304" y="178"/>
                  </a:lnTo>
                  <a:lnTo>
                    <a:pt x="1326" y="181"/>
                  </a:lnTo>
                  <a:lnTo>
                    <a:pt x="1352" y="182"/>
                  </a:lnTo>
                  <a:lnTo>
                    <a:pt x="1369" y="178"/>
                  </a:lnTo>
                  <a:lnTo>
                    <a:pt x="1385" y="165"/>
                  </a:lnTo>
                  <a:lnTo>
                    <a:pt x="1394" y="148"/>
                  </a:lnTo>
                  <a:lnTo>
                    <a:pt x="1398" y="133"/>
                  </a:lnTo>
                  <a:lnTo>
                    <a:pt x="1399" y="117"/>
                  </a:lnTo>
                  <a:lnTo>
                    <a:pt x="1396" y="88"/>
                  </a:lnTo>
                  <a:lnTo>
                    <a:pt x="1389" y="70"/>
                  </a:lnTo>
                  <a:lnTo>
                    <a:pt x="1379" y="51"/>
                  </a:lnTo>
                  <a:lnTo>
                    <a:pt x="1369" y="39"/>
                  </a:lnTo>
                  <a:lnTo>
                    <a:pt x="1358" y="29"/>
                  </a:lnTo>
                  <a:lnTo>
                    <a:pt x="1342" y="19"/>
                  </a:lnTo>
                  <a:lnTo>
                    <a:pt x="1324" y="14"/>
                  </a:lnTo>
                </a:path>
              </a:pathLst>
            </a:custGeom>
            <a:solidFill>
              <a:srgbClr val="FFFFCC"/>
            </a:solidFill>
            <a:ln w="25400" cap="rnd" cmpd="sng">
              <a:solidFill>
                <a:srgbClr val="000000"/>
              </a:solidFill>
              <a:prstDash val="solid"/>
              <a:round/>
              <a:headEnd type="none" w="med" len="med"/>
              <a:tailEnd type="none" w="med" len="med"/>
            </a:ln>
          </p:spPr>
          <p:txBody>
            <a:bodyPr/>
            <a:lstStyle/>
            <a:p>
              <a:endParaRPr lang="en-US"/>
            </a:p>
          </p:txBody>
        </p:sp>
      </p:grpSp>
      <p:sp>
        <p:nvSpPr>
          <p:cNvPr id="14340" name="Line 9"/>
          <p:cNvSpPr>
            <a:spLocks noChangeShapeType="1"/>
          </p:cNvSpPr>
          <p:nvPr/>
        </p:nvSpPr>
        <p:spPr bwMode="auto">
          <a:xfrm flipV="1">
            <a:off x="4303714" y="1773238"/>
            <a:ext cx="1216025" cy="204946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1" name="Line 10"/>
          <p:cNvSpPr>
            <a:spLocks noChangeShapeType="1"/>
          </p:cNvSpPr>
          <p:nvPr/>
        </p:nvSpPr>
        <p:spPr bwMode="auto">
          <a:xfrm flipV="1">
            <a:off x="4292601" y="3141664"/>
            <a:ext cx="1082675" cy="604837"/>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2" name="Line 11"/>
          <p:cNvSpPr>
            <a:spLocks noChangeShapeType="1"/>
          </p:cNvSpPr>
          <p:nvPr/>
        </p:nvSpPr>
        <p:spPr bwMode="auto">
          <a:xfrm>
            <a:off x="4440239" y="3789363"/>
            <a:ext cx="719137" cy="57626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3" name="Line 12"/>
          <p:cNvSpPr>
            <a:spLocks noChangeShapeType="1"/>
          </p:cNvSpPr>
          <p:nvPr/>
        </p:nvSpPr>
        <p:spPr bwMode="auto">
          <a:xfrm>
            <a:off x="4367213" y="3716339"/>
            <a:ext cx="576262" cy="1800225"/>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44" name="AutoShape 13"/>
          <p:cNvSpPr>
            <a:spLocks noChangeArrowheads="1"/>
          </p:cNvSpPr>
          <p:nvPr/>
        </p:nvSpPr>
        <p:spPr bwMode="auto">
          <a:xfrm>
            <a:off x="4210050" y="3587750"/>
            <a:ext cx="368300" cy="292100"/>
          </a:xfrm>
          <a:prstGeom prst="star16">
            <a:avLst>
              <a:gd name="adj" fmla="val 37500"/>
            </a:avLst>
          </a:prstGeom>
          <a:solidFill>
            <a:srgbClr val="FF0000"/>
          </a:solidFill>
          <a:ln w="12700">
            <a:solidFill>
              <a:srgbClr val="FF0000"/>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14345" name="Group 37"/>
          <p:cNvGrpSpPr>
            <a:grpSpLocks/>
          </p:cNvGrpSpPr>
          <p:nvPr/>
        </p:nvGrpSpPr>
        <p:grpSpPr bwMode="auto">
          <a:xfrm>
            <a:off x="2493964" y="3017838"/>
            <a:ext cx="1685925" cy="1035050"/>
            <a:chOff x="611" y="1901"/>
            <a:chExt cx="1062" cy="652"/>
          </a:xfrm>
        </p:grpSpPr>
        <p:sp>
          <p:nvSpPr>
            <p:cNvPr id="14350" name="Freeform 22"/>
            <p:cNvSpPr>
              <a:spLocks/>
            </p:cNvSpPr>
            <p:nvPr/>
          </p:nvSpPr>
          <p:spPr bwMode="auto">
            <a:xfrm>
              <a:off x="687" y="1901"/>
              <a:ext cx="134" cy="200"/>
            </a:xfrm>
            <a:custGeom>
              <a:avLst/>
              <a:gdLst>
                <a:gd name="T0" fmla="*/ 0 w 671"/>
                <a:gd name="T1" fmla="*/ 0 h 1000"/>
                <a:gd name="T2" fmla="*/ 0 w 671"/>
                <a:gd name="T3" fmla="*/ 0 h 1000"/>
                <a:gd name="T4" fmla="*/ 0 w 671"/>
                <a:gd name="T5" fmla="*/ 0 h 1000"/>
                <a:gd name="T6" fmla="*/ 0 w 671"/>
                <a:gd name="T7" fmla="*/ 0 h 1000"/>
                <a:gd name="T8" fmla="*/ 0 w 671"/>
                <a:gd name="T9" fmla="*/ 0 h 1000"/>
                <a:gd name="T10" fmla="*/ 0 w 671"/>
                <a:gd name="T11" fmla="*/ 0 h 1000"/>
                <a:gd name="T12" fmla="*/ 0 w 671"/>
                <a:gd name="T13" fmla="*/ 0 h 1000"/>
                <a:gd name="T14" fmla="*/ 0 w 671"/>
                <a:gd name="T15" fmla="*/ 0 h 1000"/>
                <a:gd name="T16" fmla="*/ 0 w 671"/>
                <a:gd name="T17" fmla="*/ 0 h 1000"/>
                <a:gd name="T18" fmla="*/ 0 w 671"/>
                <a:gd name="T19" fmla="*/ 0 h 1000"/>
                <a:gd name="T20" fmla="*/ 0 w 671"/>
                <a:gd name="T21" fmla="*/ 0 h 1000"/>
                <a:gd name="T22" fmla="*/ 0 w 671"/>
                <a:gd name="T23" fmla="*/ 0 h 1000"/>
                <a:gd name="T24" fmla="*/ 0 w 671"/>
                <a:gd name="T25" fmla="*/ 0 h 1000"/>
                <a:gd name="T26" fmla="*/ 0 w 671"/>
                <a:gd name="T27" fmla="*/ 0 h 1000"/>
                <a:gd name="T28" fmla="*/ 0 w 671"/>
                <a:gd name="T29" fmla="*/ 0 h 1000"/>
                <a:gd name="T30" fmla="*/ 0 w 671"/>
                <a:gd name="T31" fmla="*/ 0 h 1000"/>
                <a:gd name="T32" fmla="*/ 0 w 671"/>
                <a:gd name="T33" fmla="*/ 0 h 1000"/>
                <a:gd name="T34" fmla="*/ 0 w 671"/>
                <a:gd name="T35" fmla="*/ 0 h 1000"/>
                <a:gd name="T36" fmla="*/ 0 w 671"/>
                <a:gd name="T37" fmla="*/ 0 h 1000"/>
                <a:gd name="T38" fmla="*/ 0 w 671"/>
                <a:gd name="T39" fmla="*/ 0 h 1000"/>
                <a:gd name="T40" fmla="*/ 0 w 671"/>
                <a:gd name="T41" fmla="*/ 0 h 1000"/>
                <a:gd name="T42" fmla="*/ 0 w 671"/>
                <a:gd name="T43" fmla="*/ 0 h 1000"/>
                <a:gd name="T44" fmla="*/ 0 w 671"/>
                <a:gd name="T45" fmla="*/ 0 h 1000"/>
                <a:gd name="T46" fmla="*/ 0 w 671"/>
                <a:gd name="T47" fmla="*/ 0 h 1000"/>
                <a:gd name="T48" fmla="*/ 0 w 671"/>
                <a:gd name="T49" fmla="*/ 0 h 1000"/>
                <a:gd name="T50" fmla="*/ 0 w 671"/>
                <a:gd name="T51" fmla="*/ 0 h 1000"/>
                <a:gd name="T52" fmla="*/ 0 w 671"/>
                <a:gd name="T53" fmla="*/ 0 h 1000"/>
                <a:gd name="T54" fmla="*/ 0 w 671"/>
                <a:gd name="T55" fmla="*/ 0 h 1000"/>
                <a:gd name="T56" fmla="*/ 0 w 671"/>
                <a:gd name="T57" fmla="*/ 0 h 1000"/>
                <a:gd name="T58" fmla="*/ 0 w 671"/>
                <a:gd name="T59" fmla="*/ 0 h 1000"/>
                <a:gd name="T60" fmla="*/ 0 w 671"/>
                <a:gd name="T61" fmla="*/ 0 h 1000"/>
                <a:gd name="T62" fmla="*/ 0 w 671"/>
                <a:gd name="T63" fmla="*/ 0 h 1000"/>
                <a:gd name="T64" fmla="*/ 0 w 671"/>
                <a:gd name="T65" fmla="*/ 0 h 1000"/>
                <a:gd name="T66" fmla="*/ 0 w 671"/>
                <a:gd name="T67" fmla="*/ 0 h 100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1"/>
                <a:gd name="T103" fmla="*/ 0 h 1000"/>
                <a:gd name="T104" fmla="*/ 671 w 671"/>
                <a:gd name="T105" fmla="*/ 1000 h 100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1" h="1000">
                  <a:moveTo>
                    <a:pt x="0" y="1000"/>
                  </a:moveTo>
                  <a:lnTo>
                    <a:pt x="0" y="16"/>
                  </a:lnTo>
                  <a:lnTo>
                    <a:pt x="28" y="14"/>
                  </a:lnTo>
                  <a:lnTo>
                    <a:pt x="64" y="10"/>
                  </a:lnTo>
                  <a:lnTo>
                    <a:pt x="101" y="8"/>
                  </a:lnTo>
                  <a:lnTo>
                    <a:pt x="138" y="5"/>
                  </a:lnTo>
                  <a:lnTo>
                    <a:pt x="175" y="3"/>
                  </a:lnTo>
                  <a:lnTo>
                    <a:pt x="211" y="2"/>
                  </a:lnTo>
                  <a:lnTo>
                    <a:pt x="248" y="0"/>
                  </a:lnTo>
                  <a:lnTo>
                    <a:pt x="285" y="0"/>
                  </a:lnTo>
                  <a:lnTo>
                    <a:pt x="323" y="0"/>
                  </a:lnTo>
                  <a:lnTo>
                    <a:pt x="359" y="0"/>
                  </a:lnTo>
                  <a:lnTo>
                    <a:pt x="396" y="0"/>
                  </a:lnTo>
                  <a:lnTo>
                    <a:pt x="433" y="2"/>
                  </a:lnTo>
                  <a:lnTo>
                    <a:pt x="470" y="3"/>
                  </a:lnTo>
                  <a:lnTo>
                    <a:pt x="506" y="4"/>
                  </a:lnTo>
                  <a:lnTo>
                    <a:pt x="543" y="6"/>
                  </a:lnTo>
                  <a:lnTo>
                    <a:pt x="580" y="9"/>
                  </a:lnTo>
                  <a:lnTo>
                    <a:pt x="618" y="11"/>
                  </a:lnTo>
                  <a:lnTo>
                    <a:pt x="654" y="15"/>
                  </a:lnTo>
                  <a:lnTo>
                    <a:pt x="671" y="16"/>
                  </a:lnTo>
                  <a:lnTo>
                    <a:pt x="671" y="183"/>
                  </a:lnTo>
                  <a:lnTo>
                    <a:pt x="654" y="181"/>
                  </a:lnTo>
                  <a:lnTo>
                    <a:pt x="618" y="177"/>
                  </a:lnTo>
                  <a:lnTo>
                    <a:pt x="580" y="175"/>
                  </a:lnTo>
                  <a:lnTo>
                    <a:pt x="543" y="172"/>
                  </a:lnTo>
                  <a:lnTo>
                    <a:pt x="506" y="170"/>
                  </a:lnTo>
                  <a:lnTo>
                    <a:pt x="470" y="168"/>
                  </a:lnTo>
                  <a:lnTo>
                    <a:pt x="433" y="167"/>
                  </a:lnTo>
                  <a:lnTo>
                    <a:pt x="396" y="166"/>
                  </a:lnTo>
                  <a:lnTo>
                    <a:pt x="359" y="166"/>
                  </a:lnTo>
                  <a:lnTo>
                    <a:pt x="323" y="166"/>
                  </a:lnTo>
                  <a:lnTo>
                    <a:pt x="285" y="166"/>
                  </a:lnTo>
                  <a:lnTo>
                    <a:pt x="248" y="166"/>
                  </a:lnTo>
                  <a:lnTo>
                    <a:pt x="211" y="167"/>
                  </a:lnTo>
                  <a:lnTo>
                    <a:pt x="198" y="168"/>
                  </a:lnTo>
                  <a:lnTo>
                    <a:pt x="198" y="400"/>
                  </a:lnTo>
                  <a:lnTo>
                    <a:pt x="211" y="400"/>
                  </a:lnTo>
                  <a:lnTo>
                    <a:pt x="248" y="399"/>
                  </a:lnTo>
                  <a:lnTo>
                    <a:pt x="285" y="399"/>
                  </a:lnTo>
                  <a:lnTo>
                    <a:pt x="323" y="399"/>
                  </a:lnTo>
                  <a:lnTo>
                    <a:pt x="359" y="399"/>
                  </a:lnTo>
                  <a:lnTo>
                    <a:pt x="396" y="399"/>
                  </a:lnTo>
                  <a:lnTo>
                    <a:pt x="433" y="400"/>
                  </a:lnTo>
                  <a:lnTo>
                    <a:pt x="470" y="402"/>
                  </a:lnTo>
                  <a:lnTo>
                    <a:pt x="506" y="403"/>
                  </a:lnTo>
                  <a:lnTo>
                    <a:pt x="543" y="405"/>
                  </a:lnTo>
                  <a:lnTo>
                    <a:pt x="580" y="408"/>
                  </a:lnTo>
                  <a:lnTo>
                    <a:pt x="607" y="409"/>
                  </a:lnTo>
                  <a:lnTo>
                    <a:pt x="607" y="576"/>
                  </a:lnTo>
                  <a:lnTo>
                    <a:pt x="580" y="574"/>
                  </a:lnTo>
                  <a:lnTo>
                    <a:pt x="543" y="571"/>
                  </a:lnTo>
                  <a:lnTo>
                    <a:pt x="506" y="569"/>
                  </a:lnTo>
                  <a:lnTo>
                    <a:pt x="470" y="567"/>
                  </a:lnTo>
                  <a:lnTo>
                    <a:pt x="433" y="566"/>
                  </a:lnTo>
                  <a:lnTo>
                    <a:pt x="396" y="565"/>
                  </a:lnTo>
                  <a:lnTo>
                    <a:pt x="359" y="565"/>
                  </a:lnTo>
                  <a:lnTo>
                    <a:pt x="323" y="565"/>
                  </a:lnTo>
                  <a:lnTo>
                    <a:pt x="285" y="565"/>
                  </a:lnTo>
                  <a:lnTo>
                    <a:pt x="248" y="565"/>
                  </a:lnTo>
                  <a:lnTo>
                    <a:pt x="211" y="566"/>
                  </a:lnTo>
                  <a:lnTo>
                    <a:pt x="198" y="567"/>
                  </a:lnTo>
                  <a:lnTo>
                    <a:pt x="198" y="985"/>
                  </a:lnTo>
                  <a:lnTo>
                    <a:pt x="175" y="985"/>
                  </a:lnTo>
                  <a:lnTo>
                    <a:pt x="138" y="987"/>
                  </a:lnTo>
                  <a:lnTo>
                    <a:pt x="101" y="990"/>
                  </a:lnTo>
                  <a:lnTo>
                    <a:pt x="64" y="992"/>
                  </a:lnTo>
                  <a:lnTo>
                    <a:pt x="28" y="996"/>
                  </a:lnTo>
                  <a:lnTo>
                    <a:pt x="0" y="100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1" name="Freeform 23"/>
            <p:cNvSpPr>
              <a:spLocks/>
            </p:cNvSpPr>
            <p:nvPr/>
          </p:nvSpPr>
          <p:spPr bwMode="auto">
            <a:xfrm>
              <a:off x="853" y="1908"/>
              <a:ext cx="38" cy="202"/>
            </a:xfrm>
            <a:custGeom>
              <a:avLst/>
              <a:gdLst>
                <a:gd name="T0" fmla="*/ 0 w 188"/>
                <a:gd name="T1" fmla="*/ 0 h 1010"/>
                <a:gd name="T2" fmla="*/ 0 w 188"/>
                <a:gd name="T3" fmla="*/ 0 h 1010"/>
                <a:gd name="T4" fmla="*/ 0 w 188"/>
                <a:gd name="T5" fmla="*/ 0 h 1010"/>
                <a:gd name="T6" fmla="*/ 0 w 188"/>
                <a:gd name="T7" fmla="*/ 0 h 1010"/>
                <a:gd name="T8" fmla="*/ 0 w 188"/>
                <a:gd name="T9" fmla="*/ 0 h 1010"/>
                <a:gd name="T10" fmla="*/ 0 w 188"/>
                <a:gd name="T11" fmla="*/ 0 h 1010"/>
                <a:gd name="T12" fmla="*/ 0 w 188"/>
                <a:gd name="T13" fmla="*/ 0 h 1010"/>
                <a:gd name="T14" fmla="*/ 0 w 188"/>
                <a:gd name="T15" fmla="*/ 0 h 1010"/>
                <a:gd name="T16" fmla="*/ 0 w 188"/>
                <a:gd name="T17" fmla="*/ 0 h 1010"/>
                <a:gd name="T18" fmla="*/ 0 w 188"/>
                <a:gd name="T19" fmla="*/ 0 h 1010"/>
                <a:gd name="T20" fmla="*/ 0 w 188"/>
                <a:gd name="T21" fmla="*/ 0 h 1010"/>
                <a:gd name="T22" fmla="*/ 0 w 188"/>
                <a:gd name="T23" fmla="*/ 0 h 1010"/>
                <a:gd name="T24" fmla="*/ 0 w 188"/>
                <a:gd name="T25" fmla="*/ 0 h 1010"/>
                <a:gd name="T26" fmla="*/ 0 w 188"/>
                <a:gd name="T27" fmla="*/ 0 h 1010"/>
                <a:gd name="T28" fmla="*/ 0 w 188"/>
                <a:gd name="T29" fmla="*/ 0 h 10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8"/>
                <a:gd name="T46" fmla="*/ 0 h 1010"/>
                <a:gd name="T47" fmla="*/ 188 w 188"/>
                <a:gd name="T48" fmla="*/ 1010 h 10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8" h="1010">
                  <a:moveTo>
                    <a:pt x="0" y="982"/>
                  </a:moveTo>
                  <a:lnTo>
                    <a:pt x="0" y="0"/>
                  </a:lnTo>
                  <a:lnTo>
                    <a:pt x="7" y="1"/>
                  </a:lnTo>
                  <a:lnTo>
                    <a:pt x="44" y="6"/>
                  </a:lnTo>
                  <a:lnTo>
                    <a:pt x="82" y="11"/>
                  </a:lnTo>
                  <a:lnTo>
                    <a:pt x="118" y="17"/>
                  </a:lnTo>
                  <a:lnTo>
                    <a:pt x="155" y="23"/>
                  </a:lnTo>
                  <a:lnTo>
                    <a:pt x="188" y="29"/>
                  </a:lnTo>
                  <a:lnTo>
                    <a:pt x="188" y="1010"/>
                  </a:lnTo>
                  <a:lnTo>
                    <a:pt x="155" y="1005"/>
                  </a:lnTo>
                  <a:lnTo>
                    <a:pt x="118" y="999"/>
                  </a:lnTo>
                  <a:lnTo>
                    <a:pt x="82" y="993"/>
                  </a:lnTo>
                  <a:lnTo>
                    <a:pt x="44" y="988"/>
                  </a:lnTo>
                  <a:lnTo>
                    <a:pt x="7" y="983"/>
                  </a:lnTo>
                  <a:lnTo>
                    <a:pt x="0" y="982"/>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2" name="Freeform 24"/>
            <p:cNvSpPr>
              <a:spLocks noEditPoints="1"/>
            </p:cNvSpPr>
            <p:nvPr/>
          </p:nvSpPr>
          <p:spPr bwMode="auto">
            <a:xfrm>
              <a:off x="918" y="1983"/>
              <a:ext cx="133" cy="154"/>
            </a:xfrm>
            <a:custGeom>
              <a:avLst/>
              <a:gdLst>
                <a:gd name="T0" fmla="*/ 0 w 663"/>
                <a:gd name="T1" fmla="*/ 0 h 770"/>
                <a:gd name="T2" fmla="*/ 0 w 663"/>
                <a:gd name="T3" fmla="*/ 0 h 770"/>
                <a:gd name="T4" fmla="*/ 0 w 663"/>
                <a:gd name="T5" fmla="*/ 0 h 770"/>
                <a:gd name="T6" fmla="*/ 0 w 663"/>
                <a:gd name="T7" fmla="*/ 0 h 770"/>
                <a:gd name="T8" fmla="*/ 0 w 663"/>
                <a:gd name="T9" fmla="*/ 0 h 770"/>
                <a:gd name="T10" fmla="*/ 0 w 663"/>
                <a:gd name="T11" fmla="*/ 0 h 770"/>
                <a:gd name="T12" fmla="*/ 0 w 663"/>
                <a:gd name="T13" fmla="*/ 0 h 770"/>
                <a:gd name="T14" fmla="*/ 0 w 663"/>
                <a:gd name="T15" fmla="*/ 0 h 770"/>
                <a:gd name="T16" fmla="*/ 0 w 663"/>
                <a:gd name="T17" fmla="*/ 0 h 770"/>
                <a:gd name="T18" fmla="*/ 0 w 663"/>
                <a:gd name="T19" fmla="*/ 0 h 770"/>
                <a:gd name="T20" fmla="*/ 0 w 663"/>
                <a:gd name="T21" fmla="*/ 0 h 770"/>
                <a:gd name="T22" fmla="*/ 0 w 663"/>
                <a:gd name="T23" fmla="*/ 0 h 770"/>
                <a:gd name="T24" fmla="*/ 0 w 663"/>
                <a:gd name="T25" fmla="*/ 0 h 770"/>
                <a:gd name="T26" fmla="*/ 0 w 663"/>
                <a:gd name="T27" fmla="*/ 0 h 770"/>
                <a:gd name="T28" fmla="*/ 0 w 663"/>
                <a:gd name="T29" fmla="*/ 0 h 770"/>
                <a:gd name="T30" fmla="*/ 0 w 663"/>
                <a:gd name="T31" fmla="*/ 0 h 770"/>
                <a:gd name="T32" fmla="*/ 0 w 663"/>
                <a:gd name="T33" fmla="*/ 0 h 770"/>
                <a:gd name="T34" fmla="*/ 0 w 663"/>
                <a:gd name="T35" fmla="*/ 0 h 770"/>
                <a:gd name="T36" fmla="*/ 0 w 663"/>
                <a:gd name="T37" fmla="*/ 0 h 770"/>
                <a:gd name="T38" fmla="*/ 0 w 663"/>
                <a:gd name="T39" fmla="*/ 0 h 770"/>
                <a:gd name="T40" fmla="*/ 0 w 663"/>
                <a:gd name="T41" fmla="*/ 0 h 770"/>
                <a:gd name="T42" fmla="*/ 0 w 663"/>
                <a:gd name="T43" fmla="*/ 0 h 770"/>
                <a:gd name="T44" fmla="*/ 0 w 663"/>
                <a:gd name="T45" fmla="*/ 0 h 770"/>
                <a:gd name="T46" fmla="*/ 0 w 663"/>
                <a:gd name="T47" fmla="*/ 0 h 770"/>
                <a:gd name="T48" fmla="*/ 0 w 663"/>
                <a:gd name="T49" fmla="*/ 0 h 770"/>
                <a:gd name="T50" fmla="*/ 0 w 663"/>
                <a:gd name="T51" fmla="*/ 0 h 770"/>
                <a:gd name="T52" fmla="*/ 0 w 663"/>
                <a:gd name="T53" fmla="*/ 0 h 770"/>
                <a:gd name="T54" fmla="*/ 0 w 663"/>
                <a:gd name="T55" fmla="*/ 0 h 770"/>
                <a:gd name="T56" fmla="*/ 0 w 663"/>
                <a:gd name="T57" fmla="*/ 0 h 770"/>
                <a:gd name="T58" fmla="*/ 0 w 663"/>
                <a:gd name="T59" fmla="*/ 0 h 770"/>
                <a:gd name="T60" fmla="*/ 0 w 663"/>
                <a:gd name="T61" fmla="*/ 0 h 770"/>
                <a:gd name="T62" fmla="*/ 0 w 663"/>
                <a:gd name="T63" fmla="*/ 0 h 770"/>
                <a:gd name="T64" fmla="*/ 0 w 663"/>
                <a:gd name="T65" fmla="*/ 0 h 770"/>
                <a:gd name="T66" fmla="*/ 0 w 663"/>
                <a:gd name="T67" fmla="*/ 0 h 770"/>
                <a:gd name="T68" fmla="*/ 0 w 663"/>
                <a:gd name="T69" fmla="*/ 0 h 770"/>
                <a:gd name="T70" fmla="*/ 0 w 663"/>
                <a:gd name="T71" fmla="*/ 0 h 770"/>
                <a:gd name="T72" fmla="*/ 0 w 663"/>
                <a:gd name="T73" fmla="*/ 0 h 770"/>
                <a:gd name="T74" fmla="*/ 0 w 663"/>
                <a:gd name="T75" fmla="*/ 0 h 770"/>
                <a:gd name="T76" fmla="*/ 0 w 663"/>
                <a:gd name="T77" fmla="*/ 0 h 770"/>
                <a:gd name="T78" fmla="*/ 0 w 663"/>
                <a:gd name="T79" fmla="*/ 0 h 770"/>
                <a:gd name="T80" fmla="*/ 0 w 663"/>
                <a:gd name="T81" fmla="*/ 0 h 770"/>
                <a:gd name="T82" fmla="*/ 0 w 663"/>
                <a:gd name="T83" fmla="*/ 0 h 770"/>
                <a:gd name="T84" fmla="*/ 0 w 663"/>
                <a:gd name="T85" fmla="*/ 0 h 770"/>
                <a:gd name="T86" fmla="*/ 0 w 663"/>
                <a:gd name="T87" fmla="*/ 0 h 770"/>
                <a:gd name="T88" fmla="*/ 0 w 663"/>
                <a:gd name="T89" fmla="*/ 0 h 770"/>
                <a:gd name="T90" fmla="*/ 0 w 663"/>
                <a:gd name="T91" fmla="*/ 0 h 770"/>
                <a:gd name="T92" fmla="*/ 0 w 663"/>
                <a:gd name="T93" fmla="*/ 0 h 77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63"/>
                <a:gd name="T142" fmla="*/ 0 h 770"/>
                <a:gd name="T143" fmla="*/ 663 w 663"/>
                <a:gd name="T144" fmla="*/ 770 h 77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63" h="770">
                  <a:moveTo>
                    <a:pt x="466" y="547"/>
                  </a:moveTo>
                  <a:lnTo>
                    <a:pt x="494" y="559"/>
                  </a:lnTo>
                  <a:lnTo>
                    <a:pt x="531" y="575"/>
                  </a:lnTo>
                  <a:lnTo>
                    <a:pt x="568" y="591"/>
                  </a:lnTo>
                  <a:lnTo>
                    <a:pt x="604" y="608"/>
                  </a:lnTo>
                  <a:lnTo>
                    <a:pt x="641" y="624"/>
                  </a:lnTo>
                  <a:lnTo>
                    <a:pt x="652" y="629"/>
                  </a:lnTo>
                  <a:lnTo>
                    <a:pt x="641" y="654"/>
                  </a:lnTo>
                  <a:lnTo>
                    <a:pt x="631" y="672"/>
                  </a:lnTo>
                  <a:lnTo>
                    <a:pt x="606" y="708"/>
                  </a:lnTo>
                  <a:lnTo>
                    <a:pt x="604" y="709"/>
                  </a:lnTo>
                  <a:lnTo>
                    <a:pt x="575" y="735"/>
                  </a:lnTo>
                  <a:lnTo>
                    <a:pt x="568" y="739"/>
                  </a:lnTo>
                  <a:lnTo>
                    <a:pt x="538" y="755"/>
                  </a:lnTo>
                  <a:lnTo>
                    <a:pt x="531" y="758"/>
                  </a:lnTo>
                  <a:lnTo>
                    <a:pt x="498" y="768"/>
                  </a:lnTo>
                  <a:lnTo>
                    <a:pt x="494" y="768"/>
                  </a:lnTo>
                  <a:lnTo>
                    <a:pt x="458" y="770"/>
                  </a:lnTo>
                  <a:lnTo>
                    <a:pt x="451" y="770"/>
                  </a:lnTo>
                  <a:lnTo>
                    <a:pt x="421" y="768"/>
                  </a:lnTo>
                  <a:lnTo>
                    <a:pt x="400" y="767"/>
                  </a:lnTo>
                  <a:lnTo>
                    <a:pt x="384" y="764"/>
                  </a:lnTo>
                  <a:lnTo>
                    <a:pt x="346" y="757"/>
                  </a:lnTo>
                  <a:lnTo>
                    <a:pt x="344" y="756"/>
                  </a:lnTo>
                  <a:lnTo>
                    <a:pt x="309" y="745"/>
                  </a:lnTo>
                  <a:lnTo>
                    <a:pt x="273" y="732"/>
                  </a:lnTo>
                  <a:lnTo>
                    <a:pt x="258" y="729"/>
                  </a:lnTo>
                  <a:lnTo>
                    <a:pt x="236" y="716"/>
                  </a:lnTo>
                  <a:lnTo>
                    <a:pt x="199" y="697"/>
                  </a:lnTo>
                  <a:lnTo>
                    <a:pt x="183" y="688"/>
                  </a:lnTo>
                  <a:lnTo>
                    <a:pt x="163" y="671"/>
                  </a:lnTo>
                  <a:lnTo>
                    <a:pt x="126" y="640"/>
                  </a:lnTo>
                  <a:lnTo>
                    <a:pt x="121" y="637"/>
                  </a:lnTo>
                  <a:lnTo>
                    <a:pt x="89" y="596"/>
                  </a:lnTo>
                  <a:lnTo>
                    <a:pt x="71" y="573"/>
                  </a:lnTo>
                  <a:lnTo>
                    <a:pt x="51" y="536"/>
                  </a:lnTo>
                  <a:lnTo>
                    <a:pt x="39" y="515"/>
                  </a:lnTo>
                  <a:lnTo>
                    <a:pt x="17" y="453"/>
                  </a:lnTo>
                  <a:lnTo>
                    <a:pt x="15" y="434"/>
                  </a:lnTo>
                  <a:lnTo>
                    <a:pt x="5" y="385"/>
                  </a:lnTo>
                  <a:lnTo>
                    <a:pt x="0" y="314"/>
                  </a:lnTo>
                  <a:lnTo>
                    <a:pt x="6" y="230"/>
                  </a:lnTo>
                  <a:lnTo>
                    <a:pt x="15" y="197"/>
                  </a:lnTo>
                  <a:lnTo>
                    <a:pt x="23" y="160"/>
                  </a:lnTo>
                  <a:lnTo>
                    <a:pt x="51" y="104"/>
                  </a:lnTo>
                  <a:lnTo>
                    <a:pt x="51" y="101"/>
                  </a:lnTo>
                  <a:lnTo>
                    <a:pt x="89" y="61"/>
                  </a:lnTo>
                  <a:lnTo>
                    <a:pt x="93" y="56"/>
                  </a:lnTo>
                  <a:lnTo>
                    <a:pt x="126" y="34"/>
                  </a:lnTo>
                  <a:lnTo>
                    <a:pt x="142" y="23"/>
                  </a:lnTo>
                  <a:lnTo>
                    <a:pt x="163" y="16"/>
                  </a:lnTo>
                  <a:lnTo>
                    <a:pt x="197" y="2"/>
                  </a:lnTo>
                  <a:lnTo>
                    <a:pt x="199" y="2"/>
                  </a:lnTo>
                  <a:lnTo>
                    <a:pt x="236" y="1"/>
                  </a:lnTo>
                  <a:lnTo>
                    <a:pt x="258" y="0"/>
                  </a:lnTo>
                  <a:lnTo>
                    <a:pt x="273" y="1"/>
                  </a:lnTo>
                  <a:lnTo>
                    <a:pt x="309" y="7"/>
                  </a:lnTo>
                  <a:lnTo>
                    <a:pt x="325" y="9"/>
                  </a:lnTo>
                  <a:lnTo>
                    <a:pt x="346" y="16"/>
                  </a:lnTo>
                  <a:lnTo>
                    <a:pt x="384" y="29"/>
                  </a:lnTo>
                  <a:lnTo>
                    <a:pt x="401" y="34"/>
                  </a:lnTo>
                  <a:lnTo>
                    <a:pt x="421" y="45"/>
                  </a:lnTo>
                  <a:lnTo>
                    <a:pt x="458" y="66"/>
                  </a:lnTo>
                  <a:lnTo>
                    <a:pt x="467" y="72"/>
                  </a:lnTo>
                  <a:lnTo>
                    <a:pt x="494" y="94"/>
                  </a:lnTo>
                  <a:lnTo>
                    <a:pt x="525" y="120"/>
                  </a:lnTo>
                  <a:lnTo>
                    <a:pt x="531" y="127"/>
                  </a:lnTo>
                  <a:lnTo>
                    <a:pt x="568" y="170"/>
                  </a:lnTo>
                  <a:lnTo>
                    <a:pt x="575" y="180"/>
                  </a:lnTo>
                  <a:lnTo>
                    <a:pt x="604" y="232"/>
                  </a:lnTo>
                  <a:lnTo>
                    <a:pt x="614" y="251"/>
                  </a:lnTo>
                  <a:lnTo>
                    <a:pt x="641" y="327"/>
                  </a:lnTo>
                  <a:lnTo>
                    <a:pt x="642" y="331"/>
                  </a:lnTo>
                  <a:lnTo>
                    <a:pt x="658" y="423"/>
                  </a:lnTo>
                  <a:lnTo>
                    <a:pt x="663" y="526"/>
                  </a:lnTo>
                  <a:lnTo>
                    <a:pt x="641" y="520"/>
                  </a:lnTo>
                  <a:lnTo>
                    <a:pt x="604" y="510"/>
                  </a:lnTo>
                  <a:lnTo>
                    <a:pt x="568" y="499"/>
                  </a:lnTo>
                  <a:lnTo>
                    <a:pt x="531" y="489"/>
                  </a:lnTo>
                  <a:lnTo>
                    <a:pt x="494" y="480"/>
                  </a:lnTo>
                  <a:lnTo>
                    <a:pt x="458" y="470"/>
                  </a:lnTo>
                  <a:lnTo>
                    <a:pt x="421" y="460"/>
                  </a:lnTo>
                  <a:lnTo>
                    <a:pt x="384" y="450"/>
                  </a:lnTo>
                  <a:lnTo>
                    <a:pt x="346" y="440"/>
                  </a:lnTo>
                  <a:lnTo>
                    <a:pt x="309" y="432"/>
                  </a:lnTo>
                  <a:lnTo>
                    <a:pt x="273" y="423"/>
                  </a:lnTo>
                  <a:lnTo>
                    <a:pt x="236" y="415"/>
                  </a:lnTo>
                  <a:lnTo>
                    <a:pt x="199" y="405"/>
                  </a:lnTo>
                  <a:lnTo>
                    <a:pt x="193" y="403"/>
                  </a:lnTo>
                  <a:lnTo>
                    <a:pt x="196" y="444"/>
                  </a:lnTo>
                  <a:lnTo>
                    <a:pt x="199" y="454"/>
                  </a:lnTo>
                  <a:lnTo>
                    <a:pt x="205" y="481"/>
                  </a:lnTo>
                  <a:lnTo>
                    <a:pt x="219" y="514"/>
                  </a:lnTo>
                  <a:lnTo>
                    <a:pt x="236" y="541"/>
                  </a:lnTo>
                  <a:lnTo>
                    <a:pt x="238" y="545"/>
                  </a:lnTo>
                  <a:lnTo>
                    <a:pt x="261" y="570"/>
                  </a:lnTo>
                  <a:lnTo>
                    <a:pt x="273" y="580"/>
                  </a:lnTo>
                  <a:lnTo>
                    <a:pt x="286" y="591"/>
                  </a:lnTo>
                  <a:lnTo>
                    <a:pt x="309" y="601"/>
                  </a:lnTo>
                  <a:lnTo>
                    <a:pt x="346" y="617"/>
                  </a:lnTo>
                  <a:lnTo>
                    <a:pt x="384" y="621"/>
                  </a:lnTo>
                  <a:lnTo>
                    <a:pt x="387" y="622"/>
                  </a:lnTo>
                  <a:lnTo>
                    <a:pt x="421" y="612"/>
                  </a:lnTo>
                  <a:lnTo>
                    <a:pt x="447" y="588"/>
                  </a:lnTo>
                  <a:lnTo>
                    <a:pt x="458" y="567"/>
                  </a:lnTo>
                  <a:lnTo>
                    <a:pt x="466" y="547"/>
                  </a:lnTo>
                  <a:close/>
                  <a:moveTo>
                    <a:pt x="477" y="359"/>
                  </a:moveTo>
                  <a:lnTo>
                    <a:pt x="473" y="320"/>
                  </a:lnTo>
                  <a:lnTo>
                    <a:pt x="465" y="284"/>
                  </a:lnTo>
                  <a:lnTo>
                    <a:pt x="458" y="265"/>
                  </a:lnTo>
                  <a:lnTo>
                    <a:pt x="451" y="252"/>
                  </a:lnTo>
                  <a:lnTo>
                    <a:pt x="434" y="224"/>
                  </a:lnTo>
                  <a:lnTo>
                    <a:pt x="421" y="207"/>
                  </a:lnTo>
                  <a:lnTo>
                    <a:pt x="413" y="200"/>
                  </a:lnTo>
                  <a:lnTo>
                    <a:pt x="390" y="180"/>
                  </a:lnTo>
                  <a:lnTo>
                    <a:pt x="384" y="176"/>
                  </a:lnTo>
                  <a:lnTo>
                    <a:pt x="346" y="159"/>
                  </a:lnTo>
                  <a:lnTo>
                    <a:pt x="336" y="156"/>
                  </a:lnTo>
                  <a:lnTo>
                    <a:pt x="309" y="154"/>
                  </a:lnTo>
                  <a:lnTo>
                    <a:pt x="280" y="154"/>
                  </a:lnTo>
                  <a:lnTo>
                    <a:pt x="273" y="157"/>
                  </a:lnTo>
                  <a:lnTo>
                    <a:pt x="257" y="162"/>
                  </a:lnTo>
                  <a:lnTo>
                    <a:pt x="236" y="176"/>
                  </a:lnTo>
                  <a:lnTo>
                    <a:pt x="235" y="176"/>
                  </a:lnTo>
                  <a:lnTo>
                    <a:pt x="218" y="197"/>
                  </a:lnTo>
                  <a:lnTo>
                    <a:pt x="205" y="222"/>
                  </a:lnTo>
                  <a:lnTo>
                    <a:pt x="199" y="250"/>
                  </a:lnTo>
                  <a:lnTo>
                    <a:pt x="198" y="252"/>
                  </a:lnTo>
                  <a:lnTo>
                    <a:pt x="196" y="288"/>
                  </a:lnTo>
                  <a:lnTo>
                    <a:pt x="199" y="289"/>
                  </a:lnTo>
                  <a:lnTo>
                    <a:pt x="236" y="299"/>
                  </a:lnTo>
                  <a:lnTo>
                    <a:pt x="273" y="308"/>
                  </a:lnTo>
                  <a:lnTo>
                    <a:pt x="309" y="316"/>
                  </a:lnTo>
                  <a:lnTo>
                    <a:pt x="346" y="325"/>
                  </a:lnTo>
                  <a:lnTo>
                    <a:pt x="384" y="335"/>
                  </a:lnTo>
                  <a:lnTo>
                    <a:pt x="421" y="345"/>
                  </a:lnTo>
                  <a:lnTo>
                    <a:pt x="458" y="354"/>
                  </a:lnTo>
                  <a:lnTo>
                    <a:pt x="477" y="359"/>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3" name="Freeform 25"/>
            <p:cNvSpPr>
              <a:spLocks/>
            </p:cNvSpPr>
            <p:nvPr/>
          </p:nvSpPr>
          <p:spPr bwMode="auto">
            <a:xfrm>
              <a:off x="1063" y="2010"/>
              <a:ext cx="148" cy="187"/>
            </a:xfrm>
            <a:custGeom>
              <a:avLst/>
              <a:gdLst>
                <a:gd name="T0" fmla="*/ 0 w 739"/>
                <a:gd name="T1" fmla="*/ 0 h 934"/>
                <a:gd name="T2" fmla="*/ 0 w 739"/>
                <a:gd name="T3" fmla="*/ 0 h 934"/>
                <a:gd name="T4" fmla="*/ 0 w 739"/>
                <a:gd name="T5" fmla="*/ 0 h 934"/>
                <a:gd name="T6" fmla="*/ 0 w 739"/>
                <a:gd name="T7" fmla="*/ 0 h 934"/>
                <a:gd name="T8" fmla="*/ 0 w 739"/>
                <a:gd name="T9" fmla="*/ 0 h 934"/>
                <a:gd name="T10" fmla="*/ 0 w 739"/>
                <a:gd name="T11" fmla="*/ 0 h 934"/>
                <a:gd name="T12" fmla="*/ 0 w 739"/>
                <a:gd name="T13" fmla="*/ 0 h 934"/>
                <a:gd name="T14" fmla="*/ 0 w 739"/>
                <a:gd name="T15" fmla="*/ 0 h 934"/>
                <a:gd name="T16" fmla="*/ 0 w 739"/>
                <a:gd name="T17" fmla="*/ 0 h 934"/>
                <a:gd name="T18" fmla="*/ 0 w 739"/>
                <a:gd name="T19" fmla="*/ 0 h 934"/>
                <a:gd name="T20" fmla="*/ 0 w 739"/>
                <a:gd name="T21" fmla="*/ 0 h 934"/>
                <a:gd name="T22" fmla="*/ 0 w 739"/>
                <a:gd name="T23" fmla="*/ 0 h 934"/>
                <a:gd name="T24" fmla="*/ 0 w 739"/>
                <a:gd name="T25" fmla="*/ 0 h 934"/>
                <a:gd name="T26" fmla="*/ 0 w 739"/>
                <a:gd name="T27" fmla="*/ 0 h 934"/>
                <a:gd name="T28" fmla="*/ 0 w 739"/>
                <a:gd name="T29" fmla="*/ 0 h 934"/>
                <a:gd name="T30" fmla="*/ 0 w 739"/>
                <a:gd name="T31" fmla="*/ 0 h 934"/>
                <a:gd name="T32" fmla="*/ 0 w 739"/>
                <a:gd name="T33" fmla="*/ 0 h 934"/>
                <a:gd name="T34" fmla="*/ 0 w 739"/>
                <a:gd name="T35" fmla="*/ 0 h 934"/>
                <a:gd name="T36" fmla="*/ 0 w 739"/>
                <a:gd name="T37" fmla="*/ 0 h 934"/>
                <a:gd name="T38" fmla="*/ 0 w 739"/>
                <a:gd name="T39" fmla="*/ 0 h 934"/>
                <a:gd name="T40" fmla="*/ 0 w 739"/>
                <a:gd name="T41" fmla="*/ 0 h 934"/>
                <a:gd name="T42" fmla="*/ 0 w 739"/>
                <a:gd name="T43" fmla="*/ 0 h 934"/>
                <a:gd name="T44" fmla="*/ 0 w 739"/>
                <a:gd name="T45" fmla="*/ 0 h 934"/>
                <a:gd name="T46" fmla="*/ 0 w 739"/>
                <a:gd name="T47" fmla="*/ 0 h 934"/>
                <a:gd name="T48" fmla="*/ 0 w 739"/>
                <a:gd name="T49" fmla="*/ 0 h 934"/>
                <a:gd name="T50" fmla="*/ 0 w 739"/>
                <a:gd name="T51" fmla="*/ 0 h 934"/>
                <a:gd name="T52" fmla="*/ 0 w 739"/>
                <a:gd name="T53" fmla="*/ 0 h 934"/>
                <a:gd name="T54" fmla="*/ 0 w 739"/>
                <a:gd name="T55" fmla="*/ 0 h 934"/>
                <a:gd name="T56" fmla="*/ 0 w 739"/>
                <a:gd name="T57" fmla="*/ 0 h 934"/>
                <a:gd name="T58" fmla="*/ 0 w 739"/>
                <a:gd name="T59" fmla="*/ 0 h 934"/>
                <a:gd name="T60" fmla="*/ 0 w 739"/>
                <a:gd name="T61" fmla="*/ 0 h 934"/>
                <a:gd name="T62" fmla="*/ 0 w 739"/>
                <a:gd name="T63" fmla="*/ 0 h 934"/>
                <a:gd name="T64" fmla="*/ 0 w 739"/>
                <a:gd name="T65" fmla="*/ 0 h 934"/>
                <a:gd name="T66" fmla="*/ 0 w 739"/>
                <a:gd name="T67" fmla="*/ 0 h 934"/>
                <a:gd name="T68" fmla="*/ 0 w 739"/>
                <a:gd name="T69" fmla="*/ 0 h 934"/>
                <a:gd name="T70" fmla="*/ 0 w 739"/>
                <a:gd name="T71" fmla="*/ 0 h 934"/>
                <a:gd name="T72" fmla="*/ 0 w 739"/>
                <a:gd name="T73" fmla="*/ 0 h 934"/>
                <a:gd name="T74" fmla="*/ 0 w 739"/>
                <a:gd name="T75" fmla="*/ 0 h 934"/>
                <a:gd name="T76" fmla="*/ 0 w 739"/>
                <a:gd name="T77" fmla="*/ 0 h 93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39"/>
                <a:gd name="T118" fmla="*/ 0 h 934"/>
                <a:gd name="T119" fmla="*/ 739 w 739"/>
                <a:gd name="T120" fmla="*/ 934 h 93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39" h="934">
                  <a:moveTo>
                    <a:pt x="0" y="707"/>
                  </a:moveTo>
                  <a:lnTo>
                    <a:pt x="28" y="678"/>
                  </a:lnTo>
                  <a:lnTo>
                    <a:pt x="65" y="636"/>
                  </a:lnTo>
                  <a:lnTo>
                    <a:pt x="102" y="594"/>
                  </a:lnTo>
                  <a:lnTo>
                    <a:pt x="139" y="551"/>
                  </a:lnTo>
                  <a:lnTo>
                    <a:pt x="175" y="510"/>
                  </a:lnTo>
                  <a:lnTo>
                    <a:pt x="212" y="468"/>
                  </a:lnTo>
                  <a:lnTo>
                    <a:pt x="249" y="426"/>
                  </a:lnTo>
                  <a:lnTo>
                    <a:pt x="256" y="419"/>
                  </a:lnTo>
                  <a:lnTo>
                    <a:pt x="249" y="406"/>
                  </a:lnTo>
                  <a:lnTo>
                    <a:pt x="212" y="343"/>
                  </a:lnTo>
                  <a:lnTo>
                    <a:pt x="175" y="280"/>
                  </a:lnTo>
                  <a:lnTo>
                    <a:pt x="139" y="217"/>
                  </a:lnTo>
                  <a:lnTo>
                    <a:pt x="102" y="154"/>
                  </a:lnTo>
                  <a:lnTo>
                    <a:pt x="65" y="91"/>
                  </a:lnTo>
                  <a:lnTo>
                    <a:pt x="28" y="28"/>
                  </a:lnTo>
                  <a:lnTo>
                    <a:pt x="11" y="0"/>
                  </a:lnTo>
                  <a:lnTo>
                    <a:pt x="28" y="5"/>
                  </a:lnTo>
                  <a:lnTo>
                    <a:pt x="65" y="16"/>
                  </a:lnTo>
                  <a:lnTo>
                    <a:pt x="102" y="27"/>
                  </a:lnTo>
                  <a:lnTo>
                    <a:pt x="139" y="38"/>
                  </a:lnTo>
                  <a:lnTo>
                    <a:pt x="175" y="49"/>
                  </a:lnTo>
                  <a:lnTo>
                    <a:pt x="212" y="60"/>
                  </a:lnTo>
                  <a:lnTo>
                    <a:pt x="239" y="68"/>
                  </a:lnTo>
                  <a:lnTo>
                    <a:pt x="249" y="85"/>
                  </a:lnTo>
                  <a:lnTo>
                    <a:pt x="287" y="154"/>
                  </a:lnTo>
                  <a:lnTo>
                    <a:pt x="323" y="222"/>
                  </a:lnTo>
                  <a:lnTo>
                    <a:pt x="360" y="291"/>
                  </a:lnTo>
                  <a:lnTo>
                    <a:pt x="365" y="303"/>
                  </a:lnTo>
                  <a:lnTo>
                    <a:pt x="397" y="266"/>
                  </a:lnTo>
                  <a:lnTo>
                    <a:pt x="434" y="224"/>
                  </a:lnTo>
                  <a:lnTo>
                    <a:pt x="470" y="181"/>
                  </a:lnTo>
                  <a:lnTo>
                    <a:pt x="497" y="147"/>
                  </a:lnTo>
                  <a:lnTo>
                    <a:pt x="507" y="151"/>
                  </a:lnTo>
                  <a:lnTo>
                    <a:pt x="544" y="163"/>
                  </a:lnTo>
                  <a:lnTo>
                    <a:pt x="582" y="174"/>
                  </a:lnTo>
                  <a:lnTo>
                    <a:pt x="618" y="187"/>
                  </a:lnTo>
                  <a:lnTo>
                    <a:pt x="655" y="198"/>
                  </a:lnTo>
                  <a:lnTo>
                    <a:pt x="692" y="209"/>
                  </a:lnTo>
                  <a:lnTo>
                    <a:pt x="717" y="217"/>
                  </a:lnTo>
                  <a:lnTo>
                    <a:pt x="692" y="246"/>
                  </a:lnTo>
                  <a:lnTo>
                    <a:pt x="655" y="286"/>
                  </a:lnTo>
                  <a:lnTo>
                    <a:pt x="618" y="327"/>
                  </a:lnTo>
                  <a:lnTo>
                    <a:pt x="582" y="367"/>
                  </a:lnTo>
                  <a:lnTo>
                    <a:pt x="544" y="408"/>
                  </a:lnTo>
                  <a:lnTo>
                    <a:pt x="507" y="447"/>
                  </a:lnTo>
                  <a:lnTo>
                    <a:pt x="478" y="479"/>
                  </a:lnTo>
                  <a:lnTo>
                    <a:pt x="507" y="529"/>
                  </a:lnTo>
                  <a:lnTo>
                    <a:pt x="544" y="594"/>
                  </a:lnTo>
                  <a:lnTo>
                    <a:pt x="582" y="658"/>
                  </a:lnTo>
                  <a:lnTo>
                    <a:pt x="618" y="723"/>
                  </a:lnTo>
                  <a:lnTo>
                    <a:pt x="655" y="787"/>
                  </a:lnTo>
                  <a:lnTo>
                    <a:pt x="692" y="851"/>
                  </a:lnTo>
                  <a:lnTo>
                    <a:pt x="728" y="916"/>
                  </a:lnTo>
                  <a:lnTo>
                    <a:pt x="739" y="934"/>
                  </a:lnTo>
                  <a:lnTo>
                    <a:pt x="728" y="932"/>
                  </a:lnTo>
                  <a:lnTo>
                    <a:pt x="692" y="920"/>
                  </a:lnTo>
                  <a:lnTo>
                    <a:pt x="655" y="908"/>
                  </a:lnTo>
                  <a:lnTo>
                    <a:pt x="618" y="897"/>
                  </a:lnTo>
                  <a:lnTo>
                    <a:pt x="582" y="885"/>
                  </a:lnTo>
                  <a:lnTo>
                    <a:pt x="544" y="874"/>
                  </a:lnTo>
                  <a:lnTo>
                    <a:pt x="509" y="862"/>
                  </a:lnTo>
                  <a:lnTo>
                    <a:pt x="507" y="858"/>
                  </a:lnTo>
                  <a:lnTo>
                    <a:pt x="470" y="791"/>
                  </a:lnTo>
                  <a:lnTo>
                    <a:pt x="434" y="723"/>
                  </a:lnTo>
                  <a:lnTo>
                    <a:pt x="397" y="654"/>
                  </a:lnTo>
                  <a:lnTo>
                    <a:pt x="365" y="598"/>
                  </a:lnTo>
                  <a:lnTo>
                    <a:pt x="360" y="605"/>
                  </a:lnTo>
                  <a:lnTo>
                    <a:pt x="323" y="651"/>
                  </a:lnTo>
                  <a:lnTo>
                    <a:pt x="287" y="694"/>
                  </a:lnTo>
                  <a:lnTo>
                    <a:pt x="249" y="739"/>
                  </a:lnTo>
                  <a:lnTo>
                    <a:pt x="219" y="772"/>
                  </a:lnTo>
                  <a:lnTo>
                    <a:pt x="212" y="771"/>
                  </a:lnTo>
                  <a:lnTo>
                    <a:pt x="175" y="760"/>
                  </a:lnTo>
                  <a:lnTo>
                    <a:pt x="139" y="749"/>
                  </a:lnTo>
                  <a:lnTo>
                    <a:pt x="102" y="738"/>
                  </a:lnTo>
                  <a:lnTo>
                    <a:pt x="65" y="727"/>
                  </a:lnTo>
                  <a:lnTo>
                    <a:pt x="28" y="716"/>
                  </a:lnTo>
                  <a:lnTo>
                    <a:pt x="0" y="707"/>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4" name="Freeform 26"/>
            <p:cNvSpPr>
              <a:spLocks noEditPoints="1"/>
            </p:cNvSpPr>
            <p:nvPr/>
          </p:nvSpPr>
          <p:spPr bwMode="auto">
            <a:xfrm>
              <a:off x="1233" y="2008"/>
              <a:ext cx="37" cy="207"/>
            </a:xfrm>
            <a:custGeom>
              <a:avLst/>
              <a:gdLst>
                <a:gd name="T0" fmla="*/ 0 w 187"/>
                <a:gd name="T1" fmla="*/ 0 h 1037"/>
                <a:gd name="T2" fmla="*/ 0 w 187"/>
                <a:gd name="T3" fmla="*/ 0 h 1037"/>
                <a:gd name="T4" fmla="*/ 0 w 187"/>
                <a:gd name="T5" fmla="*/ 0 h 1037"/>
                <a:gd name="T6" fmla="*/ 0 w 187"/>
                <a:gd name="T7" fmla="*/ 0 h 1037"/>
                <a:gd name="T8" fmla="*/ 0 w 187"/>
                <a:gd name="T9" fmla="*/ 0 h 1037"/>
                <a:gd name="T10" fmla="*/ 0 w 187"/>
                <a:gd name="T11" fmla="*/ 0 h 1037"/>
                <a:gd name="T12" fmla="*/ 0 w 187"/>
                <a:gd name="T13" fmla="*/ 0 h 1037"/>
                <a:gd name="T14" fmla="*/ 0 w 187"/>
                <a:gd name="T15" fmla="*/ 0 h 1037"/>
                <a:gd name="T16" fmla="*/ 0 w 187"/>
                <a:gd name="T17" fmla="*/ 0 h 1037"/>
                <a:gd name="T18" fmla="*/ 0 w 187"/>
                <a:gd name="T19" fmla="*/ 0 h 1037"/>
                <a:gd name="T20" fmla="*/ 0 w 187"/>
                <a:gd name="T21" fmla="*/ 0 h 1037"/>
                <a:gd name="T22" fmla="*/ 0 w 187"/>
                <a:gd name="T23" fmla="*/ 0 h 1037"/>
                <a:gd name="T24" fmla="*/ 0 w 187"/>
                <a:gd name="T25" fmla="*/ 0 h 1037"/>
                <a:gd name="T26" fmla="*/ 0 w 187"/>
                <a:gd name="T27" fmla="*/ 0 h 1037"/>
                <a:gd name="T28" fmla="*/ 0 w 187"/>
                <a:gd name="T29" fmla="*/ 0 h 1037"/>
                <a:gd name="T30" fmla="*/ 0 w 187"/>
                <a:gd name="T31" fmla="*/ 0 h 1037"/>
                <a:gd name="T32" fmla="*/ 0 w 187"/>
                <a:gd name="T33" fmla="*/ 0 h 1037"/>
                <a:gd name="T34" fmla="*/ 0 w 187"/>
                <a:gd name="T35" fmla="*/ 0 h 1037"/>
                <a:gd name="T36" fmla="*/ 0 w 187"/>
                <a:gd name="T37" fmla="*/ 0 h 1037"/>
                <a:gd name="T38" fmla="*/ 0 w 187"/>
                <a:gd name="T39" fmla="*/ 0 h 1037"/>
                <a:gd name="T40" fmla="*/ 0 w 187"/>
                <a:gd name="T41" fmla="*/ 0 h 1037"/>
                <a:gd name="T42" fmla="*/ 0 w 187"/>
                <a:gd name="T43" fmla="*/ 0 h 1037"/>
                <a:gd name="T44" fmla="*/ 0 w 187"/>
                <a:gd name="T45" fmla="*/ 0 h 1037"/>
                <a:gd name="T46" fmla="*/ 0 w 187"/>
                <a:gd name="T47" fmla="*/ 0 h 1037"/>
                <a:gd name="T48" fmla="*/ 0 w 187"/>
                <a:gd name="T49" fmla="*/ 0 h 1037"/>
                <a:gd name="T50" fmla="*/ 0 w 187"/>
                <a:gd name="T51" fmla="*/ 0 h 1037"/>
                <a:gd name="T52" fmla="*/ 0 w 187"/>
                <a:gd name="T53" fmla="*/ 0 h 1037"/>
                <a:gd name="T54" fmla="*/ 0 w 187"/>
                <a:gd name="T55" fmla="*/ 0 h 1037"/>
                <a:gd name="T56" fmla="*/ 0 w 187"/>
                <a:gd name="T57" fmla="*/ 0 h 1037"/>
                <a:gd name="T58" fmla="*/ 0 w 187"/>
                <a:gd name="T59" fmla="*/ 0 h 103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87"/>
                <a:gd name="T91" fmla="*/ 0 h 1037"/>
                <a:gd name="T92" fmla="*/ 187 w 187"/>
                <a:gd name="T93" fmla="*/ 1037 h 103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87" h="1037">
                  <a:moveTo>
                    <a:pt x="0" y="174"/>
                  </a:moveTo>
                  <a:lnTo>
                    <a:pt x="0" y="0"/>
                  </a:lnTo>
                  <a:lnTo>
                    <a:pt x="27" y="7"/>
                  </a:lnTo>
                  <a:lnTo>
                    <a:pt x="63" y="18"/>
                  </a:lnTo>
                  <a:lnTo>
                    <a:pt x="100" y="29"/>
                  </a:lnTo>
                  <a:lnTo>
                    <a:pt x="137" y="40"/>
                  </a:lnTo>
                  <a:lnTo>
                    <a:pt x="173" y="51"/>
                  </a:lnTo>
                  <a:lnTo>
                    <a:pt x="187" y="56"/>
                  </a:lnTo>
                  <a:lnTo>
                    <a:pt x="187" y="231"/>
                  </a:lnTo>
                  <a:lnTo>
                    <a:pt x="173" y="226"/>
                  </a:lnTo>
                  <a:lnTo>
                    <a:pt x="137" y="215"/>
                  </a:lnTo>
                  <a:lnTo>
                    <a:pt x="100" y="204"/>
                  </a:lnTo>
                  <a:lnTo>
                    <a:pt x="63" y="193"/>
                  </a:lnTo>
                  <a:lnTo>
                    <a:pt x="27" y="181"/>
                  </a:lnTo>
                  <a:lnTo>
                    <a:pt x="0" y="174"/>
                  </a:lnTo>
                  <a:close/>
                  <a:moveTo>
                    <a:pt x="0" y="981"/>
                  </a:moveTo>
                  <a:lnTo>
                    <a:pt x="0" y="270"/>
                  </a:lnTo>
                  <a:lnTo>
                    <a:pt x="27" y="278"/>
                  </a:lnTo>
                  <a:lnTo>
                    <a:pt x="63" y="290"/>
                  </a:lnTo>
                  <a:lnTo>
                    <a:pt x="100" y="301"/>
                  </a:lnTo>
                  <a:lnTo>
                    <a:pt x="137" y="312"/>
                  </a:lnTo>
                  <a:lnTo>
                    <a:pt x="173" y="323"/>
                  </a:lnTo>
                  <a:lnTo>
                    <a:pt x="187" y="326"/>
                  </a:lnTo>
                  <a:lnTo>
                    <a:pt x="187" y="1037"/>
                  </a:lnTo>
                  <a:lnTo>
                    <a:pt x="173" y="1033"/>
                  </a:lnTo>
                  <a:lnTo>
                    <a:pt x="137" y="1022"/>
                  </a:lnTo>
                  <a:lnTo>
                    <a:pt x="100" y="1011"/>
                  </a:lnTo>
                  <a:lnTo>
                    <a:pt x="63" y="1000"/>
                  </a:lnTo>
                  <a:lnTo>
                    <a:pt x="27" y="989"/>
                  </a:lnTo>
                  <a:lnTo>
                    <a:pt x="0" y="981"/>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5" name="Freeform 27"/>
            <p:cNvSpPr>
              <a:spLocks noEditPoints="1"/>
            </p:cNvSpPr>
            <p:nvPr/>
          </p:nvSpPr>
          <p:spPr bwMode="auto">
            <a:xfrm>
              <a:off x="1307" y="2030"/>
              <a:ext cx="139" cy="221"/>
            </a:xfrm>
            <a:custGeom>
              <a:avLst/>
              <a:gdLst>
                <a:gd name="T0" fmla="*/ 0 w 691"/>
                <a:gd name="T1" fmla="*/ 0 h 1109"/>
                <a:gd name="T2" fmla="*/ 0 w 691"/>
                <a:gd name="T3" fmla="*/ 0 h 1109"/>
                <a:gd name="T4" fmla="*/ 0 w 691"/>
                <a:gd name="T5" fmla="*/ 0 h 1109"/>
                <a:gd name="T6" fmla="*/ 0 w 691"/>
                <a:gd name="T7" fmla="*/ 0 h 1109"/>
                <a:gd name="T8" fmla="*/ 0 w 691"/>
                <a:gd name="T9" fmla="*/ 0 h 1109"/>
                <a:gd name="T10" fmla="*/ 0 w 691"/>
                <a:gd name="T11" fmla="*/ 0 h 1109"/>
                <a:gd name="T12" fmla="*/ 0 w 691"/>
                <a:gd name="T13" fmla="*/ 0 h 1109"/>
                <a:gd name="T14" fmla="*/ 0 w 691"/>
                <a:gd name="T15" fmla="*/ 0 h 1109"/>
                <a:gd name="T16" fmla="*/ 0 w 691"/>
                <a:gd name="T17" fmla="*/ 0 h 1109"/>
                <a:gd name="T18" fmla="*/ 0 w 691"/>
                <a:gd name="T19" fmla="*/ 0 h 1109"/>
                <a:gd name="T20" fmla="*/ 0 w 691"/>
                <a:gd name="T21" fmla="*/ 0 h 1109"/>
                <a:gd name="T22" fmla="*/ 0 w 691"/>
                <a:gd name="T23" fmla="*/ 0 h 1109"/>
                <a:gd name="T24" fmla="*/ 0 w 691"/>
                <a:gd name="T25" fmla="*/ 0 h 1109"/>
                <a:gd name="T26" fmla="*/ 0 w 691"/>
                <a:gd name="T27" fmla="*/ 0 h 1109"/>
                <a:gd name="T28" fmla="*/ 0 w 691"/>
                <a:gd name="T29" fmla="*/ 0 h 1109"/>
                <a:gd name="T30" fmla="*/ 0 w 691"/>
                <a:gd name="T31" fmla="*/ 0 h 1109"/>
                <a:gd name="T32" fmla="*/ 0 w 691"/>
                <a:gd name="T33" fmla="*/ 0 h 1109"/>
                <a:gd name="T34" fmla="*/ 0 w 691"/>
                <a:gd name="T35" fmla="*/ 0 h 1109"/>
                <a:gd name="T36" fmla="*/ 0 w 691"/>
                <a:gd name="T37" fmla="*/ 0 h 1109"/>
                <a:gd name="T38" fmla="*/ 0 w 691"/>
                <a:gd name="T39" fmla="*/ 0 h 1109"/>
                <a:gd name="T40" fmla="*/ 0 w 691"/>
                <a:gd name="T41" fmla="*/ 0 h 1109"/>
                <a:gd name="T42" fmla="*/ 0 w 691"/>
                <a:gd name="T43" fmla="*/ 0 h 1109"/>
                <a:gd name="T44" fmla="*/ 0 w 691"/>
                <a:gd name="T45" fmla="*/ 0 h 1109"/>
                <a:gd name="T46" fmla="*/ 0 w 691"/>
                <a:gd name="T47" fmla="*/ 0 h 1109"/>
                <a:gd name="T48" fmla="*/ 0 w 691"/>
                <a:gd name="T49" fmla="*/ 0 h 1109"/>
                <a:gd name="T50" fmla="*/ 0 w 691"/>
                <a:gd name="T51" fmla="*/ 0 h 1109"/>
                <a:gd name="T52" fmla="*/ 0 w 691"/>
                <a:gd name="T53" fmla="*/ 0 h 1109"/>
                <a:gd name="T54" fmla="*/ 0 w 691"/>
                <a:gd name="T55" fmla="*/ 0 h 1109"/>
                <a:gd name="T56" fmla="*/ 0 w 691"/>
                <a:gd name="T57" fmla="*/ 0 h 1109"/>
                <a:gd name="T58" fmla="*/ 0 w 691"/>
                <a:gd name="T59" fmla="*/ 0 h 1109"/>
                <a:gd name="T60" fmla="*/ 0 w 691"/>
                <a:gd name="T61" fmla="*/ 0 h 1109"/>
                <a:gd name="T62" fmla="*/ 0 w 691"/>
                <a:gd name="T63" fmla="*/ 0 h 1109"/>
                <a:gd name="T64" fmla="*/ 0 w 691"/>
                <a:gd name="T65" fmla="*/ 0 h 1109"/>
                <a:gd name="T66" fmla="*/ 0 w 691"/>
                <a:gd name="T67" fmla="*/ 0 h 1109"/>
                <a:gd name="T68" fmla="*/ 0 w 691"/>
                <a:gd name="T69" fmla="*/ 0 h 1109"/>
                <a:gd name="T70" fmla="*/ 0 w 691"/>
                <a:gd name="T71" fmla="*/ 0 h 1109"/>
                <a:gd name="T72" fmla="*/ 0 w 691"/>
                <a:gd name="T73" fmla="*/ 0 h 1109"/>
                <a:gd name="T74" fmla="*/ 0 w 691"/>
                <a:gd name="T75" fmla="*/ 0 h 1109"/>
                <a:gd name="T76" fmla="*/ 0 w 691"/>
                <a:gd name="T77" fmla="*/ 0 h 1109"/>
                <a:gd name="T78" fmla="*/ 0 w 691"/>
                <a:gd name="T79" fmla="*/ 0 h 1109"/>
                <a:gd name="T80" fmla="*/ 0 w 691"/>
                <a:gd name="T81" fmla="*/ 0 h 1109"/>
                <a:gd name="T82" fmla="*/ 0 w 691"/>
                <a:gd name="T83" fmla="*/ 0 h 1109"/>
                <a:gd name="T84" fmla="*/ 0 w 691"/>
                <a:gd name="T85" fmla="*/ 0 h 1109"/>
                <a:gd name="T86" fmla="*/ 0 w 691"/>
                <a:gd name="T87" fmla="*/ 0 h 1109"/>
                <a:gd name="T88" fmla="*/ 0 w 691"/>
                <a:gd name="T89" fmla="*/ 0 h 1109"/>
                <a:gd name="T90" fmla="*/ 0 w 691"/>
                <a:gd name="T91" fmla="*/ 0 h 1109"/>
                <a:gd name="T92" fmla="*/ 0 w 691"/>
                <a:gd name="T93" fmla="*/ 0 h 1109"/>
                <a:gd name="T94" fmla="*/ 0 w 691"/>
                <a:gd name="T95" fmla="*/ 0 h 1109"/>
                <a:gd name="T96" fmla="*/ 0 w 691"/>
                <a:gd name="T97" fmla="*/ 0 h 1109"/>
                <a:gd name="T98" fmla="*/ 0 w 691"/>
                <a:gd name="T99" fmla="*/ 0 h 1109"/>
                <a:gd name="T100" fmla="*/ 0 w 691"/>
                <a:gd name="T101" fmla="*/ 0 h 1109"/>
                <a:gd name="T102" fmla="*/ 0 w 691"/>
                <a:gd name="T103" fmla="*/ 0 h 1109"/>
                <a:gd name="T104" fmla="*/ 0 w 691"/>
                <a:gd name="T105" fmla="*/ 0 h 1109"/>
                <a:gd name="T106" fmla="*/ 0 w 691"/>
                <a:gd name="T107" fmla="*/ 0 h 1109"/>
                <a:gd name="T108" fmla="*/ 0 w 691"/>
                <a:gd name="T109" fmla="*/ 0 h 1109"/>
                <a:gd name="T110" fmla="*/ 0 w 691"/>
                <a:gd name="T111" fmla="*/ 0 h 1109"/>
                <a:gd name="T112" fmla="*/ 0 w 691"/>
                <a:gd name="T113" fmla="*/ 0 h 1109"/>
                <a:gd name="T114" fmla="*/ 0 w 691"/>
                <a:gd name="T115" fmla="*/ 0 h 1109"/>
                <a:gd name="T116" fmla="*/ 0 w 691"/>
                <a:gd name="T117" fmla="*/ 0 h 110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91"/>
                <a:gd name="T178" fmla="*/ 0 h 1109"/>
                <a:gd name="T179" fmla="*/ 691 w 691"/>
                <a:gd name="T180" fmla="*/ 1109 h 110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91" h="1109">
                  <a:moveTo>
                    <a:pt x="0" y="982"/>
                  </a:moveTo>
                  <a:lnTo>
                    <a:pt x="0" y="0"/>
                  </a:lnTo>
                  <a:lnTo>
                    <a:pt x="23" y="7"/>
                  </a:lnTo>
                  <a:lnTo>
                    <a:pt x="60" y="17"/>
                  </a:lnTo>
                  <a:lnTo>
                    <a:pt x="96" y="27"/>
                  </a:lnTo>
                  <a:lnTo>
                    <a:pt x="133" y="38"/>
                  </a:lnTo>
                  <a:lnTo>
                    <a:pt x="170" y="48"/>
                  </a:lnTo>
                  <a:lnTo>
                    <a:pt x="186" y="53"/>
                  </a:lnTo>
                  <a:lnTo>
                    <a:pt x="186" y="406"/>
                  </a:lnTo>
                  <a:lnTo>
                    <a:pt x="206" y="393"/>
                  </a:lnTo>
                  <a:lnTo>
                    <a:pt x="231" y="374"/>
                  </a:lnTo>
                  <a:lnTo>
                    <a:pt x="243" y="370"/>
                  </a:lnTo>
                  <a:lnTo>
                    <a:pt x="281" y="356"/>
                  </a:lnTo>
                  <a:lnTo>
                    <a:pt x="318" y="352"/>
                  </a:lnTo>
                  <a:lnTo>
                    <a:pt x="335" y="351"/>
                  </a:lnTo>
                  <a:lnTo>
                    <a:pt x="355" y="354"/>
                  </a:lnTo>
                  <a:lnTo>
                    <a:pt x="391" y="359"/>
                  </a:lnTo>
                  <a:lnTo>
                    <a:pt x="428" y="370"/>
                  </a:lnTo>
                  <a:lnTo>
                    <a:pt x="454" y="378"/>
                  </a:lnTo>
                  <a:lnTo>
                    <a:pt x="465" y="384"/>
                  </a:lnTo>
                  <a:lnTo>
                    <a:pt x="501" y="404"/>
                  </a:lnTo>
                  <a:lnTo>
                    <a:pt x="510" y="409"/>
                  </a:lnTo>
                  <a:lnTo>
                    <a:pt x="538" y="431"/>
                  </a:lnTo>
                  <a:lnTo>
                    <a:pt x="560" y="449"/>
                  </a:lnTo>
                  <a:lnTo>
                    <a:pt x="576" y="465"/>
                  </a:lnTo>
                  <a:lnTo>
                    <a:pt x="607" y="500"/>
                  </a:lnTo>
                  <a:lnTo>
                    <a:pt x="613" y="509"/>
                  </a:lnTo>
                  <a:lnTo>
                    <a:pt x="643" y="560"/>
                  </a:lnTo>
                  <a:lnTo>
                    <a:pt x="649" y="573"/>
                  </a:lnTo>
                  <a:lnTo>
                    <a:pt x="669" y="626"/>
                  </a:lnTo>
                  <a:lnTo>
                    <a:pt x="685" y="702"/>
                  </a:lnTo>
                  <a:lnTo>
                    <a:pt x="686" y="703"/>
                  </a:lnTo>
                  <a:lnTo>
                    <a:pt x="691" y="786"/>
                  </a:lnTo>
                  <a:lnTo>
                    <a:pt x="686" y="864"/>
                  </a:lnTo>
                  <a:lnTo>
                    <a:pt x="685" y="870"/>
                  </a:lnTo>
                  <a:lnTo>
                    <a:pt x="669" y="944"/>
                  </a:lnTo>
                  <a:lnTo>
                    <a:pt x="649" y="989"/>
                  </a:lnTo>
                  <a:lnTo>
                    <a:pt x="642" y="1004"/>
                  </a:lnTo>
                  <a:lnTo>
                    <a:pt x="613" y="1042"/>
                  </a:lnTo>
                  <a:lnTo>
                    <a:pt x="604" y="1051"/>
                  </a:lnTo>
                  <a:lnTo>
                    <a:pt x="576" y="1073"/>
                  </a:lnTo>
                  <a:lnTo>
                    <a:pt x="559" y="1084"/>
                  </a:lnTo>
                  <a:lnTo>
                    <a:pt x="538" y="1093"/>
                  </a:lnTo>
                  <a:lnTo>
                    <a:pt x="508" y="1105"/>
                  </a:lnTo>
                  <a:lnTo>
                    <a:pt x="501" y="1105"/>
                  </a:lnTo>
                  <a:lnTo>
                    <a:pt x="465" y="1109"/>
                  </a:lnTo>
                  <a:lnTo>
                    <a:pt x="454" y="1109"/>
                  </a:lnTo>
                  <a:lnTo>
                    <a:pt x="428" y="1106"/>
                  </a:lnTo>
                  <a:lnTo>
                    <a:pt x="395" y="1101"/>
                  </a:lnTo>
                  <a:lnTo>
                    <a:pt x="391" y="1100"/>
                  </a:lnTo>
                  <a:lnTo>
                    <a:pt x="355" y="1086"/>
                  </a:lnTo>
                  <a:lnTo>
                    <a:pt x="334" y="1080"/>
                  </a:lnTo>
                  <a:lnTo>
                    <a:pt x="318" y="1069"/>
                  </a:lnTo>
                  <a:lnTo>
                    <a:pt x="281" y="1046"/>
                  </a:lnTo>
                  <a:lnTo>
                    <a:pt x="275" y="1043"/>
                  </a:lnTo>
                  <a:lnTo>
                    <a:pt x="243" y="1013"/>
                  </a:lnTo>
                  <a:lnTo>
                    <a:pt x="219" y="991"/>
                  </a:lnTo>
                  <a:lnTo>
                    <a:pt x="206" y="973"/>
                  </a:lnTo>
                  <a:lnTo>
                    <a:pt x="172" y="927"/>
                  </a:lnTo>
                  <a:lnTo>
                    <a:pt x="172" y="1030"/>
                  </a:lnTo>
                  <a:lnTo>
                    <a:pt x="170" y="1030"/>
                  </a:lnTo>
                  <a:lnTo>
                    <a:pt x="133" y="1020"/>
                  </a:lnTo>
                  <a:lnTo>
                    <a:pt x="96" y="1009"/>
                  </a:lnTo>
                  <a:lnTo>
                    <a:pt x="60" y="999"/>
                  </a:lnTo>
                  <a:lnTo>
                    <a:pt x="23" y="989"/>
                  </a:lnTo>
                  <a:lnTo>
                    <a:pt x="0" y="982"/>
                  </a:lnTo>
                  <a:close/>
                  <a:moveTo>
                    <a:pt x="184" y="663"/>
                  </a:moveTo>
                  <a:lnTo>
                    <a:pt x="187" y="716"/>
                  </a:lnTo>
                  <a:lnTo>
                    <a:pt x="193" y="762"/>
                  </a:lnTo>
                  <a:lnTo>
                    <a:pt x="204" y="802"/>
                  </a:lnTo>
                  <a:lnTo>
                    <a:pt x="206" y="807"/>
                  </a:lnTo>
                  <a:lnTo>
                    <a:pt x="219" y="836"/>
                  </a:lnTo>
                  <a:lnTo>
                    <a:pt x="243" y="870"/>
                  </a:lnTo>
                  <a:lnTo>
                    <a:pt x="246" y="875"/>
                  </a:lnTo>
                  <a:lnTo>
                    <a:pt x="276" y="906"/>
                  </a:lnTo>
                  <a:lnTo>
                    <a:pt x="281" y="908"/>
                  </a:lnTo>
                  <a:lnTo>
                    <a:pt x="311" y="929"/>
                  </a:lnTo>
                  <a:lnTo>
                    <a:pt x="318" y="932"/>
                  </a:lnTo>
                  <a:lnTo>
                    <a:pt x="350" y="943"/>
                  </a:lnTo>
                  <a:lnTo>
                    <a:pt x="355" y="944"/>
                  </a:lnTo>
                  <a:lnTo>
                    <a:pt x="379" y="946"/>
                  </a:lnTo>
                  <a:lnTo>
                    <a:pt x="391" y="945"/>
                  </a:lnTo>
                  <a:lnTo>
                    <a:pt x="406" y="943"/>
                  </a:lnTo>
                  <a:lnTo>
                    <a:pt x="428" y="934"/>
                  </a:lnTo>
                  <a:lnTo>
                    <a:pt x="432" y="933"/>
                  </a:lnTo>
                  <a:lnTo>
                    <a:pt x="455" y="915"/>
                  </a:lnTo>
                  <a:lnTo>
                    <a:pt x="465" y="902"/>
                  </a:lnTo>
                  <a:lnTo>
                    <a:pt x="473" y="889"/>
                  </a:lnTo>
                  <a:lnTo>
                    <a:pt x="487" y="853"/>
                  </a:lnTo>
                  <a:lnTo>
                    <a:pt x="495" y="810"/>
                  </a:lnTo>
                  <a:lnTo>
                    <a:pt x="498" y="757"/>
                  </a:lnTo>
                  <a:lnTo>
                    <a:pt x="495" y="700"/>
                  </a:lnTo>
                  <a:lnTo>
                    <a:pt x="487" y="649"/>
                  </a:lnTo>
                  <a:lnTo>
                    <a:pt x="473" y="606"/>
                  </a:lnTo>
                  <a:lnTo>
                    <a:pt x="465" y="589"/>
                  </a:lnTo>
                  <a:lnTo>
                    <a:pt x="454" y="571"/>
                  </a:lnTo>
                  <a:lnTo>
                    <a:pt x="430" y="541"/>
                  </a:lnTo>
                  <a:lnTo>
                    <a:pt x="428" y="539"/>
                  </a:lnTo>
                  <a:lnTo>
                    <a:pt x="404" y="518"/>
                  </a:lnTo>
                  <a:lnTo>
                    <a:pt x="391" y="511"/>
                  </a:lnTo>
                  <a:lnTo>
                    <a:pt x="374" y="502"/>
                  </a:lnTo>
                  <a:lnTo>
                    <a:pt x="355" y="495"/>
                  </a:lnTo>
                  <a:lnTo>
                    <a:pt x="342" y="491"/>
                  </a:lnTo>
                  <a:lnTo>
                    <a:pt x="318" y="487"/>
                  </a:lnTo>
                  <a:lnTo>
                    <a:pt x="309" y="486"/>
                  </a:lnTo>
                  <a:lnTo>
                    <a:pt x="281" y="489"/>
                  </a:lnTo>
                  <a:lnTo>
                    <a:pt x="280" y="489"/>
                  </a:lnTo>
                  <a:lnTo>
                    <a:pt x="253" y="497"/>
                  </a:lnTo>
                  <a:lnTo>
                    <a:pt x="243" y="505"/>
                  </a:lnTo>
                  <a:lnTo>
                    <a:pt x="229" y="514"/>
                  </a:lnTo>
                  <a:lnTo>
                    <a:pt x="209" y="539"/>
                  </a:lnTo>
                  <a:lnTo>
                    <a:pt x="206" y="548"/>
                  </a:lnTo>
                  <a:lnTo>
                    <a:pt x="195" y="572"/>
                  </a:lnTo>
                  <a:lnTo>
                    <a:pt x="187" y="614"/>
                  </a:lnTo>
                  <a:lnTo>
                    <a:pt x="184" y="663"/>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6" name="Freeform 28"/>
            <p:cNvSpPr>
              <a:spLocks/>
            </p:cNvSpPr>
            <p:nvPr/>
          </p:nvSpPr>
          <p:spPr bwMode="auto">
            <a:xfrm>
              <a:off x="1475" y="2068"/>
              <a:ext cx="38" cy="201"/>
            </a:xfrm>
            <a:custGeom>
              <a:avLst/>
              <a:gdLst>
                <a:gd name="T0" fmla="*/ 0 w 188"/>
                <a:gd name="T1" fmla="*/ 0 h 1006"/>
                <a:gd name="T2" fmla="*/ 0 w 188"/>
                <a:gd name="T3" fmla="*/ 0 h 1006"/>
                <a:gd name="T4" fmla="*/ 0 w 188"/>
                <a:gd name="T5" fmla="*/ 0 h 1006"/>
                <a:gd name="T6" fmla="*/ 0 w 188"/>
                <a:gd name="T7" fmla="*/ 0 h 1006"/>
                <a:gd name="T8" fmla="*/ 0 w 188"/>
                <a:gd name="T9" fmla="*/ 0 h 1006"/>
                <a:gd name="T10" fmla="*/ 0 w 188"/>
                <a:gd name="T11" fmla="*/ 0 h 1006"/>
                <a:gd name="T12" fmla="*/ 0 w 188"/>
                <a:gd name="T13" fmla="*/ 0 h 1006"/>
                <a:gd name="T14" fmla="*/ 0 w 188"/>
                <a:gd name="T15" fmla="*/ 0 h 1006"/>
                <a:gd name="T16" fmla="*/ 0 w 188"/>
                <a:gd name="T17" fmla="*/ 0 h 1006"/>
                <a:gd name="T18" fmla="*/ 0 w 188"/>
                <a:gd name="T19" fmla="*/ 0 h 1006"/>
                <a:gd name="T20" fmla="*/ 0 w 188"/>
                <a:gd name="T21" fmla="*/ 0 h 1006"/>
                <a:gd name="T22" fmla="*/ 0 w 188"/>
                <a:gd name="T23" fmla="*/ 0 h 1006"/>
                <a:gd name="T24" fmla="*/ 0 w 188"/>
                <a:gd name="T25" fmla="*/ 0 h 1006"/>
                <a:gd name="T26" fmla="*/ 0 w 188"/>
                <a:gd name="T27" fmla="*/ 0 h 1006"/>
                <a:gd name="T28" fmla="*/ 0 w 188"/>
                <a:gd name="T29" fmla="*/ 0 h 100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8"/>
                <a:gd name="T46" fmla="*/ 0 h 1006"/>
                <a:gd name="T47" fmla="*/ 188 w 188"/>
                <a:gd name="T48" fmla="*/ 1006 h 100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8" h="1006">
                  <a:moveTo>
                    <a:pt x="0" y="982"/>
                  </a:moveTo>
                  <a:lnTo>
                    <a:pt x="0" y="0"/>
                  </a:lnTo>
                  <a:lnTo>
                    <a:pt x="31" y="5"/>
                  </a:lnTo>
                  <a:lnTo>
                    <a:pt x="68" y="10"/>
                  </a:lnTo>
                  <a:lnTo>
                    <a:pt x="104" y="15"/>
                  </a:lnTo>
                  <a:lnTo>
                    <a:pt x="141" y="19"/>
                  </a:lnTo>
                  <a:lnTo>
                    <a:pt x="178" y="24"/>
                  </a:lnTo>
                  <a:lnTo>
                    <a:pt x="188" y="26"/>
                  </a:lnTo>
                  <a:lnTo>
                    <a:pt x="188" y="1006"/>
                  </a:lnTo>
                  <a:lnTo>
                    <a:pt x="178" y="1006"/>
                  </a:lnTo>
                  <a:lnTo>
                    <a:pt x="141" y="1001"/>
                  </a:lnTo>
                  <a:lnTo>
                    <a:pt x="104" y="997"/>
                  </a:lnTo>
                  <a:lnTo>
                    <a:pt x="68" y="992"/>
                  </a:lnTo>
                  <a:lnTo>
                    <a:pt x="31" y="987"/>
                  </a:lnTo>
                  <a:lnTo>
                    <a:pt x="0" y="982"/>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7" name="Freeform 29"/>
            <p:cNvSpPr>
              <a:spLocks noEditPoints="1"/>
            </p:cNvSpPr>
            <p:nvPr/>
          </p:nvSpPr>
          <p:spPr bwMode="auto">
            <a:xfrm>
              <a:off x="1541" y="2130"/>
              <a:ext cx="132" cy="148"/>
            </a:xfrm>
            <a:custGeom>
              <a:avLst/>
              <a:gdLst>
                <a:gd name="T0" fmla="*/ 0 w 661"/>
                <a:gd name="T1" fmla="*/ 0 h 742"/>
                <a:gd name="T2" fmla="*/ 0 w 661"/>
                <a:gd name="T3" fmla="*/ 0 h 742"/>
                <a:gd name="T4" fmla="*/ 0 w 661"/>
                <a:gd name="T5" fmla="*/ 0 h 742"/>
                <a:gd name="T6" fmla="*/ 0 w 661"/>
                <a:gd name="T7" fmla="*/ 0 h 742"/>
                <a:gd name="T8" fmla="*/ 0 w 661"/>
                <a:gd name="T9" fmla="*/ 0 h 742"/>
                <a:gd name="T10" fmla="*/ 0 w 661"/>
                <a:gd name="T11" fmla="*/ 0 h 742"/>
                <a:gd name="T12" fmla="*/ 0 w 661"/>
                <a:gd name="T13" fmla="*/ 0 h 742"/>
                <a:gd name="T14" fmla="*/ 0 w 661"/>
                <a:gd name="T15" fmla="*/ 0 h 742"/>
                <a:gd name="T16" fmla="*/ 0 w 661"/>
                <a:gd name="T17" fmla="*/ 0 h 742"/>
                <a:gd name="T18" fmla="*/ 0 w 661"/>
                <a:gd name="T19" fmla="*/ 0 h 742"/>
                <a:gd name="T20" fmla="*/ 0 w 661"/>
                <a:gd name="T21" fmla="*/ 0 h 742"/>
                <a:gd name="T22" fmla="*/ 0 w 661"/>
                <a:gd name="T23" fmla="*/ 0 h 742"/>
                <a:gd name="T24" fmla="*/ 0 w 661"/>
                <a:gd name="T25" fmla="*/ 0 h 742"/>
                <a:gd name="T26" fmla="*/ 0 w 661"/>
                <a:gd name="T27" fmla="*/ 0 h 742"/>
                <a:gd name="T28" fmla="*/ 0 w 661"/>
                <a:gd name="T29" fmla="*/ 0 h 742"/>
                <a:gd name="T30" fmla="*/ 0 w 661"/>
                <a:gd name="T31" fmla="*/ 0 h 742"/>
                <a:gd name="T32" fmla="*/ 0 w 661"/>
                <a:gd name="T33" fmla="*/ 0 h 742"/>
                <a:gd name="T34" fmla="*/ 0 w 661"/>
                <a:gd name="T35" fmla="*/ 0 h 742"/>
                <a:gd name="T36" fmla="*/ 0 w 661"/>
                <a:gd name="T37" fmla="*/ 0 h 742"/>
                <a:gd name="T38" fmla="*/ 0 w 661"/>
                <a:gd name="T39" fmla="*/ 0 h 742"/>
                <a:gd name="T40" fmla="*/ 0 w 661"/>
                <a:gd name="T41" fmla="*/ 0 h 742"/>
                <a:gd name="T42" fmla="*/ 0 w 661"/>
                <a:gd name="T43" fmla="*/ 0 h 742"/>
                <a:gd name="T44" fmla="*/ 0 w 661"/>
                <a:gd name="T45" fmla="*/ 0 h 742"/>
                <a:gd name="T46" fmla="*/ 0 w 661"/>
                <a:gd name="T47" fmla="*/ 0 h 742"/>
                <a:gd name="T48" fmla="*/ 0 w 661"/>
                <a:gd name="T49" fmla="*/ 0 h 742"/>
                <a:gd name="T50" fmla="*/ 0 w 661"/>
                <a:gd name="T51" fmla="*/ 0 h 742"/>
                <a:gd name="T52" fmla="*/ 0 w 661"/>
                <a:gd name="T53" fmla="*/ 0 h 742"/>
                <a:gd name="T54" fmla="*/ 0 w 661"/>
                <a:gd name="T55" fmla="*/ 0 h 742"/>
                <a:gd name="T56" fmla="*/ 0 w 661"/>
                <a:gd name="T57" fmla="*/ 0 h 742"/>
                <a:gd name="T58" fmla="*/ 0 w 661"/>
                <a:gd name="T59" fmla="*/ 0 h 742"/>
                <a:gd name="T60" fmla="*/ 0 w 661"/>
                <a:gd name="T61" fmla="*/ 0 h 742"/>
                <a:gd name="T62" fmla="*/ 0 w 661"/>
                <a:gd name="T63" fmla="*/ 0 h 742"/>
                <a:gd name="T64" fmla="*/ 0 w 661"/>
                <a:gd name="T65" fmla="*/ 0 h 742"/>
                <a:gd name="T66" fmla="*/ 0 w 661"/>
                <a:gd name="T67" fmla="*/ 0 h 742"/>
                <a:gd name="T68" fmla="*/ 0 w 661"/>
                <a:gd name="T69" fmla="*/ 0 h 742"/>
                <a:gd name="T70" fmla="*/ 0 w 661"/>
                <a:gd name="T71" fmla="*/ 0 h 742"/>
                <a:gd name="T72" fmla="*/ 0 w 661"/>
                <a:gd name="T73" fmla="*/ 0 h 742"/>
                <a:gd name="T74" fmla="*/ 0 w 661"/>
                <a:gd name="T75" fmla="*/ 0 h 742"/>
                <a:gd name="T76" fmla="*/ 0 w 661"/>
                <a:gd name="T77" fmla="*/ 0 h 742"/>
                <a:gd name="T78" fmla="*/ 0 w 661"/>
                <a:gd name="T79" fmla="*/ 0 h 742"/>
                <a:gd name="T80" fmla="*/ 0 w 661"/>
                <a:gd name="T81" fmla="*/ 0 h 742"/>
                <a:gd name="T82" fmla="*/ 0 w 661"/>
                <a:gd name="T83" fmla="*/ 0 h 742"/>
                <a:gd name="T84" fmla="*/ 0 w 661"/>
                <a:gd name="T85" fmla="*/ 0 h 742"/>
                <a:gd name="T86" fmla="*/ 0 w 661"/>
                <a:gd name="T87" fmla="*/ 0 h 742"/>
                <a:gd name="T88" fmla="*/ 0 w 661"/>
                <a:gd name="T89" fmla="*/ 0 h 74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61"/>
                <a:gd name="T136" fmla="*/ 0 h 742"/>
                <a:gd name="T137" fmla="*/ 661 w 661"/>
                <a:gd name="T138" fmla="*/ 742 h 74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61" h="742">
                  <a:moveTo>
                    <a:pt x="464" y="497"/>
                  </a:moveTo>
                  <a:lnTo>
                    <a:pt x="478" y="498"/>
                  </a:lnTo>
                  <a:lnTo>
                    <a:pt x="515" y="502"/>
                  </a:lnTo>
                  <a:lnTo>
                    <a:pt x="552" y="505"/>
                  </a:lnTo>
                  <a:lnTo>
                    <a:pt x="589" y="509"/>
                  </a:lnTo>
                  <a:lnTo>
                    <a:pt x="627" y="512"/>
                  </a:lnTo>
                  <a:lnTo>
                    <a:pt x="651" y="513"/>
                  </a:lnTo>
                  <a:lnTo>
                    <a:pt x="630" y="563"/>
                  </a:lnTo>
                  <a:lnTo>
                    <a:pt x="627" y="572"/>
                  </a:lnTo>
                  <a:lnTo>
                    <a:pt x="604" y="609"/>
                  </a:lnTo>
                  <a:lnTo>
                    <a:pt x="589" y="628"/>
                  </a:lnTo>
                  <a:lnTo>
                    <a:pt x="573" y="648"/>
                  </a:lnTo>
                  <a:lnTo>
                    <a:pt x="552" y="667"/>
                  </a:lnTo>
                  <a:lnTo>
                    <a:pt x="537" y="680"/>
                  </a:lnTo>
                  <a:lnTo>
                    <a:pt x="515" y="694"/>
                  </a:lnTo>
                  <a:lnTo>
                    <a:pt x="496" y="707"/>
                  </a:lnTo>
                  <a:lnTo>
                    <a:pt x="478" y="714"/>
                  </a:lnTo>
                  <a:lnTo>
                    <a:pt x="449" y="725"/>
                  </a:lnTo>
                  <a:lnTo>
                    <a:pt x="442" y="728"/>
                  </a:lnTo>
                  <a:lnTo>
                    <a:pt x="405" y="736"/>
                  </a:lnTo>
                  <a:lnTo>
                    <a:pt x="399" y="737"/>
                  </a:lnTo>
                  <a:lnTo>
                    <a:pt x="368" y="740"/>
                  </a:lnTo>
                  <a:lnTo>
                    <a:pt x="343" y="742"/>
                  </a:lnTo>
                  <a:lnTo>
                    <a:pt x="332" y="741"/>
                  </a:lnTo>
                  <a:lnTo>
                    <a:pt x="294" y="737"/>
                  </a:lnTo>
                  <a:lnTo>
                    <a:pt x="257" y="734"/>
                  </a:lnTo>
                  <a:lnTo>
                    <a:pt x="256" y="734"/>
                  </a:lnTo>
                  <a:lnTo>
                    <a:pt x="220" y="724"/>
                  </a:lnTo>
                  <a:lnTo>
                    <a:pt x="184" y="712"/>
                  </a:lnTo>
                  <a:lnTo>
                    <a:pt x="181" y="712"/>
                  </a:lnTo>
                  <a:lnTo>
                    <a:pt x="147" y="688"/>
                  </a:lnTo>
                  <a:lnTo>
                    <a:pt x="120" y="670"/>
                  </a:lnTo>
                  <a:lnTo>
                    <a:pt x="110" y="659"/>
                  </a:lnTo>
                  <a:lnTo>
                    <a:pt x="73" y="618"/>
                  </a:lnTo>
                  <a:lnTo>
                    <a:pt x="70" y="615"/>
                  </a:lnTo>
                  <a:lnTo>
                    <a:pt x="39" y="561"/>
                  </a:lnTo>
                  <a:lnTo>
                    <a:pt x="37" y="553"/>
                  </a:lnTo>
                  <a:lnTo>
                    <a:pt x="17" y="501"/>
                  </a:lnTo>
                  <a:lnTo>
                    <a:pt x="4" y="435"/>
                  </a:lnTo>
                  <a:lnTo>
                    <a:pt x="0" y="364"/>
                  </a:lnTo>
                  <a:lnTo>
                    <a:pt x="5" y="281"/>
                  </a:lnTo>
                  <a:lnTo>
                    <a:pt x="22" y="208"/>
                  </a:lnTo>
                  <a:lnTo>
                    <a:pt x="37" y="178"/>
                  </a:lnTo>
                  <a:lnTo>
                    <a:pt x="51" y="145"/>
                  </a:lnTo>
                  <a:lnTo>
                    <a:pt x="73" y="116"/>
                  </a:lnTo>
                  <a:lnTo>
                    <a:pt x="90" y="93"/>
                  </a:lnTo>
                  <a:lnTo>
                    <a:pt x="110" y="78"/>
                  </a:lnTo>
                  <a:lnTo>
                    <a:pt x="139" y="52"/>
                  </a:lnTo>
                  <a:lnTo>
                    <a:pt x="147" y="49"/>
                  </a:lnTo>
                  <a:lnTo>
                    <a:pt x="184" y="29"/>
                  </a:lnTo>
                  <a:lnTo>
                    <a:pt x="195" y="23"/>
                  </a:lnTo>
                  <a:lnTo>
                    <a:pt x="220" y="17"/>
                  </a:lnTo>
                  <a:lnTo>
                    <a:pt x="256" y="5"/>
                  </a:lnTo>
                  <a:lnTo>
                    <a:pt x="257" y="5"/>
                  </a:lnTo>
                  <a:lnTo>
                    <a:pt x="294" y="2"/>
                  </a:lnTo>
                  <a:lnTo>
                    <a:pt x="324" y="0"/>
                  </a:lnTo>
                  <a:lnTo>
                    <a:pt x="332" y="0"/>
                  </a:lnTo>
                  <a:lnTo>
                    <a:pt x="368" y="3"/>
                  </a:lnTo>
                  <a:lnTo>
                    <a:pt x="399" y="5"/>
                  </a:lnTo>
                  <a:lnTo>
                    <a:pt x="405" y="6"/>
                  </a:lnTo>
                  <a:lnTo>
                    <a:pt x="442" y="16"/>
                  </a:lnTo>
                  <a:lnTo>
                    <a:pt x="465" y="22"/>
                  </a:lnTo>
                  <a:lnTo>
                    <a:pt x="478" y="28"/>
                  </a:lnTo>
                  <a:lnTo>
                    <a:pt x="515" y="46"/>
                  </a:lnTo>
                  <a:lnTo>
                    <a:pt x="522" y="50"/>
                  </a:lnTo>
                  <a:lnTo>
                    <a:pt x="552" y="75"/>
                  </a:lnTo>
                  <a:lnTo>
                    <a:pt x="573" y="93"/>
                  </a:lnTo>
                  <a:lnTo>
                    <a:pt x="589" y="114"/>
                  </a:lnTo>
                  <a:lnTo>
                    <a:pt x="613" y="148"/>
                  </a:lnTo>
                  <a:lnTo>
                    <a:pt x="627" y="180"/>
                  </a:lnTo>
                  <a:lnTo>
                    <a:pt x="641" y="218"/>
                  </a:lnTo>
                  <a:lnTo>
                    <a:pt x="657" y="304"/>
                  </a:lnTo>
                  <a:lnTo>
                    <a:pt x="661" y="405"/>
                  </a:lnTo>
                  <a:lnTo>
                    <a:pt x="627" y="410"/>
                  </a:lnTo>
                  <a:lnTo>
                    <a:pt x="589" y="413"/>
                  </a:lnTo>
                  <a:lnTo>
                    <a:pt x="552" y="416"/>
                  </a:lnTo>
                  <a:lnTo>
                    <a:pt x="515" y="418"/>
                  </a:lnTo>
                  <a:lnTo>
                    <a:pt x="478" y="421"/>
                  </a:lnTo>
                  <a:lnTo>
                    <a:pt x="442" y="423"/>
                  </a:lnTo>
                  <a:lnTo>
                    <a:pt x="405" y="424"/>
                  </a:lnTo>
                  <a:lnTo>
                    <a:pt x="368" y="426"/>
                  </a:lnTo>
                  <a:lnTo>
                    <a:pt x="332" y="426"/>
                  </a:lnTo>
                  <a:lnTo>
                    <a:pt x="294" y="426"/>
                  </a:lnTo>
                  <a:lnTo>
                    <a:pt x="257" y="426"/>
                  </a:lnTo>
                  <a:lnTo>
                    <a:pt x="220" y="426"/>
                  </a:lnTo>
                  <a:lnTo>
                    <a:pt x="191" y="424"/>
                  </a:lnTo>
                  <a:lnTo>
                    <a:pt x="195" y="464"/>
                  </a:lnTo>
                  <a:lnTo>
                    <a:pt x="203" y="499"/>
                  </a:lnTo>
                  <a:lnTo>
                    <a:pt x="217" y="530"/>
                  </a:lnTo>
                  <a:lnTo>
                    <a:pt x="220" y="534"/>
                  </a:lnTo>
                  <a:lnTo>
                    <a:pt x="236" y="556"/>
                  </a:lnTo>
                  <a:lnTo>
                    <a:pt x="257" y="574"/>
                  </a:lnTo>
                  <a:lnTo>
                    <a:pt x="259" y="575"/>
                  </a:lnTo>
                  <a:lnTo>
                    <a:pt x="285" y="590"/>
                  </a:lnTo>
                  <a:lnTo>
                    <a:pt x="294" y="593"/>
                  </a:lnTo>
                  <a:lnTo>
                    <a:pt x="332" y="600"/>
                  </a:lnTo>
                  <a:lnTo>
                    <a:pt x="345" y="602"/>
                  </a:lnTo>
                  <a:lnTo>
                    <a:pt x="368" y="599"/>
                  </a:lnTo>
                  <a:lnTo>
                    <a:pt x="385" y="596"/>
                  </a:lnTo>
                  <a:lnTo>
                    <a:pt x="405" y="585"/>
                  </a:lnTo>
                  <a:lnTo>
                    <a:pt x="418" y="577"/>
                  </a:lnTo>
                  <a:lnTo>
                    <a:pt x="442" y="548"/>
                  </a:lnTo>
                  <a:lnTo>
                    <a:pt x="445" y="543"/>
                  </a:lnTo>
                  <a:lnTo>
                    <a:pt x="464" y="497"/>
                  </a:lnTo>
                  <a:close/>
                  <a:moveTo>
                    <a:pt x="475" y="305"/>
                  </a:moveTo>
                  <a:lnTo>
                    <a:pt x="471" y="267"/>
                  </a:lnTo>
                  <a:lnTo>
                    <a:pt x="463" y="234"/>
                  </a:lnTo>
                  <a:lnTo>
                    <a:pt x="450" y="206"/>
                  </a:lnTo>
                  <a:lnTo>
                    <a:pt x="442" y="195"/>
                  </a:lnTo>
                  <a:lnTo>
                    <a:pt x="433" y="184"/>
                  </a:lnTo>
                  <a:lnTo>
                    <a:pt x="411" y="165"/>
                  </a:lnTo>
                  <a:lnTo>
                    <a:pt x="405" y="162"/>
                  </a:lnTo>
                  <a:lnTo>
                    <a:pt x="388" y="153"/>
                  </a:lnTo>
                  <a:lnTo>
                    <a:pt x="368" y="149"/>
                  </a:lnTo>
                  <a:lnTo>
                    <a:pt x="335" y="143"/>
                  </a:lnTo>
                  <a:lnTo>
                    <a:pt x="332" y="145"/>
                  </a:lnTo>
                  <a:lnTo>
                    <a:pt x="294" y="152"/>
                  </a:lnTo>
                  <a:lnTo>
                    <a:pt x="279" y="154"/>
                  </a:lnTo>
                  <a:lnTo>
                    <a:pt x="257" y="168"/>
                  </a:lnTo>
                  <a:lnTo>
                    <a:pt x="254" y="168"/>
                  </a:lnTo>
                  <a:lnTo>
                    <a:pt x="234" y="189"/>
                  </a:lnTo>
                  <a:lnTo>
                    <a:pt x="220" y="207"/>
                  </a:lnTo>
                  <a:lnTo>
                    <a:pt x="215" y="212"/>
                  </a:lnTo>
                  <a:lnTo>
                    <a:pt x="203" y="240"/>
                  </a:lnTo>
                  <a:lnTo>
                    <a:pt x="196" y="272"/>
                  </a:lnTo>
                  <a:lnTo>
                    <a:pt x="195" y="309"/>
                  </a:lnTo>
                  <a:lnTo>
                    <a:pt x="220" y="310"/>
                  </a:lnTo>
                  <a:lnTo>
                    <a:pt x="257" y="310"/>
                  </a:lnTo>
                  <a:lnTo>
                    <a:pt x="294" y="310"/>
                  </a:lnTo>
                  <a:lnTo>
                    <a:pt x="332" y="310"/>
                  </a:lnTo>
                  <a:lnTo>
                    <a:pt x="368" y="310"/>
                  </a:lnTo>
                  <a:lnTo>
                    <a:pt x="405" y="309"/>
                  </a:lnTo>
                  <a:lnTo>
                    <a:pt x="442" y="308"/>
                  </a:lnTo>
                  <a:lnTo>
                    <a:pt x="475" y="305"/>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8" name="Freeform 30"/>
            <p:cNvSpPr>
              <a:spLocks noEditPoints="1"/>
            </p:cNvSpPr>
            <p:nvPr/>
          </p:nvSpPr>
          <p:spPr bwMode="auto">
            <a:xfrm>
              <a:off x="611" y="2178"/>
              <a:ext cx="164" cy="211"/>
            </a:xfrm>
            <a:custGeom>
              <a:avLst/>
              <a:gdLst>
                <a:gd name="T0" fmla="*/ 0 w 820"/>
                <a:gd name="T1" fmla="*/ 0 h 1057"/>
                <a:gd name="T2" fmla="*/ 0 w 820"/>
                <a:gd name="T3" fmla="*/ 0 h 1057"/>
                <a:gd name="T4" fmla="*/ 0 w 820"/>
                <a:gd name="T5" fmla="*/ 0 h 1057"/>
                <a:gd name="T6" fmla="*/ 0 w 820"/>
                <a:gd name="T7" fmla="*/ 0 h 1057"/>
                <a:gd name="T8" fmla="*/ 0 w 820"/>
                <a:gd name="T9" fmla="*/ 0 h 1057"/>
                <a:gd name="T10" fmla="*/ 0 w 820"/>
                <a:gd name="T11" fmla="*/ 0 h 1057"/>
                <a:gd name="T12" fmla="*/ 0 w 820"/>
                <a:gd name="T13" fmla="*/ 0 h 1057"/>
                <a:gd name="T14" fmla="*/ 0 w 820"/>
                <a:gd name="T15" fmla="*/ 0 h 1057"/>
                <a:gd name="T16" fmla="*/ 0 w 820"/>
                <a:gd name="T17" fmla="*/ 0 h 1057"/>
                <a:gd name="T18" fmla="*/ 0 w 820"/>
                <a:gd name="T19" fmla="*/ 0 h 1057"/>
                <a:gd name="T20" fmla="*/ 0 w 820"/>
                <a:gd name="T21" fmla="*/ 0 h 1057"/>
                <a:gd name="T22" fmla="*/ 0 w 820"/>
                <a:gd name="T23" fmla="*/ 0 h 1057"/>
                <a:gd name="T24" fmla="*/ 0 w 820"/>
                <a:gd name="T25" fmla="*/ 0 h 1057"/>
                <a:gd name="T26" fmla="*/ 0 w 820"/>
                <a:gd name="T27" fmla="*/ 0 h 1057"/>
                <a:gd name="T28" fmla="*/ 0 w 820"/>
                <a:gd name="T29" fmla="*/ 0 h 1057"/>
                <a:gd name="T30" fmla="*/ 0 w 820"/>
                <a:gd name="T31" fmla="*/ 0 h 1057"/>
                <a:gd name="T32" fmla="*/ 0 w 820"/>
                <a:gd name="T33" fmla="*/ 0 h 1057"/>
                <a:gd name="T34" fmla="*/ 0 w 820"/>
                <a:gd name="T35" fmla="*/ 0 h 1057"/>
                <a:gd name="T36" fmla="*/ 0 w 820"/>
                <a:gd name="T37" fmla="*/ 0 h 1057"/>
                <a:gd name="T38" fmla="*/ 0 w 820"/>
                <a:gd name="T39" fmla="*/ 0 h 1057"/>
                <a:gd name="T40" fmla="*/ 0 w 820"/>
                <a:gd name="T41" fmla="*/ 0 h 1057"/>
                <a:gd name="T42" fmla="*/ 0 w 820"/>
                <a:gd name="T43" fmla="*/ 0 h 1057"/>
                <a:gd name="T44" fmla="*/ 0 w 820"/>
                <a:gd name="T45" fmla="*/ 0 h 1057"/>
                <a:gd name="T46" fmla="*/ 0 w 820"/>
                <a:gd name="T47" fmla="*/ 0 h 1057"/>
                <a:gd name="T48" fmla="*/ 0 w 820"/>
                <a:gd name="T49" fmla="*/ 0 h 1057"/>
                <a:gd name="T50" fmla="*/ 0 w 820"/>
                <a:gd name="T51" fmla="*/ 0 h 1057"/>
                <a:gd name="T52" fmla="*/ 0 w 820"/>
                <a:gd name="T53" fmla="*/ 0 h 1057"/>
                <a:gd name="T54" fmla="*/ 0 w 820"/>
                <a:gd name="T55" fmla="*/ 0 h 1057"/>
                <a:gd name="T56" fmla="*/ 0 w 820"/>
                <a:gd name="T57" fmla="*/ 0 h 1057"/>
                <a:gd name="T58" fmla="*/ 0 w 820"/>
                <a:gd name="T59" fmla="*/ 0 h 1057"/>
                <a:gd name="T60" fmla="*/ 0 w 820"/>
                <a:gd name="T61" fmla="*/ 0 h 1057"/>
                <a:gd name="T62" fmla="*/ 0 w 820"/>
                <a:gd name="T63" fmla="*/ 0 h 1057"/>
                <a:gd name="T64" fmla="*/ 0 w 820"/>
                <a:gd name="T65" fmla="*/ 0 h 1057"/>
                <a:gd name="T66" fmla="*/ 0 w 820"/>
                <a:gd name="T67" fmla="*/ 0 h 1057"/>
                <a:gd name="T68" fmla="*/ 0 w 820"/>
                <a:gd name="T69" fmla="*/ 0 h 1057"/>
                <a:gd name="T70" fmla="*/ 0 w 820"/>
                <a:gd name="T71" fmla="*/ 0 h 1057"/>
                <a:gd name="T72" fmla="*/ 0 w 820"/>
                <a:gd name="T73" fmla="*/ 0 h 1057"/>
                <a:gd name="T74" fmla="*/ 0 w 820"/>
                <a:gd name="T75" fmla="*/ 0 h 1057"/>
                <a:gd name="T76" fmla="*/ 0 w 820"/>
                <a:gd name="T77" fmla="*/ 0 h 1057"/>
                <a:gd name="T78" fmla="*/ 0 w 820"/>
                <a:gd name="T79" fmla="*/ 0 h 1057"/>
                <a:gd name="T80" fmla="*/ 0 w 820"/>
                <a:gd name="T81" fmla="*/ 0 h 1057"/>
                <a:gd name="T82" fmla="*/ 0 w 820"/>
                <a:gd name="T83" fmla="*/ 0 h 1057"/>
                <a:gd name="T84" fmla="*/ 0 w 820"/>
                <a:gd name="T85" fmla="*/ 0 h 1057"/>
                <a:gd name="T86" fmla="*/ 0 w 820"/>
                <a:gd name="T87" fmla="*/ 0 h 1057"/>
                <a:gd name="T88" fmla="*/ 0 w 820"/>
                <a:gd name="T89" fmla="*/ 0 h 1057"/>
                <a:gd name="T90" fmla="*/ 0 w 820"/>
                <a:gd name="T91" fmla="*/ 0 h 1057"/>
                <a:gd name="T92" fmla="*/ 0 w 820"/>
                <a:gd name="T93" fmla="*/ 0 h 1057"/>
                <a:gd name="T94" fmla="*/ 0 w 820"/>
                <a:gd name="T95" fmla="*/ 0 h 1057"/>
                <a:gd name="T96" fmla="*/ 0 w 820"/>
                <a:gd name="T97" fmla="*/ 0 h 1057"/>
                <a:gd name="T98" fmla="*/ 0 w 820"/>
                <a:gd name="T99" fmla="*/ 0 h 1057"/>
                <a:gd name="T100" fmla="*/ 0 w 820"/>
                <a:gd name="T101" fmla="*/ 0 h 105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20"/>
                <a:gd name="T154" fmla="*/ 0 h 1057"/>
                <a:gd name="T155" fmla="*/ 820 w 820"/>
                <a:gd name="T156" fmla="*/ 1057 h 105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20" h="1057">
                  <a:moveTo>
                    <a:pt x="0" y="73"/>
                  </a:moveTo>
                  <a:lnTo>
                    <a:pt x="1" y="73"/>
                  </a:lnTo>
                  <a:lnTo>
                    <a:pt x="38" y="64"/>
                  </a:lnTo>
                  <a:lnTo>
                    <a:pt x="76" y="56"/>
                  </a:lnTo>
                  <a:lnTo>
                    <a:pt x="113" y="48"/>
                  </a:lnTo>
                  <a:lnTo>
                    <a:pt x="150" y="41"/>
                  </a:lnTo>
                  <a:lnTo>
                    <a:pt x="186" y="35"/>
                  </a:lnTo>
                  <a:lnTo>
                    <a:pt x="223" y="29"/>
                  </a:lnTo>
                  <a:lnTo>
                    <a:pt x="260" y="22"/>
                  </a:lnTo>
                  <a:lnTo>
                    <a:pt x="296" y="17"/>
                  </a:lnTo>
                  <a:lnTo>
                    <a:pt x="333" y="13"/>
                  </a:lnTo>
                  <a:lnTo>
                    <a:pt x="370" y="9"/>
                  </a:lnTo>
                  <a:lnTo>
                    <a:pt x="392" y="6"/>
                  </a:lnTo>
                  <a:lnTo>
                    <a:pt x="408" y="5"/>
                  </a:lnTo>
                  <a:lnTo>
                    <a:pt x="444" y="3"/>
                  </a:lnTo>
                  <a:lnTo>
                    <a:pt x="481" y="1"/>
                  </a:lnTo>
                  <a:lnTo>
                    <a:pt x="493" y="0"/>
                  </a:lnTo>
                  <a:lnTo>
                    <a:pt x="518" y="1"/>
                  </a:lnTo>
                  <a:lnTo>
                    <a:pt x="555" y="3"/>
                  </a:lnTo>
                  <a:lnTo>
                    <a:pt x="564" y="4"/>
                  </a:lnTo>
                  <a:lnTo>
                    <a:pt x="591" y="10"/>
                  </a:lnTo>
                  <a:lnTo>
                    <a:pt x="618" y="16"/>
                  </a:lnTo>
                  <a:lnTo>
                    <a:pt x="628" y="21"/>
                  </a:lnTo>
                  <a:lnTo>
                    <a:pt x="665" y="41"/>
                  </a:lnTo>
                  <a:lnTo>
                    <a:pt x="666" y="42"/>
                  </a:lnTo>
                  <a:lnTo>
                    <a:pt x="703" y="73"/>
                  </a:lnTo>
                  <a:lnTo>
                    <a:pt x="709" y="78"/>
                  </a:lnTo>
                  <a:lnTo>
                    <a:pt x="739" y="119"/>
                  </a:lnTo>
                  <a:lnTo>
                    <a:pt x="742" y="124"/>
                  </a:lnTo>
                  <a:lnTo>
                    <a:pt x="765" y="178"/>
                  </a:lnTo>
                  <a:lnTo>
                    <a:pt x="772" y="240"/>
                  </a:lnTo>
                  <a:lnTo>
                    <a:pt x="763" y="306"/>
                  </a:lnTo>
                  <a:lnTo>
                    <a:pt x="739" y="359"/>
                  </a:lnTo>
                  <a:lnTo>
                    <a:pt x="736" y="366"/>
                  </a:lnTo>
                  <a:lnTo>
                    <a:pt x="703" y="404"/>
                  </a:lnTo>
                  <a:lnTo>
                    <a:pt x="692" y="416"/>
                  </a:lnTo>
                  <a:lnTo>
                    <a:pt x="665" y="434"/>
                  </a:lnTo>
                  <a:lnTo>
                    <a:pt x="634" y="453"/>
                  </a:lnTo>
                  <a:lnTo>
                    <a:pt x="665" y="463"/>
                  </a:lnTo>
                  <a:lnTo>
                    <a:pt x="676" y="468"/>
                  </a:lnTo>
                  <a:lnTo>
                    <a:pt x="703" y="481"/>
                  </a:lnTo>
                  <a:lnTo>
                    <a:pt x="714" y="488"/>
                  </a:lnTo>
                  <a:lnTo>
                    <a:pt x="739" y="507"/>
                  </a:lnTo>
                  <a:lnTo>
                    <a:pt x="746" y="512"/>
                  </a:lnTo>
                  <a:lnTo>
                    <a:pt x="772" y="542"/>
                  </a:lnTo>
                  <a:lnTo>
                    <a:pt x="776" y="548"/>
                  </a:lnTo>
                  <a:lnTo>
                    <a:pt x="793" y="576"/>
                  </a:lnTo>
                  <a:lnTo>
                    <a:pt x="808" y="612"/>
                  </a:lnTo>
                  <a:lnTo>
                    <a:pt x="813" y="629"/>
                  </a:lnTo>
                  <a:lnTo>
                    <a:pt x="816" y="651"/>
                  </a:lnTo>
                  <a:lnTo>
                    <a:pt x="820" y="691"/>
                  </a:lnTo>
                  <a:lnTo>
                    <a:pt x="813" y="756"/>
                  </a:lnTo>
                  <a:lnTo>
                    <a:pt x="812" y="758"/>
                  </a:lnTo>
                  <a:lnTo>
                    <a:pt x="790" y="821"/>
                  </a:lnTo>
                  <a:lnTo>
                    <a:pt x="776" y="842"/>
                  </a:lnTo>
                  <a:lnTo>
                    <a:pt x="753" y="878"/>
                  </a:lnTo>
                  <a:lnTo>
                    <a:pt x="739" y="890"/>
                  </a:lnTo>
                  <a:lnTo>
                    <a:pt x="705" y="922"/>
                  </a:lnTo>
                  <a:lnTo>
                    <a:pt x="703" y="923"/>
                  </a:lnTo>
                  <a:lnTo>
                    <a:pt x="665" y="942"/>
                  </a:lnTo>
                  <a:lnTo>
                    <a:pt x="644" y="953"/>
                  </a:lnTo>
                  <a:lnTo>
                    <a:pt x="628" y="957"/>
                  </a:lnTo>
                  <a:lnTo>
                    <a:pt x="591" y="966"/>
                  </a:lnTo>
                  <a:lnTo>
                    <a:pt x="572" y="971"/>
                  </a:lnTo>
                  <a:lnTo>
                    <a:pt x="555" y="971"/>
                  </a:lnTo>
                  <a:lnTo>
                    <a:pt x="518" y="975"/>
                  </a:lnTo>
                  <a:lnTo>
                    <a:pt x="481" y="979"/>
                  </a:lnTo>
                  <a:lnTo>
                    <a:pt x="444" y="982"/>
                  </a:lnTo>
                  <a:lnTo>
                    <a:pt x="408" y="987"/>
                  </a:lnTo>
                  <a:lnTo>
                    <a:pt x="370" y="992"/>
                  </a:lnTo>
                  <a:lnTo>
                    <a:pt x="333" y="996"/>
                  </a:lnTo>
                  <a:lnTo>
                    <a:pt x="296" y="1001"/>
                  </a:lnTo>
                  <a:lnTo>
                    <a:pt x="260" y="1006"/>
                  </a:lnTo>
                  <a:lnTo>
                    <a:pt x="223" y="1012"/>
                  </a:lnTo>
                  <a:lnTo>
                    <a:pt x="186" y="1018"/>
                  </a:lnTo>
                  <a:lnTo>
                    <a:pt x="150" y="1024"/>
                  </a:lnTo>
                  <a:lnTo>
                    <a:pt x="113" y="1031"/>
                  </a:lnTo>
                  <a:lnTo>
                    <a:pt x="76" y="1039"/>
                  </a:lnTo>
                  <a:lnTo>
                    <a:pt x="38" y="1047"/>
                  </a:lnTo>
                  <a:lnTo>
                    <a:pt x="1" y="1056"/>
                  </a:lnTo>
                  <a:lnTo>
                    <a:pt x="0" y="1057"/>
                  </a:lnTo>
                  <a:lnTo>
                    <a:pt x="0" y="73"/>
                  </a:lnTo>
                  <a:close/>
                  <a:moveTo>
                    <a:pt x="198" y="197"/>
                  </a:moveTo>
                  <a:lnTo>
                    <a:pt x="198" y="424"/>
                  </a:lnTo>
                  <a:lnTo>
                    <a:pt x="223" y="420"/>
                  </a:lnTo>
                  <a:lnTo>
                    <a:pt x="260" y="414"/>
                  </a:lnTo>
                  <a:lnTo>
                    <a:pt x="296" y="409"/>
                  </a:lnTo>
                  <a:lnTo>
                    <a:pt x="327" y="404"/>
                  </a:lnTo>
                  <a:lnTo>
                    <a:pt x="333" y="404"/>
                  </a:lnTo>
                  <a:lnTo>
                    <a:pt x="370" y="399"/>
                  </a:lnTo>
                  <a:lnTo>
                    <a:pt x="408" y="394"/>
                  </a:lnTo>
                  <a:lnTo>
                    <a:pt x="444" y="391"/>
                  </a:lnTo>
                  <a:lnTo>
                    <a:pt x="471" y="388"/>
                  </a:lnTo>
                  <a:lnTo>
                    <a:pt x="481" y="384"/>
                  </a:lnTo>
                  <a:lnTo>
                    <a:pt x="517" y="372"/>
                  </a:lnTo>
                  <a:lnTo>
                    <a:pt x="518" y="372"/>
                  </a:lnTo>
                  <a:lnTo>
                    <a:pt x="551" y="348"/>
                  </a:lnTo>
                  <a:lnTo>
                    <a:pt x="555" y="342"/>
                  </a:lnTo>
                  <a:lnTo>
                    <a:pt x="572" y="312"/>
                  </a:lnTo>
                  <a:lnTo>
                    <a:pt x="579" y="269"/>
                  </a:lnTo>
                  <a:lnTo>
                    <a:pt x="573" y="227"/>
                  </a:lnTo>
                  <a:lnTo>
                    <a:pt x="555" y="195"/>
                  </a:lnTo>
                  <a:lnTo>
                    <a:pt x="523" y="175"/>
                  </a:lnTo>
                  <a:lnTo>
                    <a:pt x="518" y="173"/>
                  </a:lnTo>
                  <a:lnTo>
                    <a:pt x="481" y="166"/>
                  </a:lnTo>
                  <a:lnTo>
                    <a:pt x="480" y="166"/>
                  </a:lnTo>
                  <a:lnTo>
                    <a:pt x="444" y="168"/>
                  </a:lnTo>
                  <a:lnTo>
                    <a:pt x="408" y="171"/>
                  </a:lnTo>
                  <a:lnTo>
                    <a:pt x="370" y="173"/>
                  </a:lnTo>
                  <a:lnTo>
                    <a:pt x="333" y="177"/>
                  </a:lnTo>
                  <a:lnTo>
                    <a:pt x="311" y="179"/>
                  </a:lnTo>
                  <a:lnTo>
                    <a:pt x="296" y="182"/>
                  </a:lnTo>
                  <a:lnTo>
                    <a:pt x="260" y="187"/>
                  </a:lnTo>
                  <a:lnTo>
                    <a:pt x="223" y="193"/>
                  </a:lnTo>
                  <a:lnTo>
                    <a:pt x="198" y="197"/>
                  </a:lnTo>
                  <a:close/>
                  <a:moveTo>
                    <a:pt x="198" y="587"/>
                  </a:moveTo>
                  <a:lnTo>
                    <a:pt x="198" y="851"/>
                  </a:lnTo>
                  <a:lnTo>
                    <a:pt x="223" y="846"/>
                  </a:lnTo>
                  <a:lnTo>
                    <a:pt x="260" y="840"/>
                  </a:lnTo>
                  <a:lnTo>
                    <a:pt x="296" y="835"/>
                  </a:lnTo>
                  <a:lnTo>
                    <a:pt x="333" y="830"/>
                  </a:lnTo>
                  <a:lnTo>
                    <a:pt x="370" y="826"/>
                  </a:lnTo>
                  <a:lnTo>
                    <a:pt x="381" y="826"/>
                  </a:lnTo>
                  <a:lnTo>
                    <a:pt x="408" y="823"/>
                  </a:lnTo>
                  <a:lnTo>
                    <a:pt x="444" y="818"/>
                  </a:lnTo>
                  <a:lnTo>
                    <a:pt x="468" y="817"/>
                  </a:lnTo>
                  <a:lnTo>
                    <a:pt x="481" y="814"/>
                  </a:lnTo>
                  <a:lnTo>
                    <a:pt x="517" y="809"/>
                  </a:lnTo>
                  <a:lnTo>
                    <a:pt x="518" y="808"/>
                  </a:lnTo>
                  <a:lnTo>
                    <a:pt x="555" y="793"/>
                  </a:lnTo>
                  <a:lnTo>
                    <a:pt x="556" y="792"/>
                  </a:lnTo>
                  <a:lnTo>
                    <a:pt x="588" y="766"/>
                  </a:lnTo>
                  <a:lnTo>
                    <a:pt x="591" y="760"/>
                  </a:lnTo>
                  <a:lnTo>
                    <a:pt x="608" y="728"/>
                  </a:lnTo>
                  <a:lnTo>
                    <a:pt x="616" y="682"/>
                  </a:lnTo>
                  <a:lnTo>
                    <a:pt x="610" y="641"/>
                  </a:lnTo>
                  <a:lnTo>
                    <a:pt x="594" y="607"/>
                  </a:lnTo>
                  <a:lnTo>
                    <a:pt x="591" y="603"/>
                  </a:lnTo>
                  <a:lnTo>
                    <a:pt x="568" y="581"/>
                  </a:lnTo>
                  <a:lnTo>
                    <a:pt x="555" y="575"/>
                  </a:lnTo>
                  <a:lnTo>
                    <a:pt x="533" y="565"/>
                  </a:lnTo>
                  <a:lnTo>
                    <a:pt x="518" y="564"/>
                  </a:lnTo>
                  <a:lnTo>
                    <a:pt x="481" y="560"/>
                  </a:lnTo>
                  <a:lnTo>
                    <a:pt x="469" y="559"/>
                  </a:lnTo>
                  <a:lnTo>
                    <a:pt x="444" y="559"/>
                  </a:lnTo>
                  <a:lnTo>
                    <a:pt x="408" y="561"/>
                  </a:lnTo>
                  <a:lnTo>
                    <a:pt x="370" y="565"/>
                  </a:lnTo>
                  <a:lnTo>
                    <a:pt x="358" y="565"/>
                  </a:lnTo>
                  <a:lnTo>
                    <a:pt x="333" y="567"/>
                  </a:lnTo>
                  <a:lnTo>
                    <a:pt x="296" y="572"/>
                  </a:lnTo>
                  <a:lnTo>
                    <a:pt x="260" y="577"/>
                  </a:lnTo>
                  <a:lnTo>
                    <a:pt x="223" y="583"/>
                  </a:lnTo>
                  <a:lnTo>
                    <a:pt x="198" y="587"/>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59" name="Freeform 31"/>
            <p:cNvSpPr>
              <a:spLocks/>
            </p:cNvSpPr>
            <p:nvPr/>
          </p:nvSpPr>
          <p:spPr bwMode="auto">
            <a:xfrm>
              <a:off x="808" y="2232"/>
              <a:ext cx="129" cy="162"/>
            </a:xfrm>
            <a:custGeom>
              <a:avLst/>
              <a:gdLst>
                <a:gd name="T0" fmla="*/ 0 w 645"/>
                <a:gd name="T1" fmla="*/ 0 h 809"/>
                <a:gd name="T2" fmla="*/ 0 w 645"/>
                <a:gd name="T3" fmla="*/ 0 h 809"/>
                <a:gd name="T4" fmla="*/ 0 w 645"/>
                <a:gd name="T5" fmla="*/ 0 h 809"/>
                <a:gd name="T6" fmla="*/ 0 w 645"/>
                <a:gd name="T7" fmla="*/ 0 h 809"/>
                <a:gd name="T8" fmla="*/ 0 w 645"/>
                <a:gd name="T9" fmla="*/ 0 h 809"/>
                <a:gd name="T10" fmla="*/ 0 w 645"/>
                <a:gd name="T11" fmla="*/ 0 h 809"/>
                <a:gd name="T12" fmla="*/ 0 w 645"/>
                <a:gd name="T13" fmla="*/ 0 h 809"/>
                <a:gd name="T14" fmla="*/ 0 w 645"/>
                <a:gd name="T15" fmla="*/ 0 h 809"/>
                <a:gd name="T16" fmla="*/ 0 w 645"/>
                <a:gd name="T17" fmla="*/ 0 h 809"/>
                <a:gd name="T18" fmla="*/ 0 w 645"/>
                <a:gd name="T19" fmla="*/ 0 h 809"/>
                <a:gd name="T20" fmla="*/ 0 w 645"/>
                <a:gd name="T21" fmla="*/ 0 h 809"/>
                <a:gd name="T22" fmla="*/ 0 w 645"/>
                <a:gd name="T23" fmla="*/ 0 h 809"/>
                <a:gd name="T24" fmla="*/ 0 w 645"/>
                <a:gd name="T25" fmla="*/ 0 h 809"/>
                <a:gd name="T26" fmla="*/ 0 w 645"/>
                <a:gd name="T27" fmla="*/ 0 h 809"/>
                <a:gd name="T28" fmla="*/ 0 w 645"/>
                <a:gd name="T29" fmla="*/ 0 h 809"/>
                <a:gd name="T30" fmla="*/ 0 w 645"/>
                <a:gd name="T31" fmla="*/ 0 h 809"/>
                <a:gd name="T32" fmla="*/ 0 w 645"/>
                <a:gd name="T33" fmla="*/ 0 h 809"/>
                <a:gd name="T34" fmla="*/ 0 w 645"/>
                <a:gd name="T35" fmla="*/ 0 h 809"/>
                <a:gd name="T36" fmla="*/ 0 w 645"/>
                <a:gd name="T37" fmla="*/ 0 h 809"/>
                <a:gd name="T38" fmla="*/ 0 w 645"/>
                <a:gd name="T39" fmla="*/ 0 h 809"/>
                <a:gd name="T40" fmla="*/ 0 w 645"/>
                <a:gd name="T41" fmla="*/ 0 h 809"/>
                <a:gd name="T42" fmla="*/ 0 w 645"/>
                <a:gd name="T43" fmla="*/ 0 h 809"/>
                <a:gd name="T44" fmla="*/ 0 w 645"/>
                <a:gd name="T45" fmla="*/ 0 h 809"/>
                <a:gd name="T46" fmla="*/ 0 w 645"/>
                <a:gd name="T47" fmla="*/ 0 h 809"/>
                <a:gd name="T48" fmla="*/ 0 w 645"/>
                <a:gd name="T49" fmla="*/ 0 h 809"/>
                <a:gd name="T50" fmla="*/ 0 w 645"/>
                <a:gd name="T51" fmla="*/ 0 h 809"/>
                <a:gd name="T52" fmla="*/ 0 w 645"/>
                <a:gd name="T53" fmla="*/ 0 h 809"/>
                <a:gd name="T54" fmla="*/ 0 w 645"/>
                <a:gd name="T55" fmla="*/ 0 h 809"/>
                <a:gd name="T56" fmla="*/ 0 w 645"/>
                <a:gd name="T57" fmla="*/ 0 h 809"/>
                <a:gd name="T58" fmla="*/ 0 w 645"/>
                <a:gd name="T59" fmla="*/ 0 h 809"/>
                <a:gd name="T60" fmla="*/ 0 w 645"/>
                <a:gd name="T61" fmla="*/ 0 h 809"/>
                <a:gd name="T62" fmla="*/ 0 w 645"/>
                <a:gd name="T63" fmla="*/ 0 h 809"/>
                <a:gd name="T64" fmla="*/ 0 w 645"/>
                <a:gd name="T65" fmla="*/ 0 h 8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45"/>
                <a:gd name="T100" fmla="*/ 0 h 809"/>
                <a:gd name="T101" fmla="*/ 645 w 645"/>
                <a:gd name="T102" fmla="*/ 809 h 8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45" h="809">
                  <a:moveTo>
                    <a:pt x="470" y="774"/>
                  </a:moveTo>
                  <a:lnTo>
                    <a:pt x="470" y="669"/>
                  </a:lnTo>
                  <a:lnTo>
                    <a:pt x="457" y="680"/>
                  </a:lnTo>
                  <a:lnTo>
                    <a:pt x="424" y="712"/>
                  </a:lnTo>
                  <a:lnTo>
                    <a:pt x="421" y="714"/>
                  </a:lnTo>
                  <a:lnTo>
                    <a:pt x="384" y="733"/>
                  </a:lnTo>
                  <a:lnTo>
                    <a:pt x="368" y="741"/>
                  </a:lnTo>
                  <a:lnTo>
                    <a:pt x="347" y="745"/>
                  </a:lnTo>
                  <a:lnTo>
                    <a:pt x="311" y="752"/>
                  </a:lnTo>
                  <a:lnTo>
                    <a:pt x="303" y="753"/>
                  </a:lnTo>
                  <a:lnTo>
                    <a:pt x="273" y="753"/>
                  </a:lnTo>
                  <a:lnTo>
                    <a:pt x="236" y="753"/>
                  </a:lnTo>
                  <a:lnTo>
                    <a:pt x="235" y="753"/>
                  </a:lnTo>
                  <a:lnTo>
                    <a:pt x="199" y="744"/>
                  </a:lnTo>
                  <a:lnTo>
                    <a:pt x="167" y="736"/>
                  </a:lnTo>
                  <a:lnTo>
                    <a:pt x="162" y="733"/>
                  </a:lnTo>
                  <a:lnTo>
                    <a:pt x="126" y="717"/>
                  </a:lnTo>
                  <a:lnTo>
                    <a:pt x="106" y="707"/>
                  </a:lnTo>
                  <a:lnTo>
                    <a:pt x="89" y="691"/>
                  </a:lnTo>
                  <a:lnTo>
                    <a:pt x="58" y="665"/>
                  </a:lnTo>
                  <a:lnTo>
                    <a:pt x="52" y="654"/>
                  </a:lnTo>
                  <a:lnTo>
                    <a:pt x="25" y="611"/>
                  </a:lnTo>
                  <a:lnTo>
                    <a:pt x="16" y="574"/>
                  </a:lnTo>
                  <a:lnTo>
                    <a:pt x="6" y="541"/>
                  </a:lnTo>
                  <a:lnTo>
                    <a:pt x="0" y="450"/>
                  </a:lnTo>
                  <a:lnTo>
                    <a:pt x="0" y="0"/>
                  </a:lnTo>
                  <a:lnTo>
                    <a:pt x="16" y="1"/>
                  </a:lnTo>
                  <a:lnTo>
                    <a:pt x="52" y="5"/>
                  </a:lnTo>
                  <a:lnTo>
                    <a:pt x="89" y="8"/>
                  </a:lnTo>
                  <a:lnTo>
                    <a:pt x="126" y="12"/>
                  </a:lnTo>
                  <a:lnTo>
                    <a:pt x="162" y="16"/>
                  </a:lnTo>
                  <a:lnTo>
                    <a:pt x="187" y="19"/>
                  </a:lnTo>
                  <a:lnTo>
                    <a:pt x="187" y="346"/>
                  </a:lnTo>
                  <a:lnTo>
                    <a:pt x="189" y="467"/>
                  </a:lnTo>
                  <a:lnTo>
                    <a:pt x="197" y="533"/>
                  </a:lnTo>
                  <a:lnTo>
                    <a:pt x="199" y="536"/>
                  </a:lnTo>
                  <a:lnTo>
                    <a:pt x="211" y="564"/>
                  </a:lnTo>
                  <a:lnTo>
                    <a:pt x="235" y="590"/>
                  </a:lnTo>
                  <a:lnTo>
                    <a:pt x="236" y="591"/>
                  </a:lnTo>
                  <a:lnTo>
                    <a:pt x="265" y="610"/>
                  </a:lnTo>
                  <a:lnTo>
                    <a:pt x="273" y="611"/>
                  </a:lnTo>
                  <a:lnTo>
                    <a:pt x="304" y="620"/>
                  </a:lnTo>
                  <a:lnTo>
                    <a:pt x="311" y="620"/>
                  </a:lnTo>
                  <a:lnTo>
                    <a:pt x="347" y="621"/>
                  </a:lnTo>
                  <a:lnTo>
                    <a:pt x="350" y="621"/>
                  </a:lnTo>
                  <a:lnTo>
                    <a:pt x="384" y="610"/>
                  </a:lnTo>
                  <a:lnTo>
                    <a:pt x="390" y="607"/>
                  </a:lnTo>
                  <a:lnTo>
                    <a:pt x="421" y="584"/>
                  </a:lnTo>
                  <a:lnTo>
                    <a:pt x="422" y="583"/>
                  </a:lnTo>
                  <a:lnTo>
                    <a:pt x="443" y="551"/>
                  </a:lnTo>
                  <a:lnTo>
                    <a:pt x="452" y="485"/>
                  </a:lnTo>
                  <a:lnTo>
                    <a:pt x="456" y="361"/>
                  </a:lnTo>
                  <a:lnTo>
                    <a:pt x="456" y="60"/>
                  </a:lnTo>
                  <a:lnTo>
                    <a:pt x="457" y="60"/>
                  </a:lnTo>
                  <a:lnTo>
                    <a:pt x="494" y="67"/>
                  </a:lnTo>
                  <a:lnTo>
                    <a:pt x="531" y="73"/>
                  </a:lnTo>
                  <a:lnTo>
                    <a:pt x="568" y="81"/>
                  </a:lnTo>
                  <a:lnTo>
                    <a:pt x="604" y="88"/>
                  </a:lnTo>
                  <a:lnTo>
                    <a:pt x="642" y="97"/>
                  </a:lnTo>
                  <a:lnTo>
                    <a:pt x="645" y="97"/>
                  </a:lnTo>
                  <a:lnTo>
                    <a:pt x="645" y="809"/>
                  </a:lnTo>
                  <a:lnTo>
                    <a:pt x="642" y="809"/>
                  </a:lnTo>
                  <a:lnTo>
                    <a:pt x="604" y="800"/>
                  </a:lnTo>
                  <a:lnTo>
                    <a:pt x="568" y="793"/>
                  </a:lnTo>
                  <a:lnTo>
                    <a:pt x="531" y="785"/>
                  </a:lnTo>
                  <a:lnTo>
                    <a:pt x="494" y="779"/>
                  </a:lnTo>
                  <a:lnTo>
                    <a:pt x="470" y="774"/>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0" name="Freeform 32"/>
            <p:cNvSpPr>
              <a:spLocks noEditPoints="1"/>
            </p:cNvSpPr>
            <p:nvPr/>
          </p:nvSpPr>
          <p:spPr bwMode="auto">
            <a:xfrm>
              <a:off x="967" y="2231"/>
              <a:ext cx="138" cy="208"/>
            </a:xfrm>
            <a:custGeom>
              <a:avLst/>
              <a:gdLst>
                <a:gd name="T0" fmla="*/ 0 w 692"/>
                <a:gd name="T1" fmla="*/ 0 h 1038"/>
                <a:gd name="T2" fmla="*/ 0 w 692"/>
                <a:gd name="T3" fmla="*/ 0 h 1038"/>
                <a:gd name="T4" fmla="*/ 0 w 692"/>
                <a:gd name="T5" fmla="*/ 0 h 1038"/>
                <a:gd name="T6" fmla="*/ 0 w 692"/>
                <a:gd name="T7" fmla="*/ 0 h 1038"/>
                <a:gd name="T8" fmla="*/ 0 w 692"/>
                <a:gd name="T9" fmla="*/ 0 h 1038"/>
                <a:gd name="T10" fmla="*/ 0 w 692"/>
                <a:gd name="T11" fmla="*/ 0 h 1038"/>
                <a:gd name="T12" fmla="*/ 0 w 692"/>
                <a:gd name="T13" fmla="*/ 0 h 1038"/>
                <a:gd name="T14" fmla="*/ 0 w 692"/>
                <a:gd name="T15" fmla="*/ 0 h 1038"/>
                <a:gd name="T16" fmla="*/ 0 w 692"/>
                <a:gd name="T17" fmla="*/ 0 h 1038"/>
                <a:gd name="T18" fmla="*/ 0 w 692"/>
                <a:gd name="T19" fmla="*/ 0 h 1038"/>
                <a:gd name="T20" fmla="*/ 0 w 692"/>
                <a:gd name="T21" fmla="*/ 0 h 1038"/>
                <a:gd name="T22" fmla="*/ 0 w 692"/>
                <a:gd name="T23" fmla="*/ 0 h 1038"/>
                <a:gd name="T24" fmla="*/ 0 w 692"/>
                <a:gd name="T25" fmla="*/ 0 h 1038"/>
                <a:gd name="T26" fmla="*/ 0 w 692"/>
                <a:gd name="T27" fmla="*/ 0 h 1038"/>
                <a:gd name="T28" fmla="*/ 0 w 692"/>
                <a:gd name="T29" fmla="*/ 0 h 1038"/>
                <a:gd name="T30" fmla="*/ 0 w 692"/>
                <a:gd name="T31" fmla="*/ 0 h 1038"/>
                <a:gd name="T32" fmla="*/ 0 w 692"/>
                <a:gd name="T33" fmla="*/ 0 h 1038"/>
                <a:gd name="T34" fmla="*/ 0 w 692"/>
                <a:gd name="T35" fmla="*/ 0 h 1038"/>
                <a:gd name="T36" fmla="*/ 0 w 692"/>
                <a:gd name="T37" fmla="*/ 0 h 1038"/>
                <a:gd name="T38" fmla="*/ 0 w 692"/>
                <a:gd name="T39" fmla="*/ 0 h 1038"/>
                <a:gd name="T40" fmla="*/ 0 w 692"/>
                <a:gd name="T41" fmla="*/ 0 h 1038"/>
                <a:gd name="T42" fmla="*/ 0 w 692"/>
                <a:gd name="T43" fmla="*/ 0 h 1038"/>
                <a:gd name="T44" fmla="*/ 0 w 692"/>
                <a:gd name="T45" fmla="*/ 0 h 1038"/>
                <a:gd name="T46" fmla="*/ 0 w 692"/>
                <a:gd name="T47" fmla="*/ 0 h 1038"/>
                <a:gd name="T48" fmla="*/ 0 w 692"/>
                <a:gd name="T49" fmla="*/ 0 h 1038"/>
                <a:gd name="T50" fmla="*/ 0 w 692"/>
                <a:gd name="T51" fmla="*/ 0 h 1038"/>
                <a:gd name="T52" fmla="*/ 0 w 692"/>
                <a:gd name="T53" fmla="*/ 0 h 1038"/>
                <a:gd name="T54" fmla="*/ 0 w 692"/>
                <a:gd name="T55" fmla="*/ 0 h 1038"/>
                <a:gd name="T56" fmla="*/ 0 w 692"/>
                <a:gd name="T57" fmla="*/ 0 h 1038"/>
                <a:gd name="T58" fmla="*/ 0 w 692"/>
                <a:gd name="T59" fmla="*/ 0 h 1038"/>
                <a:gd name="T60" fmla="*/ 0 w 692"/>
                <a:gd name="T61" fmla="*/ 0 h 1038"/>
                <a:gd name="T62" fmla="*/ 0 w 692"/>
                <a:gd name="T63" fmla="*/ 0 h 1038"/>
                <a:gd name="T64" fmla="*/ 0 w 692"/>
                <a:gd name="T65" fmla="*/ 0 h 1038"/>
                <a:gd name="T66" fmla="*/ 0 w 692"/>
                <a:gd name="T67" fmla="*/ 0 h 1038"/>
                <a:gd name="T68" fmla="*/ 0 w 692"/>
                <a:gd name="T69" fmla="*/ 0 h 1038"/>
                <a:gd name="T70" fmla="*/ 0 w 692"/>
                <a:gd name="T71" fmla="*/ 0 h 1038"/>
                <a:gd name="T72" fmla="*/ 0 w 692"/>
                <a:gd name="T73" fmla="*/ 0 h 1038"/>
                <a:gd name="T74" fmla="*/ 0 w 692"/>
                <a:gd name="T75" fmla="*/ 0 h 1038"/>
                <a:gd name="T76" fmla="*/ 0 w 692"/>
                <a:gd name="T77" fmla="*/ 0 h 1038"/>
                <a:gd name="T78" fmla="*/ 0 w 692"/>
                <a:gd name="T79" fmla="*/ 0 h 1038"/>
                <a:gd name="T80" fmla="*/ 0 w 692"/>
                <a:gd name="T81" fmla="*/ 0 h 1038"/>
                <a:gd name="T82" fmla="*/ 0 w 692"/>
                <a:gd name="T83" fmla="*/ 0 h 1038"/>
                <a:gd name="T84" fmla="*/ 0 w 692"/>
                <a:gd name="T85" fmla="*/ 0 h 1038"/>
                <a:gd name="T86" fmla="*/ 0 w 692"/>
                <a:gd name="T87" fmla="*/ 0 h 1038"/>
                <a:gd name="T88" fmla="*/ 0 w 692"/>
                <a:gd name="T89" fmla="*/ 0 h 1038"/>
                <a:gd name="T90" fmla="*/ 0 w 692"/>
                <a:gd name="T91" fmla="*/ 0 h 1038"/>
                <a:gd name="T92" fmla="*/ 0 w 692"/>
                <a:gd name="T93" fmla="*/ 0 h 1038"/>
                <a:gd name="T94" fmla="*/ 0 w 692"/>
                <a:gd name="T95" fmla="*/ 0 h 1038"/>
                <a:gd name="T96" fmla="*/ 0 w 692"/>
                <a:gd name="T97" fmla="*/ 0 h 1038"/>
                <a:gd name="T98" fmla="*/ 0 w 692"/>
                <a:gd name="T99" fmla="*/ 0 h 1038"/>
                <a:gd name="T100" fmla="*/ 0 w 692"/>
                <a:gd name="T101" fmla="*/ 0 h 1038"/>
                <a:gd name="T102" fmla="*/ 0 w 692"/>
                <a:gd name="T103" fmla="*/ 0 h 1038"/>
                <a:gd name="T104" fmla="*/ 0 w 692"/>
                <a:gd name="T105" fmla="*/ 0 h 1038"/>
                <a:gd name="T106" fmla="*/ 0 w 692"/>
                <a:gd name="T107" fmla="*/ 0 h 1038"/>
                <a:gd name="T108" fmla="*/ 0 w 692"/>
                <a:gd name="T109" fmla="*/ 0 h 1038"/>
                <a:gd name="T110" fmla="*/ 0 w 692"/>
                <a:gd name="T111" fmla="*/ 0 h 1038"/>
                <a:gd name="T112" fmla="*/ 0 w 692"/>
                <a:gd name="T113" fmla="*/ 0 h 103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92"/>
                <a:gd name="T172" fmla="*/ 0 h 1038"/>
                <a:gd name="T173" fmla="*/ 692 w 692"/>
                <a:gd name="T174" fmla="*/ 1038 h 103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92" h="1038">
                  <a:moveTo>
                    <a:pt x="692" y="1038"/>
                  </a:moveTo>
                  <a:lnTo>
                    <a:pt x="657" y="1029"/>
                  </a:lnTo>
                  <a:lnTo>
                    <a:pt x="621" y="1017"/>
                  </a:lnTo>
                  <a:lnTo>
                    <a:pt x="584" y="1006"/>
                  </a:lnTo>
                  <a:lnTo>
                    <a:pt x="547" y="995"/>
                  </a:lnTo>
                  <a:lnTo>
                    <a:pt x="518" y="986"/>
                  </a:lnTo>
                  <a:lnTo>
                    <a:pt x="518" y="882"/>
                  </a:lnTo>
                  <a:lnTo>
                    <a:pt x="510" y="890"/>
                  </a:lnTo>
                  <a:lnTo>
                    <a:pt x="474" y="919"/>
                  </a:lnTo>
                  <a:lnTo>
                    <a:pt x="471" y="922"/>
                  </a:lnTo>
                  <a:lnTo>
                    <a:pt x="437" y="936"/>
                  </a:lnTo>
                  <a:lnTo>
                    <a:pt x="415" y="944"/>
                  </a:lnTo>
                  <a:lnTo>
                    <a:pt x="399" y="945"/>
                  </a:lnTo>
                  <a:lnTo>
                    <a:pt x="362" y="948"/>
                  </a:lnTo>
                  <a:lnTo>
                    <a:pt x="355" y="949"/>
                  </a:lnTo>
                  <a:lnTo>
                    <a:pt x="326" y="944"/>
                  </a:lnTo>
                  <a:lnTo>
                    <a:pt x="296" y="939"/>
                  </a:lnTo>
                  <a:lnTo>
                    <a:pt x="289" y="936"/>
                  </a:lnTo>
                  <a:lnTo>
                    <a:pt x="252" y="923"/>
                  </a:lnTo>
                  <a:lnTo>
                    <a:pt x="238" y="917"/>
                  </a:lnTo>
                  <a:lnTo>
                    <a:pt x="216" y="903"/>
                  </a:lnTo>
                  <a:lnTo>
                    <a:pt x="183" y="885"/>
                  </a:lnTo>
                  <a:lnTo>
                    <a:pt x="179" y="881"/>
                  </a:lnTo>
                  <a:lnTo>
                    <a:pt x="142" y="848"/>
                  </a:lnTo>
                  <a:lnTo>
                    <a:pt x="132" y="841"/>
                  </a:lnTo>
                  <a:lnTo>
                    <a:pt x="104" y="806"/>
                  </a:lnTo>
                  <a:lnTo>
                    <a:pt x="87" y="787"/>
                  </a:lnTo>
                  <a:lnTo>
                    <a:pt x="67" y="754"/>
                  </a:lnTo>
                  <a:lnTo>
                    <a:pt x="48" y="723"/>
                  </a:lnTo>
                  <a:lnTo>
                    <a:pt x="31" y="675"/>
                  </a:lnTo>
                  <a:lnTo>
                    <a:pt x="21" y="653"/>
                  </a:lnTo>
                  <a:lnTo>
                    <a:pt x="5" y="574"/>
                  </a:lnTo>
                  <a:lnTo>
                    <a:pt x="0" y="490"/>
                  </a:lnTo>
                  <a:lnTo>
                    <a:pt x="5" y="406"/>
                  </a:lnTo>
                  <a:lnTo>
                    <a:pt x="21" y="335"/>
                  </a:lnTo>
                  <a:lnTo>
                    <a:pt x="31" y="314"/>
                  </a:lnTo>
                  <a:lnTo>
                    <a:pt x="47" y="277"/>
                  </a:lnTo>
                  <a:lnTo>
                    <a:pt x="67" y="254"/>
                  </a:lnTo>
                  <a:lnTo>
                    <a:pt x="85" y="234"/>
                  </a:lnTo>
                  <a:lnTo>
                    <a:pt x="104" y="221"/>
                  </a:lnTo>
                  <a:lnTo>
                    <a:pt x="130" y="205"/>
                  </a:lnTo>
                  <a:lnTo>
                    <a:pt x="142" y="201"/>
                  </a:lnTo>
                  <a:lnTo>
                    <a:pt x="179" y="189"/>
                  </a:lnTo>
                  <a:lnTo>
                    <a:pt x="181" y="189"/>
                  </a:lnTo>
                  <a:lnTo>
                    <a:pt x="216" y="186"/>
                  </a:lnTo>
                  <a:lnTo>
                    <a:pt x="236" y="185"/>
                  </a:lnTo>
                  <a:lnTo>
                    <a:pt x="252" y="188"/>
                  </a:lnTo>
                  <a:lnTo>
                    <a:pt x="289" y="195"/>
                  </a:lnTo>
                  <a:lnTo>
                    <a:pt x="299" y="196"/>
                  </a:lnTo>
                  <a:lnTo>
                    <a:pt x="326" y="206"/>
                  </a:lnTo>
                  <a:lnTo>
                    <a:pt x="356" y="218"/>
                  </a:lnTo>
                  <a:lnTo>
                    <a:pt x="362" y="222"/>
                  </a:lnTo>
                  <a:lnTo>
                    <a:pt x="399" y="245"/>
                  </a:lnTo>
                  <a:lnTo>
                    <a:pt x="409" y="253"/>
                  </a:lnTo>
                  <a:lnTo>
                    <a:pt x="437" y="276"/>
                  </a:lnTo>
                  <a:lnTo>
                    <a:pt x="459" y="297"/>
                  </a:lnTo>
                  <a:lnTo>
                    <a:pt x="474" y="314"/>
                  </a:lnTo>
                  <a:lnTo>
                    <a:pt x="504" y="353"/>
                  </a:lnTo>
                  <a:lnTo>
                    <a:pt x="504" y="0"/>
                  </a:lnTo>
                  <a:lnTo>
                    <a:pt x="510" y="1"/>
                  </a:lnTo>
                  <a:lnTo>
                    <a:pt x="547" y="12"/>
                  </a:lnTo>
                  <a:lnTo>
                    <a:pt x="584" y="23"/>
                  </a:lnTo>
                  <a:lnTo>
                    <a:pt x="621" y="34"/>
                  </a:lnTo>
                  <a:lnTo>
                    <a:pt x="657" y="45"/>
                  </a:lnTo>
                  <a:lnTo>
                    <a:pt x="692" y="56"/>
                  </a:lnTo>
                  <a:lnTo>
                    <a:pt x="692" y="1038"/>
                  </a:lnTo>
                  <a:close/>
                  <a:moveTo>
                    <a:pt x="192" y="525"/>
                  </a:moveTo>
                  <a:lnTo>
                    <a:pt x="194" y="578"/>
                  </a:lnTo>
                  <a:lnTo>
                    <a:pt x="200" y="625"/>
                  </a:lnTo>
                  <a:lnTo>
                    <a:pt x="216" y="674"/>
                  </a:lnTo>
                  <a:lnTo>
                    <a:pt x="223" y="698"/>
                  </a:lnTo>
                  <a:lnTo>
                    <a:pt x="247" y="736"/>
                  </a:lnTo>
                  <a:lnTo>
                    <a:pt x="252" y="741"/>
                  </a:lnTo>
                  <a:lnTo>
                    <a:pt x="277" y="768"/>
                  </a:lnTo>
                  <a:lnTo>
                    <a:pt x="289" y="776"/>
                  </a:lnTo>
                  <a:lnTo>
                    <a:pt x="311" y="790"/>
                  </a:lnTo>
                  <a:lnTo>
                    <a:pt x="326" y="797"/>
                  </a:lnTo>
                  <a:lnTo>
                    <a:pt x="349" y="806"/>
                  </a:lnTo>
                  <a:lnTo>
                    <a:pt x="362" y="809"/>
                  </a:lnTo>
                  <a:lnTo>
                    <a:pt x="381" y="811"/>
                  </a:lnTo>
                  <a:lnTo>
                    <a:pt x="399" y="810"/>
                  </a:lnTo>
                  <a:lnTo>
                    <a:pt x="409" y="809"/>
                  </a:lnTo>
                  <a:lnTo>
                    <a:pt x="436" y="800"/>
                  </a:lnTo>
                  <a:lnTo>
                    <a:pt x="437" y="800"/>
                  </a:lnTo>
                  <a:lnTo>
                    <a:pt x="460" y="782"/>
                  </a:lnTo>
                  <a:lnTo>
                    <a:pt x="474" y="765"/>
                  </a:lnTo>
                  <a:lnTo>
                    <a:pt x="480" y="756"/>
                  </a:lnTo>
                  <a:lnTo>
                    <a:pt x="495" y="723"/>
                  </a:lnTo>
                  <a:lnTo>
                    <a:pt x="502" y="680"/>
                  </a:lnTo>
                  <a:lnTo>
                    <a:pt x="506" y="630"/>
                  </a:lnTo>
                  <a:lnTo>
                    <a:pt x="502" y="572"/>
                  </a:lnTo>
                  <a:lnTo>
                    <a:pt x="495" y="522"/>
                  </a:lnTo>
                  <a:lnTo>
                    <a:pt x="480" y="477"/>
                  </a:lnTo>
                  <a:lnTo>
                    <a:pt x="474" y="463"/>
                  </a:lnTo>
                  <a:lnTo>
                    <a:pt x="462" y="441"/>
                  </a:lnTo>
                  <a:lnTo>
                    <a:pt x="438" y="410"/>
                  </a:lnTo>
                  <a:lnTo>
                    <a:pt x="437" y="409"/>
                  </a:lnTo>
                  <a:lnTo>
                    <a:pt x="410" y="385"/>
                  </a:lnTo>
                  <a:lnTo>
                    <a:pt x="399" y="378"/>
                  </a:lnTo>
                  <a:lnTo>
                    <a:pt x="381" y="367"/>
                  </a:lnTo>
                  <a:lnTo>
                    <a:pt x="362" y="361"/>
                  </a:lnTo>
                  <a:lnTo>
                    <a:pt x="348" y="355"/>
                  </a:lnTo>
                  <a:lnTo>
                    <a:pt x="326" y="350"/>
                  </a:lnTo>
                  <a:lnTo>
                    <a:pt x="316" y="348"/>
                  </a:lnTo>
                  <a:lnTo>
                    <a:pt x="289" y="351"/>
                  </a:lnTo>
                  <a:lnTo>
                    <a:pt x="287" y="351"/>
                  </a:lnTo>
                  <a:lnTo>
                    <a:pt x="260" y="361"/>
                  </a:lnTo>
                  <a:lnTo>
                    <a:pt x="252" y="367"/>
                  </a:lnTo>
                  <a:lnTo>
                    <a:pt x="236" y="378"/>
                  </a:lnTo>
                  <a:lnTo>
                    <a:pt x="217" y="402"/>
                  </a:lnTo>
                  <a:lnTo>
                    <a:pt x="216" y="406"/>
                  </a:lnTo>
                  <a:lnTo>
                    <a:pt x="202" y="434"/>
                  </a:lnTo>
                  <a:lnTo>
                    <a:pt x="195" y="475"/>
                  </a:lnTo>
                  <a:lnTo>
                    <a:pt x="192" y="525"/>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1" name="Freeform 33"/>
            <p:cNvSpPr>
              <a:spLocks noEditPoints="1"/>
            </p:cNvSpPr>
            <p:nvPr/>
          </p:nvSpPr>
          <p:spPr bwMode="auto">
            <a:xfrm>
              <a:off x="1133" y="2318"/>
              <a:ext cx="139" cy="215"/>
            </a:xfrm>
            <a:custGeom>
              <a:avLst/>
              <a:gdLst>
                <a:gd name="T0" fmla="*/ 0 w 691"/>
                <a:gd name="T1" fmla="*/ 0 h 1077"/>
                <a:gd name="T2" fmla="*/ 0 w 691"/>
                <a:gd name="T3" fmla="*/ 0 h 1077"/>
                <a:gd name="T4" fmla="*/ 0 w 691"/>
                <a:gd name="T5" fmla="*/ 0 h 1077"/>
                <a:gd name="T6" fmla="*/ 0 w 691"/>
                <a:gd name="T7" fmla="*/ 0 h 1077"/>
                <a:gd name="T8" fmla="*/ 0 w 691"/>
                <a:gd name="T9" fmla="*/ 0 h 1077"/>
                <a:gd name="T10" fmla="*/ 0 w 691"/>
                <a:gd name="T11" fmla="*/ 0 h 1077"/>
                <a:gd name="T12" fmla="*/ 0 w 691"/>
                <a:gd name="T13" fmla="*/ 0 h 1077"/>
                <a:gd name="T14" fmla="*/ 0 w 691"/>
                <a:gd name="T15" fmla="*/ 0 h 1077"/>
                <a:gd name="T16" fmla="*/ 0 w 691"/>
                <a:gd name="T17" fmla="*/ 0 h 1077"/>
                <a:gd name="T18" fmla="*/ 0 w 691"/>
                <a:gd name="T19" fmla="*/ 0 h 1077"/>
                <a:gd name="T20" fmla="*/ 0 w 691"/>
                <a:gd name="T21" fmla="*/ 0 h 1077"/>
                <a:gd name="T22" fmla="*/ 0 w 691"/>
                <a:gd name="T23" fmla="*/ 0 h 1077"/>
                <a:gd name="T24" fmla="*/ 0 w 691"/>
                <a:gd name="T25" fmla="*/ 0 h 1077"/>
                <a:gd name="T26" fmla="*/ 0 w 691"/>
                <a:gd name="T27" fmla="*/ 0 h 1077"/>
                <a:gd name="T28" fmla="*/ 0 w 691"/>
                <a:gd name="T29" fmla="*/ 0 h 1077"/>
                <a:gd name="T30" fmla="*/ 0 w 691"/>
                <a:gd name="T31" fmla="*/ 0 h 1077"/>
                <a:gd name="T32" fmla="*/ 0 w 691"/>
                <a:gd name="T33" fmla="*/ 0 h 1077"/>
                <a:gd name="T34" fmla="*/ 0 w 691"/>
                <a:gd name="T35" fmla="*/ 0 h 1077"/>
                <a:gd name="T36" fmla="*/ 0 w 691"/>
                <a:gd name="T37" fmla="*/ 0 h 1077"/>
                <a:gd name="T38" fmla="*/ 0 w 691"/>
                <a:gd name="T39" fmla="*/ 0 h 1077"/>
                <a:gd name="T40" fmla="*/ 0 w 691"/>
                <a:gd name="T41" fmla="*/ 0 h 1077"/>
                <a:gd name="T42" fmla="*/ 0 w 691"/>
                <a:gd name="T43" fmla="*/ 0 h 1077"/>
                <a:gd name="T44" fmla="*/ 0 w 691"/>
                <a:gd name="T45" fmla="*/ 0 h 1077"/>
                <a:gd name="T46" fmla="*/ 0 w 691"/>
                <a:gd name="T47" fmla="*/ 0 h 1077"/>
                <a:gd name="T48" fmla="*/ 0 w 691"/>
                <a:gd name="T49" fmla="*/ 0 h 1077"/>
                <a:gd name="T50" fmla="*/ 0 w 691"/>
                <a:gd name="T51" fmla="*/ 0 h 1077"/>
                <a:gd name="T52" fmla="*/ 0 w 691"/>
                <a:gd name="T53" fmla="*/ 0 h 1077"/>
                <a:gd name="T54" fmla="*/ 0 w 691"/>
                <a:gd name="T55" fmla="*/ 0 h 1077"/>
                <a:gd name="T56" fmla="*/ 0 w 691"/>
                <a:gd name="T57" fmla="*/ 0 h 1077"/>
                <a:gd name="T58" fmla="*/ 0 w 691"/>
                <a:gd name="T59" fmla="*/ 0 h 1077"/>
                <a:gd name="T60" fmla="*/ 0 w 691"/>
                <a:gd name="T61" fmla="*/ 0 h 1077"/>
                <a:gd name="T62" fmla="*/ 0 w 691"/>
                <a:gd name="T63" fmla="*/ 0 h 1077"/>
                <a:gd name="T64" fmla="*/ 0 w 691"/>
                <a:gd name="T65" fmla="*/ 0 h 1077"/>
                <a:gd name="T66" fmla="*/ 0 w 691"/>
                <a:gd name="T67" fmla="*/ 0 h 1077"/>
                <a:gd name="T68" fmla="*/ 0 w 691"/>
                <a:gd name="T69" fmla="*/ 0 h 1077"/>
                <a:gd name="T70" fmla="*/ 0 w 691"/>
                <a:gd name="T71" fmla="*/ 0 h 1077"/>
                <a:gd name="T72" fmla="*/ 0 w 691"/>
                <a:gd name="T73" fmla="*/ 0 h 1077"/>
                <a:gd name="T74" fmla="*/ 0 w 691"/>
                <a:gd name="T75" fmla="*/ 0 h 1077"/>
                <a:gd name="T76" fmla="*/ 0 w 691"/>
                <a:gd name="T77" fmla="*/ 0 h 1077"/>
                <a:gd name="T78" fmla="*/ 0 w 691"/>
                <a:gd name="T79" fmla="*/ 0 h 1077"/>
                <a:gd name="T80" fmla="*/ 0 w 691"/>
                <a:gd name="T81" fmla="*/ 0 h 1077"/>
                <a:gd name="T82" fmla="*/ 0 w 691"/>
                <a:gd name="T83" fmla="*/ 0 h 1077"/>
                <a:gd name="T84" fmla="*/ 0 w 691"/>
                <a:gd name="T85" fmla="*/ 0 h 1077"/>
                <a:gd name="T86" fmla="*/ 0 w 691"/>
                <a:gd name="T87" fmla="*/ 0 h 1077"/>
                <a:gd name="T88" fmla="*/ 0 w 691"/>
                <a:gd name="T89" fmla="*/ 0 h 1077"/>
                <a:gd name="T90" fmla="*/ 0 w 691"/>
                <a:gd name="T91" fmla="*/ 0 h 1077"/>
                <a:gd name="T92" fmla="*/ 0 w 691"/>
                <a:gd name="T93" fmla="*/ 0 h 1077"/>
                <a:gd name="T94" fmla="*/ 0 w 691"/>
                <a:gd name="T95" fmla="*/ 0 h 1077"/>
                <a:gd name="T96" fmla="*/ 0 w 691"/>
                <a:gd name="T97" fmla="*/ 0 h 1077"/>
                <a:gd name="T98" fmla="*/ 0 w 691"/>
                <a:gd name="T99" fmla="*/ 0 h 1077"/>
                <a:gd name="T100" fmla="*/ 0 w 691"/>
                <a:gd name="T101" fmla="*/ 0 h 1077"/>
                <a:gd name="T102" fmla="*/ 0 w 691"/>
                <a:gd name="T103" fmla="*/ 0 h 1077"/>
                <a:gd name="T104" fmla="*/ 0 w 691"/>
                <a:gd name="T105" fmla="*/ 0 h 1077"/>
                <a:gd name="T106" fmla="*/ 0 w 691"/>
                <a:gd name="T107" fmla="*/ 0 h 1077"/>
                <a:gd name="T108" fmla="*/ 0 w 691"/>
                <a:gd name="T109" fmla="*/ 0 h 1077"/>
                <a:gd name="T110" fmla="*/ 0 w 691"/>
                <a:gd name="T111" fmla="*/ 0 h 1077"/>
                <a:gd name="T112" fmla="*/ 0 w 691"/>
                <a:gd name="T113" fmla="*/ 0 h 107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91"/>
                <a:gd name="T172" fmla="*/ 0 h 1077"/>
                <a:gd name="T173" fmla="*/ 691 w 691"/>
                <a:gd name="T174" fmla="*/ 1077 h 107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91" h="1077">
                  <a:moveTo>
                    <a:pt x="24" y="704"/>
                  </a:moveTo>
                  <a:lnTo>
                    <a:pt x="45" y="712"/>
                  </a:lnTo>
                  <a:lnTo>
                    <a:pt x="82" y="728"/>
                  </a:lnTo>
                  <a:lnTo>
                    <a:pt x="118" y="744"/>
                  </a:lnTo>
                  <a:lnTo>
                    <a:pt x="155" y="760"/>
                  </a:lnTo>
                  <a:lnTo>
                    <a:pt x="192" y="776"/>
                  </a:lnTo>
                  <a:lnTo>
                    <a:pt x="230" y="791"/>
                  </a:lnTo>
                  <a:lnTo>
                    <a:pt x="239" y="796"/>
                  </a:lnTo>
                  <a:lnTo>
                    <a:pt x="248" y="830"/>
                  </a:lnTo>
                  <a:lnTo>
                    <a:pt x="264" y="856"/>
                  </a:lnTo>
                  <a:lnTo>
                    <a:pt x="266" y="857"/>
                  </a:lnTo>
                  <a:lnTo>
                    <a:pt x="298" y="880"/>
                  </a:lnTo>
                  <a:lnTo>
                    <a:pt x="303" y="883"/>
                  </a:lnTo>
                  <a:lnTo>
                    <a:pt x="340" y="898"/>
                  </a:lnTo>
                  <a:lnTo>
                    <a:pt x="347" y="901"/>
                  </a:lnTo>
                  <a:lnTo>
                    <a:pt x="376" y="907"/>
                  </a:lnTo>
                  <a:lnTo>
                    <a:pt x="411" y="916"/>
                  </a:lnTo>
                  <a:lnTo>
                    <a:pt x="413" y="916"/>
                  </a:lnTo>
                  <a:lnTo>
                    <a:pt x="450" y="915"/>
                  </a:lnTo>
                  <a:lnTo>
                    <a:pt x="457" y="913"/>
                  </a:lnTo>
                  <a:lnTo>
                    <a:pt x="478" y="901"/>
                  </a:lnTo>
                  <a:lnTo>
                    <a:pt x="487" y="890"/>
                  </a:lnTo>
                  <a:lnTo>
                    <a:pt x="494" y="878"/>
                  </a:lnTo>
                  <a:lnTo>
                    <a:pt x="501" y="846"/>
                  </a:lnTo>
                  <a:lnTo>
                    <a:pt x="504" y="794"/>
                  </a:lnTo>
                  <a:lnTo>
                    <a:pt x="504" y="691"/>
                  </a:lnTo>
                  <a:lnTo>
                    <a:pt x="487" y="705"/>
                  </a:lnTo>
                  <a:lnTo>
                    <a:pt x="458" y="728"/>
                  </a:lnTo>
                  <a:lnTo>
                    <a:pt x="450" y="732"/>
                  </a:lnTo>
                  <a:lnTo>
                    <a:pt x="413" y="745"/>
                  </a:lnTo>
                  <a:lnTo>
                    <a:pt x="408" y="748"/>
                  </a:lnTo>
                  <a:lnTo>
                    <a:pt x="376" y="750"/>
                  </a:lnTo>
                  <a:lnTo>
                    <a:pt x="352" y="751"/>
                  </a:lnTo>
                  <a:lnTo>
                    <a:pt x="340" y="749"/>
                  </a:lnTo>
                  <a:lnTo>
                    <a:pt x="303" y="742"/>
                  </a:lnTo>
                  <a:lnTo>
                    <a:pt x="292" y="739"/>
                  </a:lnTo>
                  <a:lnTo>
                    <a:pt x="266" y="729"/>
                  </a:lnTo>
                  <a:lnTo>
                    <a:pt x="230" y="713"/>
                  </a:lnTo>
                  <a:lnTo>
                    <a:pt x="224" y="710"/>
                  </a:lnTo>
                  <a:lnTo>
                    <a:pt x="192" y="690"/>
                  </a:lnTo>
                  <a:lnTo>
                    <a:pt x="162" y="670"/>
                  </a:lnTo>
                  <a:lnTo>
                    <a:pt x="155" y="662"/>
                  </a:lnTo>
                  <a:lnTo>
                    <a:pt x="118" y="624"/>
                  </a:lnTo>
                  <a:lnTo>
                    <a:pt x="110" y="616"/>
                  </a:lnTo>
                  <a:lnTo>
                    <a:pt x="82" y="573"/>
                  </a:lnTo>
                  <a:lnTo>
                    <a:pt x="64" y="549"/>
                  </a:lnTo>
                  <a:lnTo>
                    <a:pt x="45" y="505"/>
                  </a:lnTo>
                  <a:lnTo>
                    <a:pt x="36" y="489"/>
                  </a:lnTo>
                  <a:lnTo>
                    <a:pt x="17" y="426"/>
                  </a:lnTo>
                  <a:lnTo>
                    <a:pt x="8" y="379"/>
                  </a:lnTo>
                  <a:lnTo>
                    <a:pt x="3" y="360"/>
                  </a:lnTo>
                  <a:lnTo>
                    <a:pt x="0" y="290"/>
                  </a:lnTo>
                  <a:lnTo>
                    <a:pt x="6" y="206"/>
                  </a:lnTo>
                  <a:lnTo>
                    <a:pt x="8" y="197"/>
                  </a:lnTo>
                  <a:lnTo>
                    <a:pt x="22" y="139"/>
                  </a:lnTo>
                  <a:lnTo>
                    <a:pt x="45" y="90"/>
                  </a:lnTo>
                  <a:lnTo>
                    <a:pt x="47" y="84"/>
                  </a:lnTo>
                  <a:lnTo>
                    <a:pt x="82" y="48"/>
                  </a:lnTo>
                  <a:lnTo>
                    <a:pt x="85" y="43"/>
                  </a:lnTo>
                  <a:lnTo>
                    <a:pt x="118" y="24"/>
                  </a:lnTo>
                  <a:lnTo>
                    <a:pt x="131" y="15"/>
                  </a:lnTo>
                  <a:lnTo>
                    <a:pt x="155" y="9"/>
                  </a:lnTo>
                  <a:lnTo>
                    <a:pt x="181" y="1"/>
                  </a:lnTo>
                  <a:lnTo>
                    <a:pt x="192" y="1"/>
                  </a:lnTo>
                  <a:lnTo>
                    <a:pt x="230" y="0"/>
                  </a:lnTo>
                  <a:lnTo>
                    <a:pt x="238" y="0"/>
                  </a:lnTo>
                  <a:lnTo>
                    <a:pt x="266" y="6"/>
                  </a:lnTo>
                  <a:lnTo>
                    <a:pt x="299" y="14"/>
                  </a:lnTo>
                  <a:lnTo>
                    <a:pt x="303" y="15"/>
                  </a:lnTo>
                  <a:lnTo>
                    <a:pt x="340" y="31"/>
                  </a:lnTo>
                  <a:lnTo>
                    <a:pt x="362" y="41"/>
                  </a:lnTo>
                  <a:lnTo>
                    <a:pt x="376" y="51"/>
                  </a:lnTo>
                  <a:lnTo>
                    <a:pt x="413" y="76"/>
                  </a:lnTo>
                  <a:lnTo>
                    <a:pt x="418" y="80"/>
                  </a:lnTo>
                  <a:lnTo>
                    <a:pt x="450" y="112"/>
                  </a:lnTo>
                  <a:lnTo>
                    <a:pt x="469" y="133"/>
                  </a:lnTo>
                  <a:lnTo>
                    <a:pt x="487" y="156"/>
                  </a:lnTo>
                  <a:lnTo>
                    <a:pt x="516" y="197"/>
                  </a:lnTo>
                  <a:lnTo>
                    <a:pt x="516" y="97"/>
                  </a:lnTo>
                  <a:lnTo>
                    <a:pt x="525" y="100"/>
                  </a:lnTo>
                  <a:lnTo>
                    <a:pt x="561" y="111"/>
                  </a:lnTo>
                  <a:lnTo>
                    <a:pt x="598" y="122"/>
                  </a:lnTo>
                  <a:lnTo>
                    <a:pt x="635" y="133"/>
                  </a:lnTo>
                  <a:lnTo>
                    <a:pt x="671" y="144"/>
                  </a:lnTo>
                  <a:lnTo>
                    <a:pt x="691" y="150"/>
                  </a:lnTo>
                  <a:lnTo>
                    <a:pt x="691" y="789"/>
                  </a:lnTo>
                  <a:lnTo>
                    <a:pt x="686" y="896"/>
                  </a:lnTo>
                  <a:lnTo>
                    <a:pt x="671" y="967"/>
                  </a:lnTo>
                  <a:lnTo>
                    <a:pt x="670" y="970"/>
                  </a:lnTo>
                  <a:lnTo>
                    <a:pt x="646" y="1019"/>
                  </a:lnTo>
                  <a:lnTo>
                    <a:pt x="635" y="1030"/>
                  </a:lnTo>
                  <a:lnTo>
                    <a:pt x="613" y="1051"/>
                  </a:lnTo>
                  <a:lnTo>
                    <a:pt x="598" y="1057"/>
                  </a:lnTo>
                  <a:lnTo>
                    <a:pt x="569" y="1069"/>
                  </a:lnTo>
                  <a:lnTo>
                    <a:pt x="561" y="1071"/>
                  </a:lnTo>
                  <a:lnTo>
                    <a:pt x="525" y="1075"/>
                  </a:lnTo>
                  <a:lnTo>
                    <a:pt x="512" y="1077"/>
                  </a:lnTo>
                  <a:lnTo>
                    <a:pt x="487" y="1074"/>
                  </a:lnTo>
                  <a:lnTo>
                    <a:pt x="450" y="1072"/>
                  </a:lnTo>
                  <a:lnTo>
                    <a:pt x="441" y="1071"/>
                  </a:lnTo>
                  <a:lnTo>
                    <a:pt x="413" y="1062"/>
                  </a:lnTo>
                  <a:lnTo>
                    <a:pt x="376" y="1053"/>
                  </a:lnTo>
                  <a:lnTo>
                    <a:pt x="354" y="1047"/>
                  </a:lnTo>
                  <a:lnTo>
                    <a:pt x="340" y="1041"/>
                  </a:lnTo>
                  <a:lnTo>
                    <a:pt x="303" y="1029"/>
                  </a:lnTo>
                  <a:lnTo>
                    <a:pt x="271" y="1018"/>
                  </a:lnTo>
                  <a:lnTo>
                    <a:pt x="266" y="1015"/>
                  </a:lnTo>
                  <a:lnTo>
                    <a:pt x="230" y="997"/>
                  </a:lnTo>
                  <a:lnTo>
                    <a:pt x="200" y="985"/>
                  </a:lnTo>
                  <a:lnTo>
                    <a:pt x="192" y="980"/>
                  </a:lnTo>
                  <a:lnTo>
                    <a:pt x="155" y="955"/>
                  </a:lnTo>
                  <a:lnTo>
                    <a:pt x="143" y="948"/>
                  </a:lnTo>
                  <a:lnTo>
                    <a:pt x="118" y="925"/>
                  </a:lnTo>
                  <a:lnTo>
                    <a:pt x="99" y="907"/>
                  </a:lnTo>
                  <a:lnTo>
                    <a:pt x="82" y="884"/>
                  </a:lnTo>
                  <a:lnTo>
                    <a:pt x="66" y="863"/>
                  </a:lnTo>
                  <a:lnTo>
                    <a:pt x="45" y="823"/>
                  </a:lnTo>
                  <a:lnTo>
                    <a:pt x="42" y="819"/>
                  </a:lnTo>
                  <a:lnTo>
                    <a:pt x="29" y="772"/>
                  </a:lnTo>
                  <a:lnTo>
                    <a:pt x="24" y="726"/>
                  </a:lnTo>
                  <a:lnTo>
                    <a:pt x="24" y="704"/>
                  </a:lnTo>
                  <a:close/>
                  <a:moveTo>
                    <a:pt x="192" y="339"/>
                  </a:moveTo>
                  <a:lnTo>
                    <a:pt x="194" y="393"/>
                  </a:lnTo>
                  <a:lnTo>
                    <a:pt x="203" y="440"/>
                  </a:lnTo>
                  <a:lnTo>
                    <a:pt x="216" y="481"/>
                  </a:lnTo>
                  <a:lnTo>
                    <a:pt x="230" y="505"/>
                  </a:lnTo>
                  <a:lnTo>
                    <a:pt x="236" y="517"/>
                  </a:lnTo>
                  <a:lnTo>
                    <a:pt x="259" y="548"/>
                  </a:lnTo>
                  <a:lnTo>
                    <a:pt x="266" y="555"/>
                  </a:lnTo>
                  <a:lnTo>
                    <a:pt x="285" y="572"/>
                  </a:lnTo>
                  <a:lnTo>
                    <a:pt x="303" y="584"/>
                  </a:lnTo>
                  <a:lnTo>
                    <a:pt x="313" y="591"/>
                  </a:lnTo>
                  <a:lnTo>
                    <a:pt x="340" y="602"/>
                  </a:lnTo>
                  <a:lnTo>
                    <a:pt x="343" y="604"/>
                  </a:lnTo>
                  <a:lnTo>
                    <a:pt x="376" y="610"/>
                  </a:lnTo>
                  <a:lnTo>
                    <a:pt x="376" y="611"/>
                  </a:lnTo>
                  <a:lnTo>
                    <a:pt x="407" y="610"/>
                  </a:lnTo>
                  <a:lnTo>
                    <a:pt x="413" y="608"/>
                  </a:lnTo>
                  <a:lnTo>
                    <a:pt x="434" y="602"/>
                  </a:lnTo>
                  <a:lnTo>
                    <a:pt x="450" y="593"/>
                  </a:lnTo>
                  <a:lnTo>
                    <a:pt x="458" y="587"/>
                  </a:lnTo>
                  <a:lnTo>
                    <a:pt x="479" y="562"/>
                  </a:lnTo>
                  <a:lnTo>
                    <a:pt x="487" y="549"/>
                  </a:lnTo>
                  <a:lnTo>
                    <a:pt x="494" y="530"/>
                  </a:lnTo>
                  <a:lnTo>
                    <a:pt x="504" y="490"/>
                  </a:lnTo>
                  <a:lnTo>
                    <a:pt x="507" y="441"/>
                  </a:lnTo>
                  <a:lnTo>
                    <a:pt x="504" y="388"/>
                  </a:lnTo>
                  <a:lnTo>
                    <a:pt x="495" y="341"/>
                  </a:lnTo>
                  <a:lnTo>
                    <a:pt x="487" y="314"/>
                  </a:lnTo>
                  <a:lnTo>
                    <a:pt x="481" y="298"/>
                  </a:lnTo>
                  <a:lnTo>
                    <a:pt x="461" y="263"/>
                  </a:lnTo>
                  <a:lnTo>
                    <a:pt x="450" y="248"/>
                  </a:lnTo>
                  <a:lnTo>
                    <a:pt x="436" y="232"/>
                  </a:lnTo>
                  <a:lnTo>
                    <a:pt x="413" y="209"/>
                  </a:lnTo>
                  <a:lnTo>
                    <a:pt x="410" y="206"/>
                  </a:lnTo>
                  <a:lnTo>
                    <a:pt x="380" y="187"/>
                  </a:lnTo>
                  <a:lnTo>
                    <a:pt x="376" y="186"/>
                  </a:lnTo>
                  <a:lnTo>
                    <a:pt x="347" y="172"/>
                  </a:lnTo>
                  <a:lnTo>
                    <a:pt x="340" y="171"/>
                  </a:lnTo>
                  <a:lnTo>
                    <a:pt x="314" y="166"/>
                  </a:lnTo>
                  <a:lnTo>
                    <a:pt x="303" y="166"/>
                  </a:lnTo>
                  <a:lnTo>
                    <a:pt x="285" y="167"/>
                  </a:lnTo>
                  <a:lnTo>
                    <a:pt x="266" y="173"/>
                  </a:lnTo>
                  <a:lnTo>
                    <a:pt x="259" y="176"/>
                  </a:lnTo>
                  <a:lnTo>
                    <a:pt x="236" y="190"/>
                  </a:lnTo>
                  <a:lnTo>
                    <a:pt x="230" y="199"/>
                  </a:lnTo>
                  <a:lnTo>
                    <a:pt x="216" y="215"/>
                  </a:lnTo>
                  <a:lnTo>
                    <a:pt x="203" y="248"/>
                  </a:lnTo>
                  <a:lnTo>
                    <a:pt x="194" y="290"/>
                  </a:lnTo>
                  <a:lnTo>
                    <a:pt x="192" y="339"/>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2" name="Freeform 34"/>
            <p:cNvSpPr>
              <a:spLocks noEditPoints="1"/>
            </p:cNvSpPr>
            <p:nvPr/>
          </p:nvSpPr>
          <p:spPr bwMode="auto">
            <a:xfrm>
              <a:off x="1298" y="2368"/>
              <a:ext cx="132" cy="154"/>
            </a:xfrm>
            <a:custGeom>
              <a:avLst/>
              <a:gdLst>
                <a:gd name="T0" fmla="*/ 0 w 662"/>
                <a:gd name="T1" fmla="*/ 0 h 771"/>
                <a:gd name="T2" fmla="*/ 0 w 662"/>
                <a:gd name="T3" fmla="*/ 0 h 771"/>
                <a:gd name="T4" fmla="*/ 0 w 662"/>
                <a:gd name="T5" fmla="*/ 0 h 771"/>
                <a:gd name="T6" fmla="*/ 0 w 662"/>
                <a:gd name="T7" fmla="*/ 0 h 771"/>
                <a:gd name="T8" fmla="*/ 0 w 662"/>
                <a:gd name="T9" fmla="*/ 0 h 771"/>
                <a:gd name="T10" fmla="*/ 0 w 662"/>
                <a:gd name="T11" fmla="*/ 0 h 771"/>
                <a:gd name="T12" fmla="*/ 0 w 662"/>
                <a:gd name="T13" fmla="*/ 0 h 771"/>
                <a:gd name="T14" fmla="*/ 0 w 662"/>
                <a:gd name="T15" fmla="*/ 0 h 771"/>
                <a:gd name="T16" fmla="*/ 0 w 662"/>
                <a:gd name="T17" fmla="*/ 0 h 771"/>
                <a:gd name="T18" fmla="*/ 0 w 662"/>
                <a:gd name="T19" fmla="*/ 0 h 771"/>
                <a:gd name="T20" fmla="*/ 0 w 662"/>
                <a:gd name="T21" fmla="*/ 0 h 771"/>
                <a:gd name="T22" fmla="*/ 0 w 662"/>
                <a:gd name="T23" fmla="*/ 0 h 771"/>
                <a:gd name="T24" fmla="*/ 0 w 662"/>
                <a:gd name="T25" fmla="*/ 0 h 771"/>
                <a:gd name="T26" fmla="*/ 0 w 662"/>
                <a:gd name="T27" fmla="*/ 0 h 771"/>
                <a:gd name="T28" fmla="*/ 0 w 662"/>
                <a:gd name="T29" fmla="*/ 0 h 771"/>
                <a:gd name="T30" fmla="*/ 0 w 662"/>
                <a:gd name="T31" fmla="*/ 0 h 771"/>
                <a:gd name="T32" fmla="*/ 0 w 662"/>
                <a:gd name="T33" fmla="*/ 0 h 771"/>
                <a:gd name="T34" fmla="*/ 0 w 662"/>
                <a:gd name="T35" fmla="*/ 0 h 771"/>
                <a:gd name="T36" fmla="*/ 0 w 662"/>
                <a:gd name="T37" fmla="*/ 0 h 771"/>
                <a:gd name="T38" fmla="*/ 0 w 662"/>
                <a:gd name="T39" fmla="*/ 0 h 771"/>
                <a:gd name="T40" fmla="*/ 0 w 662"/>
                <a:gd name="T41" fmla="*/ 0 h 771"/>
                <a:gd name="T42" fmla="*/ 0 w 662"/>
                <a:gd name="T43" fmla="*/ 0 h 771"/>
                <a:gd name="T44" fmla="*/ 0 w 662"/>
                <a:gd name="T45" fmla="*/ 0 h 771"/>
                <a:gd name="T46" fmla="*/ 0 w 662"/>
                <a:gd name="T47" fmla="*/ 0 h 771"/>
                <a:gd name="T48" fmla="*/ 0 w 662"/>
                <a:gd name="T49" fmla="*/ 0 h 771"/>
                <a:gd name="T50" fmla="*/ 0 w 662"/>
                <a:gd name="T51" fmla="*/ 0 h 771"/>
                <a:gd name="T52" fmla="*/ 0 w 662"/>
                <a:gd name="T53" fmla="*/ 0 h 771"/>
                <a:gd name="T54" fmla="*/ 0 w 662"/>
                <a:gd name="T55" fmla="*/ 0 h 771"/>
                <a:gd name="T56" fmla="*/ 0 w 662"/>
                <a:gd name="T57" fmla="*/ 0 h 771"/>
                <a:gd name="T58" fmla="*/ 0 w 662"/>
                <a:gd name="T59" fmla="*/ 0 h 771"/>
                <a:gd name="T60" fmla="*/ 0 w 662"/>
                <a:gd name="T61" fmla="*/ 0 h 771"/>
                <a:gd name="T62" fmla="*/ 0 w 662"/>
                <a:gd name="T63" fmla="*/ 0 h 771"/>
                <a:gd name="T64" fmla="*/ 0 w 662"/>
                <a:gd name="T65" fmla="*/ 0 h 771"/>
                <a:gd name="T66" fmla="*/ 0 w 662"/>
                <a:gd name="T67" fmla="*/ 0 h 771"/>
                <a:gd name="T68" fmla="*/ 0 w 662"/>
                <a:gd name="T69" fmla="*/ 0 h 771"/>
                <a:gd name="T70" fmla="*/ 0 w 662"/>
                <a:gd name="T71" fmla="*/ 0 h 771"/>
                <a:gd name="T72" fmla="*/ 0 w 662"/>
                <a:gd name="T73" fmla="*/ 0 h 771"/>
                <a:gd name="T74" fmla="*/ 0 w 662"/>
                <a:gd name="T75" fmla="*/ 0 h 771"/>
                <a:gd name="T76" fmla="*/ 0 w 662"/>
                <a:gd name="T77" fmla="*/ 0 h 771"/>
                <a:gd name="T78" fmla="*/ 0 w 662"/>
                <a:gd name="T79" fmla="*/ 0 h 771"/>
                <a:gd name="T80" fmla="*/ 0 w 662"/>
                <a:gd name="T81" fmla="*/ 0 h 771"/>
                <a:gd name="T82" fmla="*/ 0 w 662"/>
                <a:gd name="T83" fmla="*/ 0 h 771"/>
                <a:gd name="T84" fmla="*/ 0 w 662"/>
                <a:gd name="T85" fmla="*/ 0 h 771"/>
                <a:gd name="T86" fmla="*/ 0 w 662"/>
                <a:gd name="T87" fmla="*/ 0 h 771"/>
                <a:gd name="T88" fmla="*/ 0 w 662"/>
                <a:gd name="T89" fmla="*/ 0 h 77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62"/>
                <a:gd name="T136" fmla="*/ 0 h 771"/>
                <a:gd name="T137" fmla="*/ 662 w 662"/>
                <a:gd name="T138" fmla="*/ 771 h 77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62" h="771">
                  <a:moveTo>
                    <a:pt x="465" y="548"/>
                  </a:moveTo>
                  <a:lnTo>
                    <a:pt x="477" y="552"/>
                  </a:lnTo>
                  <a:lnTo>
                    <a:pt x="514" y="566"/>
                  </a:lnTo>
                  <a:lnTo>
                    <a:pt x="550" y="581"/>
                  </a:lnTo>
                  <a:lnTo>
                    <a:pt x="587" y="596"/>
                  </a:lnTo>
                  <a:lnTo>
                    <a:pt x="625" y="610"/>
                  </a:lnTo>
                  <a:lnTo>
                    <a:pt x="652" y="620"/>
                  </a:lnTo>
                  <a:lnTo>
                    <a:pt x="631" y="664"/>
                  </a:lnTo>
                  <a:lnTo>
                    <a:pt x="625" y="674"/>
                  </a:lnTo>
                  <a:lnTo>
                    <a:pt x="605" y="701"/>
                  </a:lnTo>
                  <a:lnTo>
                    <a:pt x="587" y="718"/>
                  </a:lnTo>
                  <a:lnTo>
                    <a:pt x="574" y="731"/>
                  </a:lnTo>
                  <a:lnTo>
                    <a:pt x="550" y="745"/>
                  </a:lnTo>
                  <a:lnTo>
                    <a:pt x="538" y="753"/>
                  </a:lnTo>
                  <a:lnTo>
                    <a:pt x="514" y="761"/>
                  </a:lnTo>
                  <a:lnTo>
                    <a:pt x="497" y="768"/>
                  </a:lnTo>
                  <a:lnTo>
                    <a:pt x="477" y="770"/>
                  </a:lnTo>
                  <a:lnTo>
                    <a:pt x="450" y="771"/>
                  </a:lnTo>
                  <a:lnTo>
                    <a:pt x="440" y="771"/>
                  </a:lnTo>
                  <a:lnTo>
                    <a:pt x="404" y="770"/>
                  </a:lnTo>
                  <a:lnTo>
                    <a:pt x="400" y="770"/>
                  </a:lnTo>
                  <a:lnTo>
                    <a:pt x="367" y="764"/>
                  </a:lnTo>
                  <a:lnTo>
                    <a:pt x="344" y="760"/>
                  </a:lnTo>
                  <a:lnTo>
                    <a:pt x="330" y="755"/>
                  </a:lnTo>
                  <a:lnTo>
                    <a:pt x="292" y="742"/>
                  </a:lnTo>
                  <a:lnTo>
                    <a:pt x="257" y="731"/>
                  </a:lnTo>
                  <a:lnTo>
                    <a:pt x="255" y="730"/>
                  </a:lnTo>
                  <a:lnTo>
                    <a:pt x="219" y="710"/>
                  </a:lnTo>
                  <a:lnTo>
                    <a:pt x="182" y="689"/>
                  </a:lnTo>
                  <a:lnTo>
                    <a:pt x="182" y="688"/>
                  </a:lnTo>
                  <a:lnTo>
                    <a:pt x="145" y="655"/>
                  </a:lnTo>
                  <a:lnTo>
                    <a:pt x="121" y="634"/>
                  </a:lnTo>
                  <a:lnTo>
                    <a:pt x="109" y="617"/>
                  </a:lnTo>
                  <a:lnTo>
                    <a:pt x="72" y="569"/>
                  </a:lnTo>
                  <a:lnTo>
                    <a:pt x="71" y="566"/>
                  </a:lnTo>
                  <a:lnTo>
                    <a:pt x="40" y="506"/>
                  </a:lnTo>
                  <a:lnTo>
                    <a:pt x="35" y="491"/>
                  </a:lnTo>
                  <a:lnTo>
                    <a:pt x="18" y="441"/>
                  </a:lnTo>
                  <a:lnTo>
                    <a:pt x="5" y="374"/>
                  </a:lnTo>
                  <a:lnTo>
                    <a:pt x="0" y="301"/>
                  </a:lnTo>
                  <a:lnTo>
                    <a:pt x="6" y="219"/>
                  </a:lnTo>
                  <a:lnTo>
                    <a:pt x="23" y="149"/>
                  </a:lnTo>
                  <a:lnTo>
                    <a:pt x="35" y="127"/>
                  </a:lnTo>
                  <a:lnTo>
                    <a:pt x="52" y="92"/>
                  </a:lnTo>
                  <a:lnTo>
                    <a:pt x="72" y="73"/>
                  </a:lnTo>
                  <a:lnTo>
                    <a:pt x="91" y="49"/>
                  </a:lnTo>
                  <a:lnTo>
                    <a:pt x="109" y="40"/>
                  </a:lnTo>
                  <a:lnTo>
                    <a:pt x="140" y="19"/>
                  </a:lnTo>
                  <a:lnTo>
                    <a:pt x="145" y="18"/>
                  </a:lnTo>
                  <a:lnTo>
                    <a:pt x="182" y="8"/>
                  </a:lnTo>
                  <a:lnTo>
                    <a:pt x="196" y="3"/>
                  </a:lnTo>
                  <a:lnTo>
                    <a:pt x="219" y="2"/>
                  </a:lnTo>
                  <a:lnTo>
                    <a:pt x="255" y="0"/>
                  </a:lnTo>
                  <a:lnTo>
                    <a:pt x="257" y="0"/>
                  </a:lnTo>
                  <a:lnTo>
                    <a:pt x="292" y="5"/>
                  </a:lnTo>
                  <a:lnTo>
                    <a:pt x="325" y="11"/>
                  </a:lnTo>
                  <a:lnTo>
                    <a:pt x="330" y="13"/>
                  </a:lnTo>
                  <a:lnTo>
                    <a:pt x="367" y="26"/>
                  </a:lnTo>
                  <a:lnTo>
                    <a:pt x="400" y="36"/>
                  </a:lnTo>
                  <a:lnTo>
                    <a:pt x="404" y="38"/>
                  </a:lnTo>
                  <a:lnTo>
                    <a:pt x="440" y="58"/>
                  </a:lnTo>
                  <a:lnTo>
                    <a:pt x="466" y="72"/>
                  </a:lnTo>
                  <a:lnTo>
                    <a:pt x="477" y="80"/>
                  </a:lnTo>
                  <a:lnTo>
                    <a:pt x="514" y="110"/>
                  </a:lnTo>
                  <a:lnTo>
                    <a:pt x="523" y="118"/>
                  </a:lnTo>
                  <a:lnTo>
                    <a:pt x="550" y="148"/>
                  </a:lnTo>
                  <a:lnTo>
                    <a:pt x="574" y="175"/>
                  </a:lnTo>
                  <a:lnTo>
                    <a:pt x="587" y="197"/>
                  </a:lnTo>
                  <a:lnTo>
                    <a:pt x="614" y="243"/>
                  </a:lnTo>
                  <a:lnTo>
                    <a:pt x="625" y="272"/>
                  </a:lnTo>
                  <a:lnTo>
                    <a:pt x="642" y="323"/>
                  </a:lnTo>
                  <a:lnTo>
                    <a:pt x="658" y="413"/>
                  </a:lnTo>
                  <a:lnTo>
                    <a:pt x="662" y="490"/>
                  </a:lnTo>
                  <a:lnTo>
                    <a:pt x="662" y="516"/>
                  </a:lnTo>
                  <a:lnTo>
                    <a:pt x="625" y="509"/>
                  </a:lnTo>
                  <a:lnTo>
                    <a:pt x="587" y="500"/>
                  </a:lnTo>
                  <a:lnTo>
                    <a:pt x="550" y="493"/>
                  </a:lnTo>
                  <a:lnTo>
                    <a:pt x="514" y="484"/>
                  </a:lnTo>
                  <a:lnTo>
                    <a:pt x="477" y="475"/>
                  </a:lnTo>
                  <a:lnTo>
                    <a:pt x="440" y="467"/>
                  </a:lnTo>
                  <a:lnTo>
                    <a:pt x="404" y="458"/>
                  </a:lnTo>
                  <a:lnTo>
                    <a:pt x="367" y="450"/>
                  </a:lnTo>
                  <a:lnTo>
                    <a:pt x="330" y="440"/>
                  </a:lnTo>
                  <a:lnTo>
                    <a:pt x="292" y="430"/>
                  </a:lnTo>
                  <a:lnTo>
                    <a:pt x="255" y="421"/>
                  </a:lnTo>
                  <a:lnTo>
                    <a:pt x="219" y="412"/>
                  </a:lnTo>
                  <a:lnTo>
                    <a:pt x="192" y="404"/>
                  </a:lnTo>
                  <a:lnTo>
                    <a:pt x="196" y="445"/>
                  </a:lnTo>
                  <a:lnTo>
                    <a:pt x="204" y="482"/>
                  </a:lnTo>
                  <a:lnTo>
                    <a:pt x="218" y="516"/>
                  </a:lnTo>
                  <a:lnTo>
                    <a:pt x="219" y="516"/>
                  </a:lnTo>
                  <a:lnTo>
                    <a:pt x="237" y="547"/>
                  </a:lnTo>
                  <a:lnTo>
                    <a:pt x="255" y="567"/>
                  </a:lnTo>
                  <a:lnTo>
                    <a:pt x="260" y="572"/>
                  </a:lnTo>
                  <a:lnTo>
                    <a:pt x="286" y="593"/>
                  </a:lnTo>
                  <a:lnTo>
                    <a:pt x="292" y="596"/>
                  </a:lnTo>
                  <a:lnTo>
                    <a:pt x="330" y="613"/>
                  </a:lnTo>
                  <a:lnTo>
                    <a:pt x="346" y="620"/>
                  </a:lnTo>
                  <a:lnTo>
                    <a:pt x="367" y="623"/>
                  </a:lnTo>
                  <a:lnTo>
                    <a:pt x="386" y="625"/>
                  </a:lnTo>
                  <a:lnTo>
                    <a:pt x="404" y="619"/>
                  </a:lnTo>
                  <a:lnTo>
                    <a:pt x="419" y="614"/>
                  </a:lnTo>
                  <a:lnTo>
                    <a:pt x="440" y="596"/>
                  </a:lnTo>
                  <a:lnTo>
                    <a:pt x="446" y="590"/>
                  </a:lnTo>
                  <a:lnTo>
                    <a:pt x="465" y="548"/>
                  </a:lnTo>
                  <a:close/>
                  <a:moveTo>
                    <a:pt x="476" y="359"/>
                  </a:moveTo>
                  <a:lnTo>
                    <a:pt x="472" y="320"/>
                  </a:lnTo>
                  <a:lnTo>
                    <a:pt x="464" y="284"/>
                  </a:lnTo>
                  <a:lnTo>
                    <a:pt x="451" y="252"/>
                  </a:lnTo>
                  <a:lnTo>
                    <a:pt x="440" y="235"/>
                  </a:lnTo>
                  <a:lnTo>
                    <a:pt x="434" y="225"/>
                  </a:lnTo>
                  <a:lnTo>
                    <a:pt x="412" y="202"/>
                  </a:lnTo>
                  <a:lnTo>
                    <a:pt x="404" y="193"/>
                  </a:lnTo>
                  <a:lnTo>
                    <a:pt x="389" y="182"/>
                  </a:lnTo>
                  <a:lnTo>
                    <a:pt x="367" y="172"/>
                  </a:lnTo>
                  <a:lnTo>
                    <a:pt x="336" y="159"/>
                  </a:lnTo>
                  <a:lnTo>
                    <a:pt x="330" y="159"/>
                  </a:lnTo>
                  <a:lnTo>
                    <a:pt x="292" y="155"/>
                  </a:lnTo>
                  <a:lnTo>
                    <a:pt x="280" y="155"/>
                  </a:lnTo>
                  <a:lnTo>
                    <a:pt x="255" y="164"/>
                  </a:lnTo>
                  <a:lnTo>
                    <a:pt x="235" y="178"/>
                  </a:lnTo>
                  <a:lnTo>
                    <a:pt x="219" y="196"/>
                  </a:lnTo>
                  <a:lnTo>
                    <a:pt x="216" y="198"/>
                  </a:lnTo>
                  <a:lnTo>
                    <a:pt x="204" y="223"/>
                  </a:lnTo>
                  <a:lnTo>
                    <a:pt x="197" y="253"/>
                  </a:lnTo>
                  <a:lnTo>
                    <a:pt x="196" y="289"/>
                  </a:lnTo>
                  <a:lnTo>
                    <a:pt x="219" y="295"/>
                  </a:lnTo>
                  <a:lnTo>
                    <a:pt x="255" y="305"/>
                  </a:lnTo>
                  <a:lnTo>
                    <a:pt x="292" y="313"/>
                  </a:lnTo>
                  <a:lnTo>
                    <a:pt x="330" y="323"/>
                  </a:lnTo>
                  <a:lnTo>
                    <a:pt x="367" y="333"/>
                  </a:lnTo>
                  <a:lnTo>
                    <a:pt x="404" y="342"/>
                  </a:lnTo>
                  <a:lnTo>
                    <a:pt x="440" y="350"/>
                  </a:lnTo>
                  <a:lnTo>
                    <a:pt x="476" y="359"/>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3" name="Freeform 35"/>
            <p:cNvSpPr>
              <a:spLocks/>
            </p:cNvSpPr>
            <p:nvPr/>
          </p:nvSpPr>
          <p:spPr bwMode="auto">
            <a:xfrm>
              <a:off x="1445" y="2350"/>
              <a:ext cx="83" cy="196"/>
            </a:xfrm>
            <a:custGeom>
              <a:avLst/>
              <a:gdLst>
                <a:gd name="T0" fmla="*/ 0 w 418"/>
                <a:gd name="T1" fmla="*/ 0 h 981"/>
                <a:gd name="T2" fmla="*/ 0 w 418"/>
                <a:gd name="T3" fmla="*/ 0 h 981"/>
                <a:gd name="T4" fmla="*/ 0 w 418"/>
                <a:gd name="T5" fmla="*/ 0 h 981"/>
                <a:gd name="T6" fmla="*/ 0 w 418"/>
                <a:gd name="T7" fmla="*/ 0 h 981"/>
                <a:gd name="T8" fmla="*/ 0 w 418"/>
                <a:gd name="T9" fmla="*/ 0 h 981"/>
                <a:gd name="T10" fmla="*/ 0 w 418"/>
                <a:gd name="T11" fmla="*/ 0 h 981"/>
                <a:gd name="T12" fmla="*/ 0 w 418"/>
                <a:gd name="T13" fmla="*/ 0 h 981"/>
                <a:gd name="T14" fmla="*/ 0 w 418"/>
                <a:gd name="T15" fmla="*/ 0 h 981"/>
                <a:gd name="T16" fmla="*/ 0 w 418"/>
                <a:gd name="T17" fmla="*/ 0 h 981"/>
                <a:gd name="T18" fmla="*/ 0 w 418"/>
                <a:gd name="T19" fmla="*/ 0 h 981"/>
                <a:gd name="T20" fmla="*/ 0 w 418"/>
                <a:gd name="T21" fmla="*/ 0 h 981"/>
                <a:gd name="T22" fmla="*/ 0 w 418"/>
                <a:gd name="T23" fmla="*/ 0 h 981"/>
                <a:gd name="T24" fmla="*/ 0 w 418"/>
                <a:gd name="T25" fmla="*/ 0 h 981"/>
                <a:gd name="T26" fmla="*/ 0 w 418"/>
                <a:gd name="T27" fmla="*/ 0 h 981"/>
                <a:gd name="T28" fmla="*/ 0 w 418"/>
                <a:gd name="T29" fmla="*/ 0 h 981"/>
                <a:gd name="T30" fmla="*/ 0 w 418"/>
                <a:gd name="T31" fmla="*/ 0 h 981"/>
                <a:gd name="T32" fmla="*/ 0 w 418"/>
                <a:gd name="T33" fmla="*/ 0 h 981"/>
                <a:gd name="T34" fmla="*/ 0 w 418"/>
                <a:gd name="T35" fmla="*/ 0 h 981"/>
                <a:gd name="T36" fmla="*/ 0 w 418"/>
                <a:gd name="T37" fmla="*/ 0 h 981"/>
                <a:gd name="T38" fmla="*/ 0 w 418"/>
                <a:gd name="T39" fmla="*/ 0 h 981"/>
                <a:gd name="T40" fmla="*/ 0 w 418"/>
                <a:gd name="T41" fmla="*/ 0 h 981"/>
                <a:gd name="T42" fmla="*/ 0 w 418"/>
                <a:gd name="T43" fmla="*/ 0 h 981"/>
                <a:gd name="T44" fmla="*/ 0 w 418"/>
                <a:gd name="T45" fmla="*/ 0 h 981"/>
                <a:gd name="T46" fmla="*/ 0 w 418"/>
                <a:gd name="T47" fmla="*/ 0 h 981"/>
                <a:gd name="T48" fmla="*/ 0 w 418"/>
                <a:gd name="T49" fmla="*/ 0 h 981"/>
                <a:gd name="T50" fmla="*/ 0 w 418"/>
                <a:gd name="T51" fmla="*/ 0 h 981"/>
                <a:gd name="T52" fmla="*/ 0 w 418"/>
                <a:gd name="T53" fmla="*/ 0 h 981"/>
                <a:gd name="T54" fmla="*/ 0 w 418"/>
                <a:gd name="T55" fmla="*/ 0 h 981"/>
                <a:gd name="T56" fmla="*/ 0 w 418"/>
                <a:gd name="T57" fmla="*/ 0 h 981"/>
                <a:gd name="T58" fmla="*/ 0 w 418"/>
                <a:gd name="T59" fmla="*/ 0 h 981"/>
                <a:gd name="T60" fmla="*/ 0 w 418"/>
                <a:gd name="T61" fmla="*/ 0 h 981"/>
                <a:gd name="T62" fmla="*/ 0 w 418"/>
                <a:gd name="T63" fmla="*/ 0 h 981"/>
                <a:gd name="T64" fmla="*/ 0 w 418"/>
                <a:gd name="T65" fmla="*/ 0 h 981"/>
                <a:gd name="T66" fmla="*/ 0 w 418"/>
                <a:gd name="T67" fmla="*/ 0 h 981"/>
                <a:gd name="T68" fmla="*/ 0 w 418"/>
                <a:gd name="T69" fmla="*/ 0 h 981"/>
                <a:gd name="T70" fmla="*/ 0 w 418"/>
                <a:gd name="T71" fmla="*/ 0 h 981"/>
                <a:gd name="T72" fmla="*/ 0 w 418"/>
                <a:gd name="T73" fmla="*/ 0 h 981"/>
                <a:gd name="T74" fmla="*/ 0 w 418"/>
                <a:gd name="T75" fmla="*/ 0 h 981"/>
                <a:gd name="T76" fmla="*/ 0 w 418"/>
                <a:gd name="T77" fmla="*/ 0 h 981"/>
                <a:gd name="T78" fmla="*/ 0 w 418"/>
                <a:gd name="T79" fmla="*/ 0 h 981"/>
                <a:gd name="T80" fmla="*/ 0 w 418"/>
                <a:gd name="T81" fmla="*/ 0 h 981"/>
                <a:gd name="T82" fmla="*/ 0 w 418"/>
                <a:gd name="T83" fmla="*/ 0 h 981"/>
                <a:gd name="T84" fmla="*/ 0 w 418"/>
                <a:gd name="T85" fmla="*/ 0 h 981"/>
                <a:gd name="T86" fmla="*/ 0 w 418"/>
                <a:gd name="T87" fmla="*/ 0 h 981"/>
                <a:gd name="T88" fmla="*/ 0 w 418"/>
                <a:gd name="T89" fmla="*/ 0 h 981"/>
                <a:gd name="T90" fmla="*/ 0 w 418"/>
                <a:gd name="T91" fmla="*/ 0 h 981"/>
                <a:gd name="T92" fmla="*/ 0 w 418"/>
                <a:gd name="T93" fmla="*/ 0 h 981"/>
                <a:gd name="T94" fmla="*/ 0 w 418"/>
                <a:gd name="T95" fmla="*/ 0 h 981"/>
                <a:gd name="T96" fmla="*/ 0 w 418"/>
                <a:gd name="T97" fmla="*/ 0 h 981"/>
                <a:gd name="T98" fmla="*/ 0 w 418"/>
                <a:gd name="T99" fmla="*/ 0 h 981"/>
                <a:gd name="T100" fmla="*/ 0 w 418"/>
                <a:gd name="T101" fmla="*/ 0 h 981"/>
                <a:gd name="T102" fmla="*/ 0 w 418"/>
                <a:gd name="T103" fmla="*/ 0 h 981"/>
                <a:gd name="T104" fmla="*/ 0 w 418"/>
                <a:gd name="T105" fmla="*/ 0 h 981"/>
                <a:gd name="T106" fmla="*/ 0 w 418"/>
                <a:gd name="T107" fmla="*/ 0 h 981"/>
                <a:gd name="T108" fmla="*/ 0 w 418"/>
                <a:gd name="T109" fmla="*/ 0 h 98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18"/>
                <a:gd name="T166" fmla="*/ 0 h 981"/>
                <a:gd name="T167" fmla="*/ 418 w 418"/>
                <a:gd name="T168" fmla="*/ 981 h 981"/>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18" h="981">
                  <a:moveTo>
                    <a:pt x="402" y="267"/>
                  </a:moveTo>
                  <a:lnTo>
                    <a:pt x="402" y="417"/>
                  </a:lnTo>
                  <a:lnTo>
                    <a:pt x="368" y="412"/>
                  </a:lnTo>
                  <a:lnTo>
                    <a:pt x="331" y="409"/>
                  </a:lnTo>
                  <a:lnTo>
                    <a:pt x="294" y="404"/>
                  </a:lnTo>
                  <a:lnTo>
                    <a:pt x="275" y="401"/>
                  </a:lnTo>
                  <a:lnTo>
                    <a:pt x="275" y="688"/>
                  </a:lnTo>
                  <a:lnTo>
                    <a:pt x="278" y="792"/>
                  </a:lnTo>
                  <a:lnTo>
                    <a:pt x="294" y="815"/>
                  </a:lnTo>
                  <a:lnTo>
                    <a:pt x="295" y="817"/>
                  </a:lnTo>
                  <a:lnTo>
                    <a:pt x="327" y="831"/>
                  </a:lnTo>
                  <a:lnTo>
                    <a:pt x="331" y="831"/>
                  </a:lnTo>
                  <a:lnTo>
                    <a:pt x="358" y="830"/>
                  </a:lnTo>
                  <a:lnTo>
                    <a:pt x="368" y="827"/>
                  </a:lnTo>
                  <a:lnTo>
                    <a:pt x="402" y="821"/>
                  </a:lnTo>
                  <a:lnTo>
                    <a:pt x="404" y="839"/>
                  </a:lnTo>
                  <a:lnTo>
                    <a:pt x="418" y="968"/>
                  </a:lnTo>
                  <a:lnTo>
                    <a:pt x="404" y="972"/>
                  </a:lnTo>
                  <a:lnTo>
                    <a:pt x="368" y="977"/>
                  </a:lnTo>
                  <a:lnTo>
                    <a:pt x="348" y="981"/>
                  </a:lnTo>
                  <a:lnTo>
                    <a:pt x="331" y="981"/>
                  </a:lnTo>
                  <a:lnTo>
                    <a:pt x="294" y="979"/>
                  </a:lnTo>
                  <a:lnTo>
                    <a:pt x="270" y="978"/>
                  </a:lnTo>
                  <a:lnTo>
                    <a:pt x="257" y="976"/>
                  </a:lnTo>
                  <a:lnTo>
                    <a:pt x="222" y="967"/>
                  </a:lnTo>
                  <a:lnTo>
                    <a:pt x="221" y="967"/>
                  </a:lnTo>
                  <a:lnTo>
                    <a:pt x="184" y="951"/>
                  </a:lnTo>
                  <a:lnTo>
                    <a:pt x="179" y="949"/>
                  </a:lnTo>
                  <a:lnTo>
                    <a:pt x="146" y="927"/>
                  </a:lnTo>
                  <a:lnTo>
                    <a:pt x="142" y="924"/>
                  </a:lnTo>
                  <a:lnTo>
                    <a:pt x="118" y="896"/>
                  </a:lnTo>
                  <a:lnTo>
                    <a:pt x="109" y="875"/>
                  </a:lnTo>
                  <a:lnTo>
                    <a:pt x="102" y="860"/>
                  </a:lnTo>
                  <a:lnTo>
                    <a:pt x="92" y="817"/>
                  </a:lnTo>
                  <a:lnTo>
                    <a:pt x="86" y="683"/>
                  </a:lnTo>
                  <a:lnTo>
                    <a:pt x="86" y="373"/>
                  </a:lnTo>
                  <a:lnTo>
                    <a:pt x="73" y="370"/>
                  </a:lnTo>
                  <a:lnTo>
                    <a:pt x="36" y="364"/>
                  </a:lnTo>
                  <a:lnTo>
                    <a:pt x="0" y="358"/>
                  </a:lnTo>
                  <a:lnTo>
                    <a:pt x="0" y="207"/>
                  </a:lnTo>
                  <a:lnTo>
                    <a:pt x="36" y="215"/>
                  </a:lnTo>
                  <a:lnTo>
                    <a:pt x="73" y="221"/>
                  </a:lnTo>
                  <a:lnTo>
                    <a:pt x="86" y="223"/>
                  </a:lnTo>
                  <a:lnTo>
                    <a:pt x="86" y="82"/>
                  </a:lnTo>
                  <a:lnTo>
                    <a:pt x="109" y="72"/>
                  </a:lnTo>
                  <a:lnTo>
                    <a:pt x="146" y="56"/>
                  </a:lnTo>
                  <a:lnTo>
                    <a:pt x="184" y="41"/>
                  </a:lnTo>
                  <a:lnTo>
                    <a:pt x="221" y="24"/>
                  </a:lnTo>
                  <a:lnTo>
                    <a:pt x="257" y="8"/>
                  </a:lnTo>
                  <a:lnTo>
                    <a:pt x="275" y="0"/>
                  </a:lnTo>
                  <a:lnTo>
                    <a:pt x="275" y="251"/>
                  </a:lnTo>
                  <a:lnTo>
                    <a:pt x="294" y="254"/>
                  </a:lnTo>
                  <a:lnTo>
                    <a:pt x="331" y="259"/>
                  </a:lnTo>
                  <a:lnTo>
                    <a:pt x="368" y="262"/>
                  </a:lnTo>
                  <a:lnTo>
                    <a:pt x="402" y="267"/>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364" name="Freeform 36"/>
            <p:cNvSpPr>
              <a:spLocks/>
            </p:cNvSpPr>
            <p:nvPr/>
          </p:nvSpPr>
          <p:spPr bwMode="auto">
            <a:xfrm>
              <a:off x="1538" y="2404"/>
              <a:ext cx="133" cy="149"/>
            </a:xfrm>
            <a:custGeom>
              <a:avLst/>
              <a:gdLst>
                <a:gd name="T0" fmla="*/ 0 w 662"/>
                <a:gd name="T1" fmla="*/ 0 h 744"/>
                <a:gd name="T2" fmla="*/ 0 w 662"/>
                <a:gd name="T3" fmla="*/ 0 h 744"/>
                <a:gd name="T4" fmla="*/ 0 w 662"/>
                <a:gd name="T5" fmla="*/ 0 h 744"/>
                <a:gd name="T6" fmla="*/ 0 w 662"/>
                <a:gd name="T7" fmla="*/ 0 h 744"/>
                <a:gd name="T8" fmla="*/ 0 w 662"/>
                <a:gd name="T9" fmla="*/ 0 h 744"/>
                <a:gd name="T10" fmla="*/ 0 w 662"/>
                <a:gd name="T11" fmla="*/ 0 h 744"/>
                <a:gd name="T12" fmla="*/ 0 w 662"/>
                <a:gd name="T13" fmla="*/ 0 h 744"/>
                <a:gd name="T14" fmla="*/ 0 w 662"/>
                <a:gd name="T15" fmla="*/ 0 h 744"/>
                <a:gd name="T16" fmla="*/ 0 w 662"/>
                <a:gd name="T17" fmla="*/ 0 h 744"/>
                <a:gd name="T18" fmla="*/ 0 w 662"/>
                <a:gd name="T19" fmla="*/ 0 h 744"/>
                <a:gd name="T20" fmla="*/ 0 w 662"/>
                <a:gd name="T21" fmla="*/ 0 h 744"/>
                <a:gd name="T22" fmla="*/ 0 w 662"/>
                <a:gd name="T23" fmla="*/ 0 h 744"/>
                <a:gd name="T24" fmla="*/ 0 w 662"/>
                <a:gd name="T25" fmla="*/ 0 h 744"/>
                <a:gd name="T26" fmla="*/ 0 w 662"/>
                <a:gd name="T27" fmla="*/ 0 h 744"/>
                <a:gd name="T28" fmla="*/ 0 w 662"/>
                <a:gd name="T29" fmla="*/ 0 h 744"/>
                <a:gd name="T30" fmla="*/ 0 w 662"/>
                <a:gd name="T31" fmla="*/ 0 h 744"/>
                <a:gd name="T32" fmla="*/ 0 w 662"/>
                <a:gd name="T33" fmla="*/ 0 h 744"/>
                <a:gd name="T34" fmla="*/ 0 w 662"/>
                <a:gd name="T35" fmla="*/ 0 h 744"/>
                <a:gd name="T36" fmla="*/ 0 w 662"/>
                <a:gd name="T37" fmla="*/ 0 h 744"/>
                <a:gd name="T38" fmla="*/ 0 w 662"/>
                <a:gd name="T39" fmla="*/ 0 h 744"/>
                <a:gd name="T40" fmla="*/ 0 w 662"/>
                <a:gd name="T41" fmla="*/ 0 h 744"/>
                <a:gd name="T42" fmla="*/ 0 w 662"/>
                <a:gd name="T43" fmla="*/ 0 h 744"/>
                <a:gd name="T44" fmla="*/ 0 w 662"/>
                <a:gd name="T45" fmla="*/ 0 h 744"/>
                <a:gd name="T46" fmla="*/ 0 w 662"/>
                <a:gd name="T47" fmla="*/ 0 h 744"/>
                <a:gd name="T48" fmla="*/ 0 w 662"/>
                <a:gd name="T49" fmla="*/ 0 h 744"/>
                <a:gd name="T50" fmla="*/ 0 w 662"/>
                <a:gd name="T51" fmla="*/ 0 h 744"/>
                <a:gd name="T52" fmla="*/ 0 w 662"/>
                <a:gd name="T53" fmla="*/ 0 h 744"/>
                <a:gd name="T54" fmla="*/ 0 w 662"/>
                <a:gd name="T55" fmla="*/ 0 h 744"/>
                <a:gd name="T56" fmla="*/ 0 w 662"/>
                <a:gd name="T57" fmla="*/ 0 h 744"/>
                <a:gd name="T58" fmla="*/ 0 w 662"/>
                <a:gd name="T59" fmla="*/ 0 h 744"/>
                <a:gd name="T60" fmla="*/ 0 w 662"/>
                <a:gd name="T61" fmla="*/ 0 h 744"/>
                <a:gd name="T62" fmla="*/ 0 w 662"/>
                <a:gd name="T63" fmla="*/ 0 h 744"/>
                <a:gd name="T64" fmla="*/ 0 w 662"/>
                <a:gd name="T65" fmla="*/ 0 h 744"/>
                <a:gd name="T66" fmla="*/ 0 w 662"/>
                <a:gd name="T67" fmla="*/ 0 h 744"/>
                <a:gd name="T68" fmla="*/ 0 w 662"/>
                <a:gd name="T69" fmla="*/ 0 h 744"/>
                <a:gd name="T70" fmla="*/ 0 w 662"/>
                <a:gd name="T71" fmla="*/ 0 h 744"/>
                <a:gd name="T72" fmla="*/ 0 w 662"/>
                <a:gd name="T73" fmla="*/ 0 h 744"/>
                <a:gd name="T74" fmla="*/ 0 w 662"/>
                <a:gd name="T75" fmla="*/ 0 h 744"/>
                <a:gd name="T76" fmla="*/ 0 w 662"/>
                <a:gd name="T77" fmla="*/ 0 h 744"/>
                <a:gd name="T78" fmla="*/ 0 w 662"/>
                <a:gd name="T79" fmla="*/ 0 h 744"/>
                <a:gd name="T80" fmla="*/ 0 w 662"/>
                <a:gd name="T81" fmla="*/ 0 h 744"/>
                <a:gd name="T82" fmla="*/ 0 w 662"/>
                <a:gd name="T83" fmla="*/ 0 h 744"/>
                <a:gd name="T84" fmla="*/ 0 w 662"/>
                <a:gd name="T85" fmla="*/ 0 h 744"/>
                <a:gd name="T86" fmla="*/ 0 w 662"/>
                <a:gd name="T87" fmla="*/ 0 h 744"/>
                <a:gd name="T88" fmla="*/ 0 w 662"/>
                <a:gd name="T89" fmla="*/ 0 h 744"/>
                <a:gd name="T90" fmla="*/ 0 w 662"/>
                <a:gd name="T91" fmla="*/ 0 h 744"/>
                <a:gd name="T92" fmla="*/ 0 w 662"/>
                <a:gd name="T93" fmla="*/ 0 h 744"/>
                <a:gd name="T94" fmla="*/ 0 w 662"/>
                <a:gd name="T95" fmla="*/ 0 h 744"/>
                <a:gd name="T96" fmla="*/ 0 w 662"/>
                <a:gd name="T97" fmla="*/ 0 h 744"/>
                <a:gd name="T98" fmla="*/ 0 w 662"/>
                <a:gd name="T99" fmla="*/ 0 h 744"/>
                <a:gd name="T100" fmla="*/ 0 w 662"/>
                <a:gd name="T101" fmla="*/ 0 h 744"/>
                <a:gd name="T102" fmla="*/ 0 w 662"/>
                <a:gd name="T103" fmla="*/ 0 h 74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2"/>
                <a:gd name="T157" fmla="*/ 0 h 744"/>
                <a:gd name="T158" fmla="*/ 662 w 662"/>
                <a:gd name="T159" fmla="*/ 744 h 74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2" h="744">
                  <a:moveTo>
                    <a:pt x="0" y="512"/>
                  </a:moveTo>
                  <a:lnTo>
                    <a:pt x="12" y="510"/>
                  </a:lnTo>
                  <a:lnTo>
                    <a:pt x="49" y="508"/>
                  </a:lnTo>
                  <a:lnTo>
                    <a:pt x="85" y="504"/>
                  </a:lnTo>
                  <a:lnTo>
                    <a:pt x="122" y="502"/>
                  </a:lnTo>
                  <a:lnTo>
                    <a:pt x="159" y="498"/>
                  </a:lnTo>
                  <a:lnTo>
                    <a:pt x="187" y="495"/>
                  </a:lnTo>
                  <a:lnTo>
                    <a:pt x="196" y="515"/>
                  </a:lnTo>
                  <a:lnTo>
                    <a:pt x="205" y="544"/>
                  </a:lnTo>
                  <a:lnTo>
                    <a:pt x="232" y="574"/>
                  </a:lnTo>
                  <a:lnTo>
                    <a:pt x="236" y="579"/>
                  </a:lnTo>
                  <a:lnTo>
                    <a:pt x="269" y="595"/>
                  </a:lnTo>
                  <a:lnTo>
                    <a:pt x="280" y="601"/>
                  </a:lnTo>
                  <a:lnTo>
                    <a:pt x="306" y="604"/>
                  </a:lnTo>
                  <a:lnTo>
                    <a:pt x="340" y="609"/>
                  </a:lnTo>
                  <a:lnTo>
                    <a:pt x="344" y="607"/>
                  </a:lnTo>
                  <a:lnTo>
                    <a:pt x="380" y="604"/>
                  </a:lnTo>
                  <a:lnTo>
                    <a:pt x="404" y="601"/>
                  </a:lnTo>
                  <a:lnTo>
                    <a:pt x="417" y="594"/>
                  </a:lnTo>
                  <a:lnTo>
                    <a:pt x="449" y="579"/>
                  </a:lnTo>
                  <a:lnTo>
                    <a:pt x="454" y="573"/>
                  </a:lnTo>
                  <a:lnTo>
                    <a:pt x="467" y="556"/>
                  </a:lnTo>
                  <a:lnTo>
                    <a:pt x="473" y="528"/>
                  </a:lnTo>
                  <a:lnTo>
                    <a:pt x="470" y="508"/>
                  </a:lnTo>
                  <a:lnTo>
                    <a:pt x="460" y="492"/>
                  </a:lnTo>
                  <a:lnTo>
                    <a:pt x="454" y="490"/>
                  </a:lnTo>
                  <a:lnTo>
                    <a:pt x="438" y="481"/>
                  </a:lnTo>
                  <a:lnTo>
                    <a:pt x="417" y="475"/>
                  </a:lnTo>
                  <a:lnTo>
                    <a:pt x="397" y="470"/>
                  </a:lnTo>
                  <a:lnTo>
                    <a:pt x="380" y="466"/>
                  </a:lnTo>
                  <a:lnTo>
                    <a:pt x="344" y="458"/>
                  </a:lnTo>
                  <a:lnTo>
                    <a:pt x="306" y="449"/>
                  </a:lnTo>
                  <a:lnTo>
                    <a:pt x="293" y="445"/>
                  </a:lnTo>
                  <a:lnTo>
                    <a:pt x="269" y="438"/>
                  </a:lnTo>
                  <a:lnTo>
                    <a:pt x="232" y="428"/>
                  </a:lnTo>
                  <a:lnTo>
                    <a:pt x="211" y="422"/>
                  </a:lnTo>
                  <a:lnTo>
                    <a:pt x="196" y="413"/>
                  </a:lnTo>
                  <a:lnTo>
                    <a:pt x="159" y="398"/>
                  </a:lnTo>
                  <a:lnTo>
                    <a:pt x="122" y="379"/>
                  </a:lnTo>
                  <a:lnTo>
                    <a:pt x="110" y="373"/>
                  </a:lnTo>
                  <a:lnTo>
                    <a:pt x="85" y="350"/>
                  </a:lnTo>
                  <a:lnTo>
                    <a:pt x="73" y="339"/>
                  </a:lnTo>
                  <a:lnTo>
                    <a:pt x="49" y="302"/>
                  </a:lnTo>
                  <a:lnTo>
                    <a:pt x="47" y="299"/>
                  </a:lnTo>
                  <a:lnTo>
                    <a:pt x="32" y="255"/>
                  </a:lnTo>
                  <a:lnTo>
                    <a:pt x="25" y="207"/>
                  </a:lnTo>
                  <a:lnTo>
                    <a:pt x="30" y="163"/>
                  </a:lnTo>
                  <a:lnTo>
                    <a:pt x="44" y="123"/>
                  </a:lnTo>
                  <a:lnTo>
                    <a:pt x="49" y="116"/>
                  </a:lnTo>
                  <a:lnTo>
                    <a:pt x="67" y="87"/>
                  </a:lnTo>
                  <a:lnTo>
                    <a:pt x="85" y="70"/>
                  </a:lnTo>
                  <a:lnTo>
                    <a:pt x="99" y="56"/>
                  </a:lnTo>
                  <a:lnTo>
                    <a:pt x="122" y="43"/>
                  </a:lnTo>
                  <a:lnTo>
                    <a:pt x="139" y="32"/>
                  </a:lnTo>
                  <a:lnTo>
                    <a:pt x="159" y="26"/>
                  </a:lnTo>
                  <a:lnTo>
                    <a:pt x="191" y="15"/>
                  </a:lnTo>
                  <a:lnTo>
                    <a:pt x="196" y="13"/>
                  </a:lnTo>
                  <a:lnTo>
                    <a:pt x="232" y="7"/>
                  </a:lnTo>
                  <a:lnTo>
                    <a:pt x="252" y="4"/>
                  </a:lnTo>
                  <a:lnTo>
                    <a:pt x="269" y="2"/>
                  </a:lnTo>
                  <a:lnTo>
                    <a:pt x="306" y="1"/>
                  </a:lnTo>
                  <a:lnTo>
                    <a:pt x="324" y="0"/>
                  </a:lnTo>
                  <a:lnTo>
                    <a:pt x="344" y="0"/>
                  </a:lnTo>
                  <a:lnTo>
                    <a:pt x="380" y="2"/>
                  </a:lnTo>
                  <a:lnTo>
                    <a:pt x="393" y="2"/>
                  </a:lnTo>
                  <a:lnTo>
                    <a:pt x="417" y="5"/>
                  </a:lnTo>
                  <a:lnTo>
                    <a:pt x="450" y="8"/>
                  </a:lnTo>
                  <a:lnTo>
                    <a:pt x="454" y="10"/>
                  </a:lnTo>
                  <a:lnTo>
                    <a:pt x="490" y="18"/>
                  </a:lnTo>
                  <a:lnTo>
                    <a:pt x="500" y="21"/>
                  </a:lnTo>
                  <a:lnTo>
                    <a:pt x="527" y="33"/>
                  </a:lnTo>
                  <a:lnTo>
                    <a:pt x="539" y="39"/>
                  </a:lnTo>
                  <a:lnTo>
                    <a:pt x="564" y="56"/>
                  </a:lnTo>
                  <a:lnTo>
                    <a:pt x="572" y="64"/>
                  </a:lnTo>
                  <a:lnTo>
                    <a:pt x="599" y="94"/>
                  </a:lnTo>
                  <a:lnTo>
                    <a:pt x="601" y="96"/>
                  </a:lnTo>
                  <a:lnTo>
                    <a:pt x="621" y="130"/>
                  </a:lnTo>
                  <a:lnTo>
                    <a:pt x="639" y="172"/>
                  </a:lnTo>
                  <a:lnTo>
                    <a:pt x="601" y="183"/>
                  </a:lnTo>
                  <a:lnTo>
                    <a:pt x="564" y="193"/>
                  </a:lnTo>
                  <a:lnTo>
                    <a:pt x="527" y="201"/>
                  </a:lnTo>
                  <a:lnTo>
                    <a:pt x="490" y="211"/>
                  </a:lnTo>
                  <a:lnTo>
                    <a:pt x="461" y="218"/>
                  </a:lnTo>
                  <a:lnTo>
                    <a:pt x="454" y="202"/>
                  </a:lnTo>
                  <a:lnTo>
                    <a:pt x="444" y="181"/>
                  </a:lnTo>
                  <a:lnTo>
                    <a:pt x="418" y="156"/>
                  </a:lnTo>
                  <a:lnTo>
                    <a:pt x="417" y="156"/>
                  </a:lnTo>
                  <a:lnTo>
                    <a:pt x="380" y="141"/>
                  </a:lnTo>
                  <a:lnTo>
                    <a:pt x="379" y="141"/>
                  </a:lnTo>
                  <a:lnTo>
                    <a:pt x="344" y="137"/>
                  </a:lnTo>
                  <a:lnTo>
                    <a:pt x="328" y="135"/>
                  </a:lnTo>
                  <a:lnTo>
                    <a:pt x="306" y="137"/>
                  </a:lnTo>
                  <a:lnTo>
                    <a:pt x="269" y="140"/>
                  </a:lnTo>
                  <a:lnTo>
                    <a:pt x="263" y="140"/>
                  </a:lnTo>
                  <a:lnTo>
                    <a:pt x="232" y="152"/>
                  </a:lnTo>
                  <a:lnTo>
                    <a:pt x="221" y="156"/>
                  </a:lnTo>
                  <a:lnTo>
                    <a:pt x="205" y="172"/>
                  </a:lnTo>
                  <a:lnTo>
                    <a:pt x="199" y="194"/>
                  </a:lnTo>
                  <a:lnTo>
                    <a:pt x="204" y="212"/>
                  </a:lnTo>
                  <a:lnTo>
                    <a:pt x="218" y="228"/>
                  </a:lnTo>
                  <a:lnTo>
                    <a:pt x="232" y="234"/>
                  </a:lnTo>
                  <a:lnTo>
                    <a:pt x="269" y="249"/>
                  </a:lnTo>
                  <a:lnTo>
                    <a:pt x="274" y="251"/>
                  </a:lnTo>
                  <a:lnTo>
                    <a:pt x="306" y="259"/>
                  </a:lnTo>
                  <a:lnTo>
                    <a:pt x="344" y="269"/>
                  </a:lnTo>
                  <a:lnTo>
                    <a:pt x="380" y="277"/>
                  </a:lnTo>
                  <a:lnTo>
                    <a:pt x="394" y="281"/>
                  </a:lnTo>
                  <a:lnTo>
                    <a:pt x="417" y="286"/>
                  </a:lnTo>
                  <a:lnTo>
                    <a:pt x="454" y="294"/>
                  </a:lnTo>
                  <a:lnTo>
                    <a:pt x="462" y="296"/>
                  </a:lnTo>
                  <a:lnTo>
                    <a:pt x="490" y="304"/>
                  </a:lnTo>
                  <a:lnTo>
                    <a:pt x="521" y="313"/>
                  </a:lnTo>
                  <a:lnTo>
                    <a:pt x="527" y="315"/>
                  </a:lnTo>
                  <a:lnTo>
                    <a:pt x="564" y="334"/>
                  </a:lnTo>
                  <a:lnTo>
                    <a:pt x="601" y="352"/>
                  </a:lnTo>
                  <a:lnTo>
                    <a:pt x="602" y="353"/>
                  </a:lnTo>
                  <a:lnTo>
                    <a:pt x="629" y="378"/>
                  </a:lnTo>
                  <a:lnTo>
                    <a:pt x="639" y="393"/>
                  </a:lnTo>
                  <a:lnTo>
                    <a:pt x="647" y="409"/>
                  </a:lnTo>
                  <a:lnTo>
                    <a:pt x="658" y="444"/>
                  </a:lnTo>
                  <a:lnTo>
                    <a:pt x="662" y="486"/>
                  </a:lnTo>
                  <a:lnTo>
                    <a:pt x="657" y="534"/>
                  </a:lnTo>
                  <a:lnTo>
                    <a:pt x="642" y="580"/>
                  </a:lnTo>
                  <a:lnTo>
                    <a:pt x="639" y="587"/>
                  </a:lnTo>
                  <a:lnTo>
                    <a:pt x="615" y="623"/>
                  </a:lnTo>
                  <a:lnTo>
                    <a:pt x="601" y="641"/>
                  </a:lnTo>
                  <a:lnTo>
                    <a:pt x="580" y="663"/>
                  </a:lnTo>
                  <a:lnTo>
                    <a:pt x="564" y="675"/>
                  </a:lnTo>
                  <a:lnTo>
                    <a:pt x="534" y="697"/>
                  </a:lnTo>
                  <a:lnTo>
                    <a:pt x="527" y="701"/>
                  </a:lnTo>
                  <a:lnTo>
                    <a:pt x="490" y="718"/>
                  </a:lnTo>
                  <a:lnTo>
                    <a:pt x="479" y="723"/>
                  </a:lnTo>
                  <a:lnTo>
                    <a:pt x="454" y="728"/>
                  </a:lnTo>
                  <a:lnTo>
                    <a:pt x="417" y="736"/>
                  </a:lnTo>
                  <a:lnTo>
                    <a:pt x="415" y="738"/>
                  </a:lnTo>
                  <a:lnTo>
                    <a:pt x="380" y="741"/>
                  </a:lnTo>
                  <a:lnTo>
                    <a:pt x="344" y="742"/>
                  </a:lnTo>
                  <a:lnTo>
                    <a:pt x="340" y="744"/>
                  </a:lnTo>
                  <a:lnTo>
                    <a:pt x="306" y="741"/>
                  </a:lnTo>
                  <a:lnTo>
                    <a:pt x="270" y="740"/>
                  </a:lnTo>
                  <a:lnTo>
                    <a:pt x="269" y="739"/>
                  </a:lnTo>
                  <a:lnTo>
                    <a:pt x="232" y="733"/>
                  </a:lnTo>
                  <a:lnTo>
                    <a:pt x="209" y="728"/>
                  </a:lnTo>
                  <a:lnTo>
                    <a:pt x="196" y="724"/>
                  </a:lnTo>
                  <a:lnTo>
                    <a:pt x="159" y="709"/>
                  </a:lnTo>
                  <a:lnTo>
                    <a:pt x="155" y="708"/>
                  </a:lnTo>
                  <a:lnTo>
                    <a:pt x="122" y="687"/>
                  </a:lnTo>
                  <a:lnTo>
                    <a:pt x="110" y="680"/>
                  </a:lnTo>
                  <a:lnTo>
                    <a:pt x="85" y="657"/>
                  </a:lnTo>
                  <a:lnTo>
                    <a:pt x="72" y="645"/>
                  </a:lnTo>
                  <a:lnTo>
                    <a:pt x="49" y="615"/>
                  </a:lnTo>
                  <a:lnTo>
                    <a:pt x="40" y="605"/>
                  </a:lnTo>
                  <a:lnTo>
                    <a:pt x="17" y="561"/>
                  </a:lnTo>
                  <a:lnTo>
                    <a:pt x="12" y="546"/>
                  </a:lnTo>
                  <a:lnTo>
                    <a:pt x="0" y="512"/>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346" name="Rectangle 15"/>
          <p:cNvSpPr>
            <a:spLocks noChangeArrowheads="1"/>
          </p:cNvSpPr>
          <p:nvPr/>
        </p:nvSpPr>
        <p:spPr bwMode="auto">
          <a:xfrm>
            <a:off x="4872039" y="5434014"/>
            <a:ext cx="5443799" cy="520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solidFill>
                  <a:schemeClr val="accent2"/>
                </a:solidFill>
              </a:rPr>
              <a:t>Improve performance evaluation.</a:t>
            </a:r>
          </a:p>
        </p:txBody>
      </p:sp>
      <p:sp>
        <p:nvSpPr>
          <p:cNvPr id="14347" name="Rectangle 16"/>
          <p:cNvSpPr>
            <a:spLocks noChangeArrowheads="1"/>
          </p:cNvSpPr>
          <p:nvPr/>
        </p:nvSpPr>
        <p:spPr bwMode="auto">
          <a:xfrm>
            <a:off x="5375275" y="2852738"/>
            <a:ext cx="5113338" cy="138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solidFill>
                  <a:schemeClr val="accent2"/>
                </a:solidFill>
              </a:rPr>
              <a:t>May be prepared for any activity level in the relevant range.</a:t>
            </a:r>
          </a:p>
        </p:txBody>
      </p:sp>
      <p:sp>
        <p:nvSpPr>
          <p:cNvPr id="14348" name="Rectangle 17"/>
          <p:cNvSpPr>
            <a:spLocks noChangeArrowheads="1"/>
          </p:cNvSpPr>
          <p:nvPr/>
        </p:nvSpPr>
        <p:spPr bwMode="auto">
          <a:xfrm>
            <a:off x="5448301" y="1411288"/>
            <a:ext cx="5040313" cy="138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solidFill>
                  <a:schemeClr val="accent2"/>
                </a:solidFill>
              </a:rPr>
              <a:t>Show revenues and expenses</a:t>
            </a:r>
            <a:br>
              <a:rPr lang="en-US" altLang="en-US" sz="2800">
                <a:solidFill>
                  <a:schemeClr val="accent2"/>
                </a:solidFill>
              </a:rPr>
            </a:br>
            <a:r>
              <a:rPr lang="en-US" altLang="en-US" sz="2800">
                <a:solidFill>
                  <a:schemeClr val="accent2"/>
                </a:solidFill>
              </a:rPr>
              <a:t>that should have occurred at the actual level of activity. </a:t>
            </a:r>
          </a:p>
        </p:txBody>
      </p:sp>
      <p:sp>
        <p:nvSpPr>
          <p:cNvPr id="14349" name="Rectangle 18"/>
          <p:cNvSpPr>
            <a:spLocks noChangeArrowheads="1"/>
          </p:cNvSpPr>
          <p:nvPr/>
        </p:nvSpPr>
        <p:spPr bwMode="auto">
          <a:xfrm>
            <a:off x="5087939" y="4149726"/>
            <a:ext cx="5400675" cy="137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solidFill>
                  <a:schemeClr val="accent2"/>
                </a:solidFill>
              </a:rPr>
              <a:t>Reveal variances due to good cost control or lack of cost control.</a:t>
            </a:r>
          </a:p>
        </p:txBody>
      </p:sp>
    </p:spTree>
    <p:extLst>
      <p:ext uri="{BB962C8B-B14F-4D97-AF65-F5344CB8AC3E}">
        <p14:creationId xmlns:p14="http://schemas.microsoft.com/office/powerpoint/2010/main" val="1060407081"/>
      </p:ext>
    </p:extLst>
  </p:cSld>
  <p:clrMapOvr>
    <a:masterClrMapping/>
  </p:clrMapOvr>
  <p:transition>
    <p:split orient="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71813" y="260350"/>
            <a:ext cx="7345362" cy="865188"/>
          </a:xfrm>
          <a:noFill/>
        </p:spPr>
        <p:txBody>
          <a:bodyPr vert="horz" lIns="90488" tIns="44450" rIns="90488" bIns="44450" rtlCol="0" anchor="ctr">
            <a:normAutofit/>
          </a:bodyPr>
          <a:lstStyle/>
          <a:p>
            <a:r>
              <a:rPr lang="en-US" altLang="en-US" b="1" smtClean="0"/>
              <a:t>Flexible Budgets</a:t>
            </a:r>
          </a:p>
        </p:txBody>
      </p:sp>
      <p:sp>
        <p:nvSpPr>
          <p:cNvPr id="15363" name="Rectangle 3"/>
          <p:cNvSpPr>
            <a:spLocks noGrp="1" noChangeArrowheads="1"/>
          </p:cNvSpPr>
          <p:nvPr>
            <p:ph type="body" idx="1"/>
          </p:nvPr>
        </p:nvSpPr>
        <p:spPr>
          <a:xfrm>
            <a:off x="2855914" y="1412876"/>
            <a:ext cx="7431087" cy="4678363"/>
          </a:xfrm>
          <a:noFill/>
        </p:spPr>
        <p:txBody>
          <a:bodyPr vert="horz" lIns="90488" tIns="44450" rIns="90488" bIns="44450" rtlCol="0">
            <a:normAutofit/>
          </a:bodyPr>
          <a:lstStyle/>
          <a:p>
            <a:pPr>
              <a:buFontTx/>
              <a:buNone/>
            </a:pPr>
            <a:r>
              <a:rPr lang="en-US" altLang="en-US" smtClean="0">
                <a:solidFill>
                  <a:srgbClr val="00FF00"/>
                </a:solidFill>
              </a:rPr>
              <a:t>  </a:t>
            </a:r>
            <a:r>
              <a:rPr lang="en-US" altLang="en-US" smtClean="0">
                <a:solidFill>
                  <a:schemeClr val="accent2"/>
                </a:solidFill>
              </a:rPr>
              <a:t>Central concept:</a:t>
            </a:r>
            <a:endParaRPr lang="en-US" altLang="en-US" smtClean="0">
              <a:solidFill>
                <a:srgbClr val="00FF00"/>
              </a:solidFill>
            </a:endParaRPr>
          </a:p>
          <a:p>
            <a:pPr algn="ctr">
              <a:spcBef>
                <a:spcPct val="70000"/>
              </a:spcBef>
              <a:buFontTx/>
              <a:buNone/>
            </a:pPr>
            <a:r>
              <a:rPr lang="en-US" altLang="en-US" smtClean="0"/>
              <a:t>   If you can tell me what your activity was for the period, I will tell you what your costs and revenue should have been.</a:t>
            </a:r>
          </a:p>
        </p:txBody>
      </p:sp>
      <p:grpSp>
        <p:nvGrpSpPr>
          <p:cNvPr id="15364" name="Group 47"/>
          <p:cNvGrpSpPr>
            <a:grpSpLocks/>
          </p:cNvGrpSpPr>
          <p:nvPr/>
        </p:nvGrpSpPr>
        <p:grpSpPr bwMode="auto">
          <a:xfrm>
            <a:off x="5029200" y="4133850"/>
            <a:ext cx="2362200" cy="2586038"/>
            <a:chOff x="1792" y="2604"/>
            <a:chExt cx="1488" cy="1629"/>
          </a:xfrm>
        </p:grpSpPr>
        <p:sp>
          <p:nvSpPr>
            <p:cNvPr id="15365" name="Freeform 5"/>
            <p:cNvSpPr>
              <a:spLocks/>
            </p:cNvSpPr>
            <p:nvPr/>
          </p:nvSpPr>
          <p:spPr bwMode="auto">
            <a:xfrm>
              <a:off x="1891" y="3485"/>
              <a:ext cx="592" cy="727"/>
            </a:xfrm>
            <a:custGeom>
              <a:avLst/>
              <a:gdLst>
                <a:gd name="T0" fmla="*/ 0 w 3551"/>
                <a:gd name="T1" fmla="*/ 0 h 4364"/>
                <a:gd name="T2" fmla="*/ 0 w 3551"/>
                <a:gd name="T3" fmla="*/ 0 h 4364"/>
                <a:gd name="T4" fmla="*/ 0 w 3551"/>
                <a:gd name="T5" fmla="*/ 0 h 4364"/>
                <a:gd name="T6" fmla="*/ 0 w 3551"/>
                <a:gd name="T7" fmla="*/ 0 h 4364"/>
                <a:gd name="T8" fmla="*/ 0 w 3551"/>
                <a:gd name="T9" fmla="*/ 0 h 4364"/>
                <a:gd name="T10" fmla="*/ 0 w 3551"/>
                <a:gd name="T11" fmla="*/ 0 h 4364"/>
                <a:gd name="T12" fmla="*/ 0 w 3551"/>
                <a:gd name="T13" fmla="*/ 0 h 4364"/>
                <a:gd name="T14" fmla="*/ 0 w 3551"/>
                <a:gd name="T15" fmla="*/ 0 h 4364"/>
                <a:gd name="T16" fmla="*/ 0 w 3551"/>
                <a:gd name="T17" fmla="*/ 0 h 4364"/>
                <a:gd name="T18" fmla="*/ 0 w 3551"/>
                <a:gd name="T19" fmla="*/ 0 h 4364"/>
                <a:gd name="T20" fmla="*/ 0 w 3551"/>
                <a:gd name="T21" fmla="*/ 0 h 4364"/>
                <a:gd name="T22" fmla="*/ 0 w 3551"/>
                <a:gd name="T23" fmla="*/ 0 h 4364"/>
                <a:gd name="T24" fmla="*/ 0 w 3551"/>
                <a:gd name="T25" fmla="*/ 0 h 4364"/>
                <a:gd name="T26" fmla="*/ 0 w 3551"/>
                <a:gd name="T27" fmla="*/ 0 h 43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551"/>
                <a:gd name="T43" fmla="*/ 0 h 4364"/>
                <a:gd name="T44" fmla="*/ 3551 w 3551"/>
                <a:gd name="T45" fmla="*/ 4364 h 436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551" h="4364">
                  <a:moveTo>
                    <a:pt x="651" y="70"/>
                  </a:moveTo>
                  <a:lnTo>
                    <a:pt x="23" y="1345"/>
                  </a:lnTo>
                  <a:lnTo>
                    <a:pt x="0" y="2037"/>
                  </a:lnTo>
                  <a:lnTo>
                    <a:pt x="853" y="2844"/>
                  </a:lnTo>
                  <a:lnTo>
                    <a:pt x="23" y="3223"/>
                  </a:lnTo>
                  <a:lnTo>
                    <a:pt x="471" y="3647"/>
                  </a:lnTo>
                  <a:lnTo>
                    <a:pt x="1686" y="3401"/>
                  </a:lnTo>
                  <a:lnTo>
                    <a:pt x="1212" y="4364"/>
                  </a:lnTo>
                  <a:lnTo>
                    <a:pt x="1866" y="4252"/>
                  </a:lnTo>
                  <a:lnTo>
                    <a:pt x="3169" y="2730"/>
                  </a:lnTo>
                  <a:lnTo>
                    <a:pt x="3551" y="1723"/>
                  </a:lnTo>
                  <a:lnTo>
                    <a:pt x="2742" y="515"/>
                  </a:lnTo>
                  <a:lnTo>
                    <a:pt x="1819" y="0"/>
                  </a:lnTo>
                  <a:lnTo>
                    <a:pt x="651" y="70"/>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66" name="Freeform 6"/>
            <p:cNvSpPr>
              <a:spLocks/>
            </p:cNvSpPr>
            <p:nvPr/>
          </p:nvSpPr>
          <p:spPr bwMode="auto">
            <a:xfrm>
              <a:off x="2146" y="3023"/>
              <a:ext cx="768" cy="1178"/>
            </a:xfrm>
            <a:custGeom>
              <a:avLst/>
              <a:gdLst>
                <a:gd name="T0" fmla="*/ 0 w 4608"/>
                <a:gd name="T1" fmla="*/ 0 h 7070"/>
                <a:gd name="T2" fmla="*/ 0 w 4608"/>
                <a:gd name="T3" fmla="*/ 0 h 7070"/>
                <a:gd name="T4" fmla="*/ 0 w 4608"/>
                <a:gd name="T5" fmla="*/ 0 h 7070"/>
                <a:gd name="T6" fmla="*/ 0 w 4608"/>
                <a:gd name="T7" fmla="*/ 0 h 7070"/>
                <a:gd name="T8" fmla="*/ 0 w 4608"/>
                <a:gd name="T9" fmla="*/ 0 h 7070"/>
                <a:gd name="T10" fmla="*/ 0 w 4608"/>
                <a:gd name="T11" fmla="*/ 0 h 7070"/>
                <a:gd name="T12" fmla="*/ 0 w 4608"/>
                <a:gd name="T13" fmla="*/ 0 h 7070"/>
                <a:gd name="T14" fmla="*/ 0 w 4608"/>
                <a:gd name="T15" fmla="*/ 0 h 7070"/>
                <a:gd name="T16" fmla="*/ 0 w 4608"/>
                <a:gd name="T17" fmla="*/ 0 h 7070"/>
                <a:gd name="T18" fmla="*/ 0 w 4608"/>
                <a:gd name="T19" fmla="*/ 0 h 7070"/>
                <a:gd name="T20" fmla="*/ 0 w 4608"/>
                <a:gd name="T21" fmla="*/ 0 h 7070"/>
                <a:gd name="T22" fmla="*/ 0 w 4608"/>
                <a:gd name="T23" fmla="*/ 0 h 7070"/>
                <a:gd name="T24" fmla="*/ 0 w 4608"/>
                <a:gd name="T25" fmla="*/ 0 h 7070"/>
                <a:gd name="T26" fmla="*/ 0 w 4608"/>
                <a:gd name="T27" fmla="*/ 0 h 7070"/>
                <a:gd name="T28" fmla="*/ 0 w 4608"/>
                <a:gd name="T29" fmla="*/ 0 h 7070"/>
                <a:gd name="T30" fmla="*/ 0 w 4608"/>
                <a:gd name="T31" fmla="*/ 0 h 7070"/>
                <a:gd name="T32" fmla="*/ 0 w 4608"/>
                <a:gd name="T33" fmla="*/ 0 h 7070"/>
                <a:gd name="T34" fmla="*/ 0 w 4608"/>
                <a:gd name="T35" fmla="*/ 0 h 7070"/>
                <a:gd name="T36" fmla="*/ 0 w 4608"/>
                <a:gd name="T37" fmla="*/ 0 h 7070"/>
                <a:gd name="T38" fmla="*/ 0 w 4608"/>
                <a:gd name="T39" fmla="*/ 0 h 7070"/>
                <a:gd name="T40" fmla="*/ 0 w 4608"/>
                <a:gd name="T41" fmla="*/ 0 h 7070"/>
                <a:gd name="T42" fmla="*/ 0 w 4608"/>
                <a:gd name="T43" fmla="*/ 0 h 7070"/>
                <a:gd name="T44" fmla="*/ 0 w 4608"/>
                <a:gd name="T45" fmla="*/ 0 h 7070"/>
                <a:gd name="T46" fmla="*/ 0 w 4608"/>
                <a:gd name="T47" fmla="*/ 0 h 7070"/>
                <a:gd name="T48" fmla="*/ 0 w 4608"/>
                <a:gd name="T49" fmla="*/ 0 h 7070"/>
                <a:gd name="T50" fmla="*/ 0 w 4608"/>
                <a:gd name="T51" fmla="*/ 0 h 7070"/>
                <a:gd name="T52" fmla="*/ 0 w 4608"/>
                <a:gd name="T53" fmla="*/ 0 h 7070"/>
                <a:gd name="T54" fmla="*/ 0 w 4608"/>
                <a:gd name="T55" fmla="*/ 0 h 7070"/>
                <a:gd name="T56" fmla="*/ 0 w 4608"/>
                <a:gd name="T57" fmla="*/ 0 h 707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608"/>
                <a:gd name="T88" fmla="*/ 0 h 7070"/>
                <a:gd name="T89" fmla="*/ 4608 w 4608"/>
                <a:gd name="T90" fmla="*/ 7070 h 707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608" h="7070">
                  <a:moveTo>
                    <a:pt x="68" y="962"/>
                  </a:moveTo>
                  <a:lnTo>
                    <a:pt x="0" y="1298"/>
                  </a:lnTo>
                  <a:lnTo>
                    <a:pt x="631" y="3022"/>
                  </a:lnTo>
                  <a:lnTo>
                    <a:pt x="1304" y="3423"/>
                  </a:lnTo>
                  <a:lnTo>
                    <a:pt x="1932" y="4542"/>
                  </a:lnTo>
                  <a:lnTo>
                    <a:pt x="1550" y="5057"/>
                  </a:lnTo>
                  <a:lnTo>
                    <a:pt x="1462" y="6019"/>
                  </a:lnTo>
                  <a:lnTo>
                    <a:pt x="1259" y="7070"/>
                  </a:lnTo>
                  <a:lnTo>
                    <a:pt x="2247" y="6892"/>
                  </a:lnTo>
                  <a:lnTo>
                    <a:pt x="2675" y="5570"/>
                  </a:lnTo>
                  <a:lnTo>
                    <a:pt x="2945" y="4767"/>
                  </a:lnTo>
                  <a:lnTo>
                    <a:pt x="3035" y="3870"/>
                  </a:lnTo>
                  <a:lnTo>
                    <a:pt x="2989" y="3333"/>
                  </a:lnTo>
                  <a:lnTo>
                    <a:pt x="3484" y="3133"/>
                  </a:lnTo>
                  <a:lnTo>
                    <a:pt x="3235" y="2573"/>
                  </a:lnTo>
                  <a:lnTo>
                    <a:pt x="2721" y="896"/>
                  </a:lnTo>
                  <a:lnTo>
                    <a:pt x="3351" y="985"/>
                  </a:lnTo>
                  <a:lnTo>
                    <a:pt x="3641" y="918"/>
                  </a:lnTo>
                  <a:lnTo>
                    <a:pt x="4608" y="896"/>
                  </a:lnTo>
                  <a:lnTo>
                    <a:pt x="4608" y="156"/>
                  </a:lnTo>
                  <a:lnTo>
                    <a:pt x="3999" y="136"/>
                  </a:lnTo>
                  <a:lnTo>
                    <a:pt x="3755" y="269"/>
                  </a:lnTo>
                  <a:lnTo>
                    <a:pt x="3641" y="156"/>
                  </a:lnTo>
                  <a:lnTo>
                    <a:pt x="2809" y="136"/>
                  </a:lnTo>
                  <a:lnTo>
                    <a:pt x="2654" y="0"/>
                  </a:lnTo>
                  <a:lnTo>
                    <a:pt x="2472" y="67"/>
                  </a:lnTo>
                  <a:lnTo>
                    <a:pt x="2180" y="358"/>
                  </a:lnTo>
                  <a:lnTo>
                    <a:pt x="1124" y="582"/>
                  </a:lnTo>
                  <a:lnTo>
                    <a:pt x="68" y="962"/>
                  </a:lnTo>
                  <a:close/>
                </a:path>
              </a:pathLst>
            </a:custGeom>
            <a:solidFill>
              <a:srgbClr val="0042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67" name="Freeform 7"/>
            <p:cNvSpPr>
              <a:spLocks/>
            </p:cNvSpPr>
            <p:nvPr/>
          </p:nvSpPr>
          <p:spPr bwMode="auto">
            <a:xfrm>
              <a:off x="1929" y="3858"/>
              <a:ext cx="176" cy="78"/>
            </a:xfrm>
            <a:custGeom>
              <a:avLst/>
              <a:gdLst>
                <a:gd name="T0" fmla="*/ 0 w 1055"/>
                <a:gd name="T1" fmla="*/ 0 h 469"/>
                <a:gd name="T2" fmla="*/ 0 w 1055"/>
                <a:gd name="T3" fmla="*/ 0 h 469"/>
                <a:gd name="T4" fmla="*/ 0 w 1055"/>
                <a:gd name="T5" fmla="*/ 0 h 469"/>
                <a:gd name="T6" fmla="*/ 0 w 1055"/>
                <a:gd name="T7" fmla="*/ 0 h 469"/>
                <a:gd name="T8" fmla="*/ 0 w 1055"/>
                <a:gd name="T9" fmla="*/ 0 h 469"/>
                <a:gd name="T10" fmla="*/ 0 w 1055"/>
                <a:gd name="T11" fmla="*/ 0 h 469"/>
                <a:gd name="T12" fmla="*/ 0 w 1055"/>
                <a:gd name="T13" fmla="*/ 0 h 469"/>
                <a:gd name="T14" fmla="*/ 0 w 1055"/>
                <a:gd name="T15" fmla="*/ 0 h 469"/>
                <a:gd name="T16" fmla="*/ 0 w 1055"/>
                <a:gd name="T17" fmla="*/ 0 h 469"/>
                <a:gd name="T18" fmla="*/ 0 w 1055"/>
                <a:gd name="T19" fmla="*/ 0 h 4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5"/>
                <a:gd name="T31" fmla="*/ 0 h 469"/>
                <a:gd name="T32" fmla="*/ 1055 w 1055"/>
                <a:gd name="T33" fmla="*/ 469 h 46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5" h="469">
                  <a:moveTo>
                    <a:pt x="0" y="89"/>
                  </a:moveTo>
                  <a:lnTo>
                    <a:pt x="157" y="336"/>
                  </a:lnTo>
                  <a:lnTo>
                    <a:pt x="515" y="469"/>
                  </a:lnTo>
                  <a:lnTo>
                    <a:pt x="741" y="357"/>
                  </a:lnTo>
                  <a:lnTo>
                    <a:pt x="763" y="223"/>
                  </a:lnTo>
                  <a:lnTo>
                    <a:pt x="1055" y="89"/>
                  </a:lnTo>
                  <a:lnTo>
                    <a:pt x="1010" y="0"/>
                  </a:lnTo>
                  <a:lnTo>
                    <a:pt x="741" y="0"/>
                  </a:lnTo>
                  <a:lnTo>
                    <a:pt x="382" y="67"/>
                  </a:lnTo>
                  <a:lnTo>
                    <a:pt x="0" y="89"/>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68" name="Freeform 8"/>
            <p:cNvSpPr>
              <a:spLocks/>
            </p:cNvSpPr>
            <p:nvPr/>
          </p:nvSpPr>
          <p:spPr bwMode="auto">
            <a:xfrm>
              <a:off x="1798" y="3221"/>
              <a:ext cx="505" cy="443"/>
            </a:xfrm>
            <a:custGeom>
              <a:avLst/>
              <a:gdLst>
                <a:gd name="T0" fmla="*/ 0 w 3033"/>
                <a:gd name="T1" fmla="*/ 0 h 2662"/>
                <a:gd name="T2" fmla="*/ 0 w 3033"/>
                <a:gd name="T3" fmla="*/ 0 h 2662"/>
                <a:gd name="T4" fmla="*/ 0 w 3033"/>
                <a:gd name="T5" fmla="*/ 0 h 2662"/>
                <a:gd name="T6" fmla="*/ 0 w 3033"/>
                <a:gd name="T7" fmla="*/ 0 h 2662"/>
                <a:gd name="T8" fmla="*/ 0 w 3033"/>
                <a:gd name="T9" fmla="*/ 0 h 2662"/>
                <a:gd name="T10" fmla="*/ 0 w 3033"/>
                <a:gd name="T11" fmla="*/ 0 h 2662"/>
                <a:gd name="T12" fmla="*/ 0 w 3033"/>
                <a:gd name="T13" fmla="*/ 0 h 2662"/>
                <a:gd name="T14" fmla="*/ 0 w 3033"/>
                <a:gd name="T15" fmla="*/ 0 h 2662"/>
                <a:gd name="T16" fmla="*/ 0 w 3033"/>
                <a:gd name="T17" fmla="*/ 0 h 2662"/>
                <a:gd name="T18" fmla="*/ 0 w 3033"/>
                <a:gd name="T19" fmla="*/ 0 h 2662"/>
                <a:gd name="T20" fmla="*/ 0 w 3033"/>
                <a:gd name="T21" fmla="*/ 0 h 2662"/>
                <a:gd name="T22" fmla="*/ 0 w 3033"/>
                <a:gd name="T23" fmla="*/ 0 h 2662"/>
                <a:gd name="T24" fmla="*/ 0 w 3033"/>
                <a:gd name="T25" fmla="*/ 0 h 2662"/>
                <a:gd name="T26" fmla="*/ 0 w 3033"/>
                <a:gd name="T27" fmla="*/ 0 h 2662"/>
                <a:gd name="T28" fmla="*/ 0 w 3033"/>
                <a:gd name="T29" fmla="*/ 0 h 2662"/>
                <a:gd name="T30" fmla="*/ 0 w 3033"/>
                <a:gd name="T31" fmla="*/ 0 h 2662"/>
                <a:gd name="T32" fmla="*/ 0 w 3033"/>
                <a:gd name="T33" fmla="*/ 0 h 2662"/>
                <a:gd name="T34" fmla="*/ 0 w 3033"/>
                <a:gd name="T35" fmla="*/ 0 h 2662"/>
                <a:gd name="T36" fmla="*/ 0 w 3033"/>
                <a:gd name="T37" fmla="*/ 0 h 2662"/>
                <a:gd name="T38" fmla="*/ 0 w 3033"/>
                <a:gd name="T39" fmla="*/ 0 h 2662"/>
                <a:gd name="T40" fmla="*/ 0 w 3033"/>
                <a:gd name="T41" fmla="*/ 0 h 2662"/>
                <a:gd name="T42" fmla="*/ 0 w 3033"/>
                <a:gd name="T43" fmla="*/ 0 h 2662"/>
                <a:gd name="T44" fmla="*/ 0 w 3033"/>
                <a:gd name="T45" fmla="*/ 0 h 2662"/>
                <a:gd name="T46" fmla="*/ 0 w 3033"/>
                <a:gd name="T47" fmla="*/ 0 h 2662"/>
                <a:gd name="T48" fmla="*/ 0 w 3033"/>
                <a:gd name="T49" fmla="*/ 0 h 2662"/>
                <a:gd name="T50" fmla="*/ 0 w 3033"/>
                <a:gd name="T51" fmla="*/ 0 h 2662"/>
                <a:gd name="T52" fmla="*/ 0 w 3033"/>
                <a:gd name="T53" fmla="*/ 0 h 2662"/>
                <a:gd name="T54" fmla="*/ 0 w 3033"/>
                <a:gd name="T55" fmla="*/ 0 h 2662"/>
                <a:gd name="T56" fmla="*/ 0 w 3033"/>
                <a:gd name="T57" fmla="*/ 0 h 266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33"/>
                <a:gd name="T88" fmla="*/ 0 h 2662"/>
                <a:gd name="T89" fmla="*/ 3033 w 3033"/>
                <a:gd name="T90" fmla="*/ 2662 h 2662"/>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33" h="2662">
                  <a:moveTo>
                    <a:pt x="1102" y="178"/>
                  </a:moveTo>
                  <a:lnTo>
                    <a:pt x="1102" y="1298"/>
                  </a:lnTo>
                  <a:lnTo>
                    <a:pt x="1055" y="1499"/>
                  </a:lnTo>
                  <a:lnTo>
                    <a:pt x="855" y="1454"/>
                  </a:lnTo>
                  <a:lnTo>
                    <a:pt x="673" y="1545"/>
                  </a:lnTo>
                  <a:lnTo>
                    <a:pt x="697" y="1879"/>
                  </a:lnTo>
                  <a:lnTo>
                    <a:pt x="515" y="1922"/>
                  </a:lnTo>
                  <a:lnTo>
                    <a:pt x="496" y="2260"/>
                  </a:lnTo>
                  <a:lnTo>
                    <a:pt x="113" y="2213"/>
                  </a:lnTo>
                  <a:lnTo>
                    <a:pt x="0" y="2327"/>
                  </a:lnTo>
                  <a:lnTo>
                    <a:pt x="66" y="2662"/>
                  </a:lnTo>
                  <a:lnTo>
                    <a:pt x="180" y="2595"/>
                  </a:lnTo>
                  <a:lnTo>
                    <a:pt x="203" y="2327"/>
                  </a:lnTo>
                  <a:lnTo>
                    <a:pt x="899" y="2507"/>
                  </a:lnTo>
                  <a:lnTo>
                    <a:pt x="1237" y="2059"/>
                  </a:lnTo>
                  <a:lnTo>
                    <a:pt x="1260" y="1609"/>
                  </a:lnTo>
                  <a:lnTo>
                    <a:pt x="2135" y="2193"/>
                  </a:lnTo>
                  <a:lnTo>
                    <a:pt x="2471" y="2393"/>
                  </a:lnTo>
                  <a:lnTo>
                    <a:pt x="2742" y="2349"/>
                  </a:lnTo>
                  <a:lnTo>
                    <a:pt x="2763" y="2127"/>
                  </a:lnTo>
                  <a:lnTo>
                    <a:pt x="2563" y="1319"/>
                  </a:lnTo>
                  <a:lnTo>
                    <a:pt x="2942" y="1387"/>
                  </a:lnTo>
                  <a:lnTo>
                    <a:pt x="3033" y="1319"/>
                  </a:lnTo>
                  <a:lnTo>
                    <a:pt x="3012" y="1139"/>
                  </a:lnTo>
                  <a:lnTo>
                    <a:pt x="2833" y="962"/>
                  </a:lnTo>
                  <a:lnTo>
                    <a:pt x="2067" y="178"/>
                  </a:lnTo>
                  <a:lnTo>
                    <a:pt x="1639" y="23"/>
                  </a:lnTo>
                  <a:lnTo>
                    <a:pt x="1260" y="0"/>
                  </a:lnTo>
                  <a:lnTo>
                    <a:pt x="1102" y="178"/>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69" name="Freeform 9"/>
            <p:cNvSpPr>
              <a:spLocks/>
            </p:cNvSpPr>
            <p:nvPr/>
          </p:nvSpPr>
          <p:spPr bwMode="auto">
            <a:xfrm>
              <a:off x="2963" y="2911"/>
              <a:ext cx="307" cy="261"/>
            </a:xfrm>
            <a:custGeom>
              <a:avLst/>
              <a:gdLst>
                <a:gd name="T0" fmla="*/ 0 w 1846"/>
                <a:gd name="T1" fmla="*/ 0 h 1568"/>
                <a:gd name="T2" fmla="*/ 0 w 1846"/>
                <a:gd name="T3" fmla="*/ 0 h 1568"/>
                <a:gd name="T4" fmla="*/ 0 w 1846"/>
                <a:gd name="T5" fmla="*/ 0 h 1568"/>
                <a:gd name="T6" fmla="*/ 0 w 1846"/>
                <a:gd name="T7" fmla="*/ 0 h 1568"/>
                <a:gd name="T8" fmla="*/ 0 w 1846"/>
                <a:gd name="T9" fmla="*/ 0 h 1568"/>
                <a:gd name="T10" fmla="*/ 0 w 1846"/>
                <a:gd name="T11" fmla="*/ 0 h 1568"/>
                <a:gd name="T12" fmla="*/ 0 w 1846"/>
                <a:gd name="T13" fmla="*/ 0 h 1568"/>
                <a:gd name="T14" fmla="*/ 0 w 1846"/>
                <a:gd name="T15" fmla="*/ 0 h 1568"/>
                <a:gd name="T16" fmla="*/ 0 w 1846"/>
                <a:gd name="T17" fmla="*/ 0 h 1568"/>
                <a:gd name="T18" fmla="*/ 0 w 1846"/>
                <a:gd name="T19" fmla="*/ 0 h 1568"/>
                <a:gd name="T20" fmla="*/ 0 w 1846"/>
                <a:gd name="T21" fmla="*/ 0 h 1568"/>
                <a:gd name="T22" fmla="*/ 0 w 1846"/>
                <a:gd name="T23" fmla="*/ 0 h 1568"/>
                <a:gd name="T24" fmla="*/ 0 w 1846"/>
                <a:gd name="T25" fmla="*/ 0 h 1568"/>
                <a:gd name="T26" fmla="*/ 0 w 1846"/>
                <a:gd name="T27" fmla="*/ 0 h 1568"/>
                <a:gd name="T28" fmla="*/ 0 w 1846"/>
                <a:gd name="T29" fmla="*/ 0 h 1568"/>
                <a:gd name="T30" fmla="*/ 0 w 1846"/>
                <a:gd name="T31" fmla="*/ 0 h 1568"/>
                <a:gd name="T32" fmla="*/ 0 w 1846"/>
                <a:gd name="T33" fmla="*/ 0 h 1568"/>
                <a:gd name="T34" fmla="*/ 0 w 1846"/>
                <a:gd name="T35" fmla="*/ 0 h 1568"/>
                <a:gd name="T36" fmla="*/ 0 w 1846"/>
                <a:gd name="T37" fmla="*/ 0 h 1568"/>
                <a:gd name="T38" fmla="*/ 0 w 1846"/>
                <a:gd name="T39" fmla="*/ 0 h 1568"/>
                <a:gd name="T40" fmla="*/ 0 w 1846"/>
                <a:gd name="T41" fmla="*/ 0 h 1568"/>
                <a:gd name="T42" fmla="*/ 0 w 1846"/>
                <a:gd name="T43" fmla="*/ 0 h 1568"/>
                <a:gd name="T44" fmla="*/ 0 w 1846"/>
                <a:gd name="T45" fmla="*/ 0 h 1568"/>
                <a:gd name="T46" fmla="*/ 0 w 1846"/>
                <a:gd name="T47" fmla="*/ 0 h 1568"/>
                <a:gd name="T48" fmla="*/ 0 w 1846"/>
                <a:gd name="T49" fmla="*/ 0 h 1568"/>
                <a:gd name="T50" fmla="*/ 0 w 1846"/>
                <a:gd name="T51" fmla="*/ 0 h 156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46"/>
                <a:gd name="T79" fmla="*/ 0 h 1568"/>
                <a:gd name="T80" fmla="*/ 1846 w 1846"/>
                <a:gd name="T81" fmla="*/ 1568 h 156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46" h="1568">
                  <a:moveTo>
                    <a:pt x="204" y="0"/>
                  </a:moveTo>
                  <a:lnTo>
                    <a:pt x="271" y="291"/>
                  </a:lnTo>
                  <a:lnTo>
                    <a:pt x="114" y="539"/>
                  </a:lnTo>
                  <a:lnTo>
                    <a:pt x="135" y="739"/>
                  </a:lnTo>
                  <a:lnTo>
                    <a:pt x="0" y="873"/>
                  </a:lnTo>
                  <a:lnTo>
                    <a:pt x="0" y="1412"/>
                  </a:lnTo>
                  <a:lnTo>
                    <a:pt x="204" y="1479"/>
                  </a:lnTo>
                  <a:lnTo>
                    <a:pt x="542" y="1522"/>
                  </a:lnTo>
                  <a:lnTo>
                    <a:pt x="1057" y="1568"/>
                  </a:lnTo>
                  <a:lnTo>
                    <a:pt x="1104" y="1479"/>
                  </a:lnTo>
                  <a:lnTo>
                    <a:pt x="1171" y="1321"/>
                  </a:lnTo>
                  <a:lnTo>
                    <a:pt x="1215" y="1186"/>
                  </a:lnTo>
                  <a:lnTo>
                    <a:pt x="1306" y="941"/>
                  </a:lnTo>
                  <a:lnTo>
                    <a:pt x="1124" y="761"/>
                  </a:lnTo>
                  <a:lnTo>
                    <a:pt x="1597" y="851"/>
                  </a:lnTo>
                  <a:lnTo>
                    <a:pt x="1821" y="828"/>
                  </a:lnTo>
                  <a:lnTo>
                    <a:pt x="1846" y="761"/>
                  </a:lnTo>
                  <a:lnTo>
                    <a:pt x="1730" y="717"/>
                  </a:lnTo>
                  <a:lnTo>
                    <a:pt x="1373" y="628"/>
                  </a:lnTo>
                  <a:lnTo>
                    <a:pt x="877" y="648"/>
                  </a:lnTo>
                  <a:lnTo>
                    <a:pt x="426" y="606"/>
                  </a:lnTo>
                  <a:lnTo>
                    <a:pt x="426" y="427"/>
                  </a:lnTo>
                  <a:lnTo>
                    <a:pt x="474" y="180"/>
                  </a:lnTo>
                  <a:lnTo>
                    <a:pt x="384" y="46"/>
                  </a:lnTo>
                  <a:lnTo>
                    <a:pt x="317" y="25"/>
                  </a:lnTo>
                  <a:lnTo>
                    <a:pt x="204" y="0"/>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0" name="Freeform 10"/>
            <p:cNvSpPr>
              <a:spLocks/>
            </p:cNvSpPr>
            <p:nvPr/>
          </p:nvSpPr>
          <p:spPr bwMode="auto">
            <a:xfrm>
              <a:off x="2135" y="2762"/>
              <a:ext cx="356" cy="477"/>
            </a:xfrm>
            <a:custGeom>
              <a:avLst/>
              <a:gdLst>
                <a:gd name="T0" fmla="*/ 0 w 2134"/>
                <a:gd name="T1" fmla="*/ 0 h 2865"/>
                <a:gd name="T2" fmla="*/ 0 w 2134"/>
                <a:gd name="T3" fmla="*/ 0 h 2865"/>
                <a:gd name="T4" fmla="*/ 0 w 2134"/>
                <a:gd name="T5" fmla="*/ 0 h 2865"/>
                <a:gd name="T6" fmla="*/ 0 w 2134"/>
                <a:gd name="T7" fmla="*/ 0 h 2865"/>
                <a:gd name="T8" fmla="*/ 0 w 2134"/>
                <a:gd name="T9" fmla="*/ 0 h 2865"/>
                <a:gd name="T10" fmla="*/ 0 w 2134"/>
                <a:gd name="T11" fmla="*/ 0 h 2865"/>
                <a:gd name="T12" fmla="*/ 0 w 2134"/>
                <a:gd name="T13" fmla="*/ 0 h 2865"/>
                <a:gd name="T14" fmla="*/ 0 w 2134"/>
                <a:gd name="T15" fmla="*/ 0 h 2865"/>
                <a:gd name="T16" fmla="*/ 0 w 2134"/>
                <a:gd name="T17" fmla="*/ 0 h 2865"/>
                <a:gd name="T18" fmla="*/ 0 w 2134"/>
                <a:gd name="T19" fmla="*/ 0 h 2865"/>
                <a:gd name="T20" fmla="*/ 0 w 2134"/>
                <a:gd name="T21" fmla="*/ 0 h 2865"/>
                <a:gd name="T22" fmla="*/ 0 w 2134"/>
                <a:gd name="T23" fmla="*/ 0 h 2865"/>
                <a:gd name="T24" fmla="*/ 0 w 2134"/>
                <a:gd name="T25" fmla="*/ 0 h 2865"/>
                <a:gd name="T26" fmla="*/ 0 w 2134"/>
                <a:gd name="T27" fmla="*/ 0 h 2865"/>
                <a:gd name="T28" fmla="*/ 0 w 2134"/>
                <a:gd name="T29" fmla="*/ 0 h 2865"/>
                <a:gd name="T30" fmla="*/ 0 w 2134"/>
                <a:gd name="T31" fmla="*/ 0 h 2865"/>
                <a:gd name="T32" fmla="*/ 0 w 2134"/>
                <a:gd name="T33" fmla="*/ 0 h 2865"/>
                <a:gd name="T34" fmla="*/ 0 w 2134"/>
                <a:gd name="T35" fmla="*/ 0 h 2865"/>
                <a:gd name="T36" fmla="*/ 0 w 2134"/>
                <a:gd name="T37" fmla="*/ 0 h 2865"/>
                <a:gd name="T38" fmla="*/ 0 w 2134"/>
                <a:gd name="T39" fmla="*/ 0 h 2865"/>
                <a:gd name="T40" fmla="*/ 0 w 2134"/>
                <a:gd name="T41" fmla="*/ 0 h 2865"/>
                <a:gd name="T42" fmla="*/ 0 w 2134"/>
                <a:gd name="T43" fmla="*/ 0 h 286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134"/>
                <a:gd name="T67" fmla="*/ 0 h 2865"/>
                <a:gd name="T68" fmla="*/ 2134 w 2134"/>
                <a:gd name="T69" fmla="*/ 2865 h 286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134" h="2865">
                  <a:moveTo>
                    <a:pt x="651" y="180"/>
                  </a:moveTo>
                  <a:lnTo>
                    <a:pt x="426" y="1119"/>
                  </a:lnTo>
                  <a:lnTo>
                    <a:pt x="135" y="1075"/>
                  </a:lnTo>
                  <a:lnTo>
                    <a:pt x="22" y="1075"/>
                  </a:lnTo>
                  <a:lnTo>
                    <a:pt x="0" y="1142"/>
                  </a:lnTo>
                  <a:lnTo>
                    <a:pt x="358" y="1703"/>
                  </a:lnTo>
                  <a:lnTo>
                    <a:pt x="496" y="2172"/>
                  </a:lnTo>
                  <a:lnTo>
                    <a:pt x="719" y="2438"/>
                  </a:lnTo>
                  <a:lnTo>
                    <a:pt x="989" y="2597"/>
                  </a:lnTo>
                  <a:lnTo>
                    <a:pt x="1326" y="2865"/>
                  </a:lnTo>
                  <a:lnTo>
                    <a:pt x="1641" y="2819"/>
                  </a:lnTo>
                  <a:lnTo>
                    <a:pt x="1976" y="2506"/>
                  </a:lnTo>
                  <a:lnTo>
                    <a:pt x="2090" y="1903"/>
                  </a:lnTo>
                  <a:lnTo>
                    <a:pt x="2134" y="1413"/>
                  </a:lnTo>
                  <a:lnTo>
                    <a:pt x="1976" y="1030"/>
                  </a:lnTo>
                  <a:lnTo>
                    <a:pt x="1957" y="540"/>
                  </a:lnTo>
                  <a:lnTo>
                    <a:pt x="1933" y="515"/>
                  </a:lnTo>
                  <a:lnTo>
                    <a:pt x="1841" y="493"/>
                  </a:lnTo>
                  <a:lnTo>
                    <a:pt x="1663" y="582"/>
                  </a:lnTo>
                  <a:lnTo>
                    <a:pt x="1146" y="0"/>
                  </a:lnTo>
                  <a:lnTo>
                    <a:pt x="787" y="23"/>
                  </a:lnTo>
                  <a:lnTo>
                    <a:pt x="651" y="180"/>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1" name="Freeform 11"/>
            <p:cNvSpPr>
              <a:spLocks/>
            </p:cNvSpPr>
            <p:nvPr/>
          </p:nvSpPr>
          <p:spPr bwMode="auto">
            <a:xfrm>
              <a:off x="2891" y="3060"/>
              <a:ext cx="75" cy="105"/>
            </a:xfrm>
            <a:custGeom>
              <a:avLst/>
              <a:gdLst>
                <a:gd name="T0" fmla="*/ 0 w 451"/>
                <a:gd name="T1" fmla="*/ 0 h 625"/>
                <a:gd name="T2" fmla="*/ 0 w 451"/>
                <a:gd name="T3" fmla="*/ 0 h 625"/>
                <a:gd name="T4" fmla="*/ 0 w 451"/>
                <a:gd name="T5" fmla="*/ 0 h 625"/>
                <a:gd name="T6" fmla="*/ 0 w 451"/>
                <a:gd name="T7" fmla="*/ 0 h 625"/>
                <a:gd name="T8" fmla="*/ 0 w 451"/>
                <a:gd name="T9" fmla="*/ 0 h 625"/>
                <a:gd name="T10" fmla="*/ 0 w 451"/>
                <a:gd name="T11" fmla="*/ 0 h 625"/>
                <a:gd name="T12" fmla="*/ 0 w 451"/>
                <a:gd name="T13" fmla="*/ 0 h 625"/>
                <a:gd name="T14" fmla="*/ 0 60000 65536"/>
                <a:gd name="T15" fmla="*/ 0 60000 65536"/>
                <a:gd name="T16" fmla="*/ 0 60000 65536"/>
                <a:gd name="T17" fmla="*/ 0 60000 65536"/>
                <a:gd name="T18" fmla="*/ 0 60000 65536"/>
                <a:gd name="T19" fmla="*/ 0 60000 65536"/>
                <a:gd name="T20" fmla="*/ 0 60000 65536"/>
                <a:gd name="T21" fmla="*/ 0 w 451"/>
                <a:gd name="T22" fmla="*/ 0 h 625"/>
                <a:gd name="T23" fmla="*/ 451 w 451"/>
                <a:gd name="T24" fmla="*/ 625 h 6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51" h="625">
                  <a:moveTo>
                    <a:pt x="90" y="0"/>
                  </a:moveTo>
                  <a:lnTo>
                    <a:pt x="0" y="289"/>
                  </a:lnTo>
                  <a:lnTo>
                    <a:pt x="115" y="625"/>
                  </a:lnTo>
                  <a:lnTo>
                    <a:pt x="451" y="515"/>
                  </a:lnTo>
                  <a:lnTo>
                    <a:pt x="383" y="268"/>
                  </a:lnTo>
                  <a:lnTo>
                    <a:pt x="360" y="0"/>
                  </a:lnTo>
                  <a:lnTo>
                    <a:pt x="90" y="0"/>
                  </a:lnTo>
                  <a:close/>
                </a:path>
              </a:pathLst>
            </a:custGeom>
            <a:solidFill>
              <a:srgbClr val="FFE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2" name="Freeform 12"/>
            <p:cNvSpPr>
              <a:spLocks/>
            </p:cNvSpPr>
            <p:nvPr/>
          </p:nvSpPr>
          <p:spPr bwMode="auto">
            <a:xfrm>
              <a:off x="1824" y="3705"/>
              <a:ext cx="382" cy="261"/>
            </a:xfrm>
            <a:custGeom>
              <a:avLst/>
              <a:gdLst>
                <a:gd name="T0" fmla="*/ 0 w 2292"/>
                <a:gd name="T1" fmla="*/ 0 h 1567"/>
                <a:gd name="T2" fmla="*/ 0 w 2292"/>
                <a:gd name="T3" fmla="*/ 0 h 1567"/>
                <a:gd name="T4" fmla="*/ 0 w 2292"/>
                <a:gd name="T5" fmla="*/ 0 h 1567"/>
                <a:gd name="T6" fmla="*/ 0 w 2292"/>
                <a:gd name="T7" fmla="*/ 0 h 1567"/>
                <a:gd name="T8" fmla="*/ 0 w 2292"/>
                <a:gd name="T9" fmla="*/ 0 h 1567"/>
                <a:gd name="T10" fmla="*/ 0 w 2292"/>
                <a:gd name="T11" fmla="*/ 0 h 1567"/>
                <a:gd name="T12" fmla="*/ 0 w 2292"/>
                <a:gd name="T13" fmla="*/ 0 h 1567"/>
                <a:gd name="T14" fmla="*/ 0 w 2292"/>
                <a:gd name="T15" fmla="*/ 0 h 1567"/>
                <a:gd name="T16" fmla="*/ 0 w 2292"/>
                <a:gd name="T17" fmla="*/ 0 h 1567"/>
                <a:gd name="T18" fmla="*/ 0 w 2292"/>
                <a:gd name="T19" fmla="*/ 0 h 1567"/>
                <a:gd name="T20" fmla="*/ 0 w 2292"/>
                <a:gd name="T21" fmla="*/ 0 h 1567"/>
                <a:gd name="T22" fmla="*/ 0 w 2292"/>
                <a:gd name="T23" fmla="*/ 0 h 1567"/>
                <a:gd name="T24" fmla="*/ 0 w 2292"/>
                <a:gd name="T25" fmla="*/ 0 h 1567"/>
                <a:gd name="T26" fmla="*/ 0 w 2292"/>
                <a:gd name="T27" fmla="*/ 0 h 1567"/>
                <a:gd name="T28" fmla="*/ 0 w 2292"/>
                <a:gd name="T29" fmla="*/ 0 h 1567"/>
                <a:gd name="T30" fmla="*/ 0 w 2292"/>
                <a:gd name="T31" fmla="*/ 0 h 1567"/>
                <a:gd name="T32" fmla="*/ 0 w 2292"/>
                <a:gd name="T33" fmla="*/ 0 h 1567"/>
                <a:gd name="T34" fmla="*/ 0 w 2292"/>
                <a:gd name="T35" fmla="*/ 0 h 15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292"/>
                <a:gd name="T55" fmla="*/ 0 h 1567"/>
                <a:gd name="T56" fmla="*/ 2292 w 2292"/>
                <a:gd name="T57" fmla="*/ 1567 h 156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292" h="1567">
                  <a:moveTo>
                    <a:pt x="0" y="0"/>
                  </a:moveTo>
                  <a:lnTo>
                    <a:pt x="67" y="871"/>
                  </a:lnTo>
                  <a:lnTo>
                    <a:pt x="0" y="1364"/>
                  </a:lnTo>
                  <a:lnTo>
                    <a:pt x="2292" y="1567"/>
                  </a:lnTo>
                  <a:lnTo>
                    <a:pt x="2204" y="561"/>
                  </a:lnTo>
                  <a:lnTo>
                    <a:pt x="2204" y="203"/>
                  </a:lnTo>
                  <a:lnTo>
                    <a:pt x="1417" y="154"/>
                  </a:lnTo>
                  <a:lnTo>
                    <a:pt x="1393" y="850"/>
                  </a:lnTo>
                  <a:lnTo>
                    <a:pt x="1708" y="985"/>
                  </a:lnTo>
                  <a:lnTo>
                    <a:pt x="1664" y="1074"/>
                  </a:lnTo>
                  <a:lnTo>
                    <a:pt x="1438" y="1184"/>
                  </a:lnTo>
                  <a:lnTo>
                    <a:pt x="1324" y="1364"/>
                  </a:lnTo>
                  <a:lnTo>
                    <a:pt x="1124" y="1342"/>
                  </a:lnTo>
                  <a:lnTo>
                    <a:pt x="787" y="1184"/>
                  </a:lnTo>
                  <a:lnTo>
                    <a:pt x="560" y="1007"/>
                  </a:lnTo>
                  <a:lnTo>
                    <a:pt x="428" y="672"/>
                  </a:lnTo>
                  <a:lnTo>
                    <a:pt x="405" y="89"/>
                  </a:lnTo>
                  <a:lnTo>
                    <a:pt x="0" y="0"/>
                  </a:lnTo>
                  <a:close/>
                </a:path>
              </a:pathLst>
            </a:custGeom>
            <a:solidFill>
              <a:srgbClr val="FFE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3" name="Freeform 13"/>
            <p:cNvSpPr>
              <a:spLocks/>
            </p:cNvSpPr>
            <p:nvPr/>
          </p:nvSpPr>
          <p:spPr bwMode="auto">
            <a:xfrm>
              <a:off x="1895" y="3821"/>
              <a:ext cx="131" cy="52"/>
            </a:xfrm>
            <a:custGeom>
              <a:avLst/>
              <a:gdLst>
                <a:gd name="T0" fmla="*/ 0 w 785"/>
                <a:gd name="T1" fmla="*/ 0 h 313"/>
                <a:gd name="T2" fmla="*/ 0 w 785"/>
                <a:gd name="T3" fmla="*/ 0 h 313"/>
                <a:gd name="T4" fmla="*/ 0 w 785"/>
                <a:gd name="T5" fmla="*/ 0 h 313"/>
                <a:gd name="T6" fmla="*/ 0 w 785"/>
                <a:gd name="T7" fmla="*/ 0 h 313"/>
                <a:gd name="T8" fmla="*/ 0 w 785"/>
                <a:gd name="T9" fmla="*/ 0 h 313"/>
                <a:gd name="T10" fmla="*/ 0 w 785"/>
                <a:gd name="T11" fmla="*/ 0 h 313"/>
                <a:gd name="T12" fmla="*/ 0 60000 65536"/>
                <a:gd name="T13" fmla="*/ 0 60000 65536"/>
                <a:gd name="T14" fmla="*/ 0 60000 65536"/>
                <a:gd name="T15" fmla="*/ 0 60000 65536"/>
                <a:gd name="T16" fmla="*/ 0 60000 65536"/>
                <a:gd name="T17" fmla="*/ 0 60000 65536"/>
                <a:gd name="T18" fmla="*/ 0 w 785"/>
                <a:gd name="T19" fmla="*/ 0 h 313"/>
                <a:gd name="T20" fmla="*/ 785 w 785"/>
                <a:gd name="T21" fmla="*/ 313 h 313"/>
              </a:gdLst>
              <a:ahLst/>
              <a:cxnLst>
                <a:cxn ang="T12">
                  <a:pos x="T0" y="T1"/>
                </a:cxn>
                <a:cxn ang="T13">
                  <a:pos x="T2" y="T3"/>
                </a:cxn>
                <a:cxn ang="T14">
                  <a:pos x="T4" y="T5"/>
                </a:cxn>
                <a:cxn ang="T15">
                  <a:pos x="T6" y="T7"/>
                </a:cxn>
                <a:cxn ang="T16">
                  <a:pos x="T8" y="T9"/>
                </a:cxn>
                <a:cxn ang="T17">
                  <a:pos x="T10" y="T11"/>
                </a:cxn>
              </a:cxnLst>
              <a:rect l="T18" t="T19" r="T20" b="T21"/>
              <a:pathLst>
                <a:path w="785" h="313">
                  <a:moveTo>
                    <a:pt x="0" y="0"/>
                  </a:moveTo>
                  <a:lnTo>
                    <a:pt x="21" y="244"/>
                  </a:lnTo>
                  <a:lnTo>
                    <a:pt x="337" y="313"/>
                  </a:lnTo>
                  <a:lnTo>
                    <a:pt x="785" y="244"/>
                  </a:lnTo>
                  <a:lnTo>
                    <a:pt x="270" y="133"/>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4" name="Freeform 14"/>
            <p:cNvSpPr>
              <a:spLocks/>
            </p:cNvSpPr>
            <p:nvPr/>
          </p:nvSpPr>
          <p:spPr bwMode="auto">
            <a:xfrm>
              <a:off x="2112" y="3564"/>
              <a:ext cx="289" cy="287"/>
            </a:xfrm>
            <a:custGeom>
              <a:avLst/>
              <a:gdLst>
                <a:gd name="T0" fmla="*/ 0 w 1729"/>
                <a:gd name="T1" fmla="*/ 0 h 1721"/>
                <a:gd name="T2" fmla="*/ 0 w 1729"/>
                <a:gd name="T3" fmla="*/ 0 h 1721"/>
                <a:gd name="T4" fmla="*/ 0 w 1729"/>
                <a:gd name="T5" fmla="*/ 0 h 1721"/>
                <a:gd name="T6" fmla="*/ 0 w 1729"/>
                <a:gd name="T7" fmla="*/ 0 h 1721"/>
                <a:gd name="T8" fmla="*/ 0 w 1729"/>
                <a:gd name="T9" fmla="*/ 0 h 1721"/>
                <a:gd name="T10" fmla="*/ 0 w 1729"/>
                <a:gd name="T11" fmla="*/ 0 h 1721"/>
                <a:gd name="T12" fmla="*/ 0 w 1729"/>
                <a:gd name="T13" fmla="*/ 0 h 1721"/>
                <a:gd name="T14" fmla="*/ 0 w 1729"/>
                <a:gd name="T15" fmla="*/ 0 h 1721"/>
                <a:gd name="T16" fmla="*/ 0 w 1729"/>
                <a:gd name="T17" fmla="*/ 0 h 1721"/>
                <a:gd name="T18" fmla="*/ 0 w 1729"/>
                <a:gd name="T19" fmla="*/ 0 h 17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9"/>
                <a:gd name="T31" fmla="*/ 0 h 1721"/>
                <a:gd name="T32" fmla="*/ 1729 w 1729"/>
                <a:gd name="T33" fmla="*/ 1721 h 17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9" h="1721">
                  <a:moveTo>
                    <a:pt x="0" y="0"/>
                  </a:moveTo>
                  <a:lnTo>
                    <a:pt x="404" y="381"/>
                  </a:lnTo>
                  <a:lnTo>
                    <a:pt x="675" y="827"/>
                  </a:lnTo>
                  <a:lnTo>
                    <a:pt x="966" y="1721"/>
                  </a:lnTo>
                  <a:lnTo>
                    <a:pt x="1729" y="1497"/>
                  </a:lnTo>
                  <a:lnTo>
                    <a:pt x="1281" y="381"/>
                  </a:lnTo>
                  <a:lnTo>
                    <a:pt x="966" y="154"/>
                  </a:lnTo>
                  <a:lnTo>
                    <a:pt x="717" y="334"/>
                  </a:lnTo>
                  <a:lnTo>
                    <a:pt x="382" y="223"/>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5" name="Freeform 15"/>
            <p:cNvSpPr>
              <a:spLocks/>
            </p:cNvSpPr>
            <p:nvPr/>
          </p:nvSpPr>
          <p:spPr bwMode="auto">
            <a:xfrm>
              <a:off x="2296" y="3168"/>
              <a:ext cx="341" cy="388"/>
            </a:xfrm>
            <a:custGeom>
              <a:avLst/>
              <a:gdLst>
                <a:gd name="T0" fmla="*/ 0 w 2046"/>
                <a:gd name="T1" fmla="*/ 0 h 2328"/>
                <a:gd name="T2" fmla="*/ 0 w 2046"/>
                <a:gd name="T3" fmla="*/ 0 h 2328"/>
                <a:gd name="T4" fmla="*/ 0 w 2046"/>
                <a:gd name="T5" fmla="*/ 0 h 2328"/>
                <a:gd name="T6" fmla="*/ 0 w 2046"/>
                <a:gd name="T7" fmla="*/ 0 h 2328"/>
                <a:gd name="T8" fmla="*/ 0 w 2046"/>
                <a:gd name="T9" fmla="*/ 0 h 2328"/>
                <a:gd name="T10" fmla="*/ 0 w 2046"/>
                <a:gd name="T11" fmla="*/ 0 h 2328"/>
                <a:gd name="T12" fmla="*/ 0 w 2046"/>
                <a:gd name="T13" fmla="*/ 0 h 2328"/>
                <a:gd name="T14" fmla="*/ 0 w 2046"/>
                <a:gd name="T15" fmla="*/ 0 h 2328"/>
                <a:gd name="T16" fmla="*/ 0 w 2046"/>
                <a:gd name="T17" fmla="*/ 0 h 2328"/>
                <a:gd name="T18" fmla="*/ 0 w 2046"/>
                <a:gd name="T19" fmla="*/ 0 h 23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46"/>
                <a:gd name="T31" fmla="*/ 0 h 2328"/>
                <a:gd name="T32" fmla="*/ 2046 w 2046"/>
                <a:gd name="T33" fmla="*/ 2328 h 232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46" h="2328">
                  <a:moveTo>
                    <a:pt x="0" y="135"/>
                  </a:moveTo>
                  <a:lnTo>
                    <a:pt x="247" y="985"/>
                  </a:lnTo>
                  <a:lnTo>
                    <a:pt x="382" y="2262"/>
                  </a:lnTo>
                  <a:lnTo>
                    <a:pt x="943" y="2328"/>
                  </a:lnTo>
                  <a:lnTo>
                    <a:pt x="2046" y="1860"/>
                  </a:lnTo>
                  <a:lnTo>
                    <a:pt x="1686" y="719"/>
                  </a:lnTo>
                  <a:lnTo>
                    <a:pt x="1033" y="0"/>
                  </a:lnTo>
                  <a:lnTo>
                    <a:pt x="810" y="248"/>
                  </a:lnTo>
                  <a:lnTo>
                    <a:pt x="382" y="427"/>
                  </a:lnTo>
                  <a:lnTo>
                    <a:pt x="0" y="135"/>
                  </a:lnTo>
                  <a:close/>
                </a:path>
              </a:pathLst>
            </a:custGeom>
            <a:solidFill>
              <a:srgbClr val="FFE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6" name="Freeform 16"/>
            <p:cNvSpPr>
              <a:spLocks/>
            </p:cNvSpPr>
            <p:nvPr/>
          </p:nvSpPr>
          <p:spPr bwMode="auto">
            <a:xfrm>
              <a:off x="2277" y="3004"/>
              <a:ext cx="154" cy="149"/>
            </a:xfrm>
            <a:custGeom>
              <a:avLst/>
              <a:gdLst>
                <a:gd name="T0" fmla="*/ 0 w 924"/>
                <a:gd name="T1" fmla="*/ 0 h 894"/>
                <a:gd name="T2" fmla="*/ 0 w 924"/>
                <a:gd name="T3" fmla="*/ 0 h 894"/>
                <a:gd name="T4" fmla="*/ 0 w 924"/>
                <a:gd name="T5" fmla="*/ 0 h 894"/>
                <a:gd name="T6" fmla="*/ 0 w 924"/>
                <a:gd name="T7" fmla="*/ 0 h 894"/>
                <a:gd name="T8" fmla="*/ 0 w 924"/>
                <a:gd name="T9" fmla="*/ 0 h 894"/>
                <a:gd name="T10" fmla="*/ 0 w 924"/>
                <a:gd name="T11" fmla="*/ 0 h 894"/>
                <a:gd name="T12" fmla="*/ 0 w 924"/>
                <a:gd name="T13" fmla="*/ 0 h 894"/>
                <a:gd name="T14" fmla="*/ 0 w 924"/>
                <a:gd name="T15" fmla="*/ 0 h 894"/>
                <a:gd name="T16" fmla="*/ 0 w 924"/>
                <a:gd name="T17" fmla="*/ 0 h 894"/>
                <a:gd name="T18" fmla="*/ 0 w 924"/>
                <a:gd name="T19" fmla="*/ 0 h 894"/>
                <a:gd name="T20" fmla="*/ 0 w 924"/>
                <a:gd name="T21" fmla="*/ 0 h 8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24"/>
                <a:gd name="T34" fmla="*/ 0 h 894"/>
                <a:gd name="T35" fmla="*/ 924 w 924"/>
                <a:gd name="T36" fmla="*/ 894 h 8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24" h="894">
                  <a:moveTo>
                    <a:pt x="0" y="426"/>
                  </a:moveTo>
                  <a:lnTo>
                    <a:pt x="158" y="359"/>
                  </a:lnTo>
                  <a:lnTo>
                    <a:pt x="407" y="359"/>
                  </a:lnTo>
                  <a:lnTo>
                    <a:pt x="631" y="201"/>
                  </a:lnTo>
                  <a:lnTo>
                    <a:pt x="924" y="0"/>
                  </a:lnTo>
                  <a:lnTo>
                    <a:pt x="856" y="648"/>
                  </a:lnTo>
                  <a:lnTo>
                    <a:pt x="654" y="828"/>
                  </a:lnTo>
                  <a:lnTo>
                    <a:pt x="452" y="894"/>
                  </a:lnTo>
                  <a:lnTo>
                    <a:pt x="316" y="803"/>
                  </a:lnTo>
                  <a:lnTo>
                    <a:pt x="92" y="558"/>
                  </a:lnTo>
                  <a:lnTo>
                    <a:pt x="0" y="4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7" name="Freeform 17"/>
            <p:cNvSpPr>
              <a:spLocks/>
            </p:cNvSpPr>
            <p:nvPr/>
          </p:nvSpPr>
          <p:spPr bwMode="auto">
            <a:xfrm>
              <a:off x="2086" y="3288"/>
              <a:ext cx="180" cy="108"/>
            </a:xfrm>
            <a:custGeom>
              <a:avLst/>
              <a:gdLst>
                <a:gd name="T0" fmla="*/ 0 w 1078"/>
                <a:gd name="T1" fmla="*/ 0 h 646"/>
                <a:gd name="T2" fmla="*/ 0 w 1078"/>
                <a:gd name="T3" fmla="*/ 0 h 646"/>
                <a:gd name="T4" fmla="*/ 0 w 1078"/>
                <a:gd name="T5" fmla="*/ 0 h 646"/>
                <a:gd name="T6" fmla="*/ 0 w 1078"/>
                <a:gd name="T7" fmla="*/ 0 h 646"/>
                <a:gd name="T8" fmla="*/ 0 w 1078"/>
                <a:gd name="T9" fmla="*/ 0 h 646"/>
                <a:gd name="T10" fmla="*/ 0 w 1078"/>
                <a:gd name="T11" fmla="*/ 0 h 646"/>
                <a:gd name="T12" fmla="*/ 0 w 1078"/>
                <a:gd name="T13" fmla="*/ 0 h 646"/>
                <a:gd name="T14" fmla="*/ 0 w 1078"/>
                <a:gd name="T15" fmla="*/ 0 h 646"/>
                <a:gd name="T16" fmla="*/ 0 w 1078"/>
                <a:gd name="T17" fmla="*/ 0 h 646"/>
                <a:gd name="T18" fmla="*/ 0 w 1078"/>
                <a:gd name="T19" fmla="*/ 0 h 646"/>
                <a:gd name="T20" fmla="*/ 0 w 1078"/>
                <a:gd name="T21" fmla="*/ 0 h 646"/>
                <a:gd name="T22" fmla="*/ 0 w 1078"/>
                <a:gd name="T23" fmla="*/ 0 h 646"/>
                <a:gd name="T24" fmla="*/ 0 w 1078"/>
                <a:gd name="T25" fmla="*/ 0 h 646"/>
                <a:gd name="T26" fmla="*/ 0 w 1078"/>
                <a:gd name="T27" fmla="*/ 0 h 6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78"/>
                <a:gd name="T43" fmla="*/ 0 h 646"/>
                <a:gd name="T44" fmla="*/ 1078 w 1078"/>
                <a:gd name="T45" fmla="*/ 646 h 64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78" h="646">
                  <a:moveTo>
                    <a:pt x="89" y="89"/>
                  </a:moveTo>
                  <a:lnTo>
                    <a:pt x="0" y="266"/>
                  </a:lnTo>
                  <a:lnTo>
                    <a:pt x="42" y="602"/>
                  </a:lnTo>
                  <a:lnTo>
                    <a:pt x="245" y="646"/>
                  </a:lnTo>
                  <a:lnTo>
                    <a:pt x="516" y="602"/>
                  </a:lnTo>
                  <a:lnTo>
                    <a:pt x="629" y="513"/>
                  </a:lnTo>
                  <a:lnTo>
                    <a:pt x="696" y="289"/>
                  </a:lnTo>
                  <a:lnTo>
                    <a:pt x="806" y="469"/>
                  </a:lnTo>
                  <a:lnTo>
                    <a:pt x="1031" y="513"/>
                  </a:lnTo>
                  <a:lnTo>
                    <a:pt x="1078" y="357"/>
                  </a:lnTo>
                  <a:lnTo>
                    <a:pt x="1078" y="200"/>
                  </a:lnTo>
                  <a:lnTo>
                    <a:pt x="942" y="0"/>
                  </a:lnTo>
                  <a:lnTo>
                    <a:pt x="538" y="64"/>
                  </a:lnTo>
                  <a:lnTo>
                    <a:pt x="89" y="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8" name="Freeform 18"/>
            <p:cNvSpPr>
              <a:spLocks/>
            </p:cNvSpPr>
            <p:nvPr/>
          </p:nvSpPr>
          <p:spPr bwMode="auto">
            <a:xfrm>
              <a:off x="2390" y="3209"/>
              <a:ext cx="179" cy="351"/>
            </a:xfrm>
            <a:custGeom>
              <a:avLst/>
              <a:gdLst>
                <a:gd name="T0" fmla="*/ 0 w 1078"/>
                <a:gd name="T1" fmla="*/ 0 h 2103"/>
                <a:gd name="T2" fmla="*/ 0 w 1078"/>
                <a:gd name="T3" fmla="*/ 0 h 2103"/>
                <a:gd name="T4" fmla="*/ 0 w 1078"/>
                <a:gd name="T5" fmla="*/ 0 h 2103"/>
                <a:gd name="T6" fmla="*/ 0 w 1078"/>
                <a:gd name="T7" fmla="*/ 0 h 2103"/>
                <a:gd name="T8" fmla="*/ 0 w 1078"/>
                <a:gd name="T9" fmla="*/ 0 h 2103"/>
                <a:gd name="T10" fmla="*/ 0 w 1078"/>
                <a:gd name="T11" fmla="*/ 0 h 2103"/>
                <a:gd name="T12" fmla="*/ 0 w 1078"/>
                <a:gd name="T13" fmla="*/ 0 h 2103"/>
                <a:gd name="T14" fmla="*/ 0 w 1078"/>
                <a:gd name="T15" fmla="*/ 0 h 2103"/>
                <a:gd name="T16" fmla="*/ 0 w 1078"/>
                <a:gd name="T17" fmla="*/ 0 h 21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78"/>
                <a:gd name="T28" fmla="*/ 0 h 2103"/>
                <a:gd name="T29" fmla="*/ 1078 w 1078"/>
                <a:gd name="T30" fmla="*/ 2103 h 210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78" h="2103">
                  <a:moveTo>
                    <a:pt x="0" y="200"/>
                  </a:moveTo>
                  <a:lnTo>
                    <a:pt x="158" y="312"/>
                  </a:lnTo>
                  <a:lnTo>
                    <a:pt x="290" y="1521"/>
                  </a:lnTo>
                  <a:lnTo>
                    <a:pt x="875" y="2103"/>
                  </a:lnTo>
                  <a:lnTo>
                    <a:pt x="988" y="1813"/>
                  </a:lnTo>
                  <a:lnTo>
                    <a:pt x="1078" y="1073"/>
                  </a:lnTo>
                  <a:lnTo>
                    <a:pt x="223" y="0"/>
                  </a:lnTo>
                  <a:lnTo>
                    <a:pt x="44" y="111"/>
                  </a:lnTo>
                  <a:lnTo>
                    <a:pt x="0" y="200"/>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79" name="Freeform 19"/>
            <p:cNvSpPr>
              <a:spLocks/>
            </p:cNvSpPr>
            <p:nvPr/>
          </p:nvSpPr>
          <p:spPr bwMode="auto">
            <a:xfrm>
              <a:off x="2229" y="2624"/>
              <a:ext cx="168" cy="201"/>
            </a:xfrm>
            <a:custGeom>
              <a:avLst/>
              <a:gdLst>
                <a:gd name="T0" fmla="*/ 0 w 1010"/>
                <a:gd name="T1" fmla="*/ 0 h 1207"/>
                <a:gd name="T2" fmla="*/ 0 w 1010"/>
                <a:gd name="T3" fmla="*/ 0 h 1207"/>
                <a:gd name="T4" fmla="*/ 0 w 1010"/>
                <a:gd name="T5" fmla="*/ 0 h 1207"/>
                <a:gd name="T6" fmla="*/ 0 w 1010"/>
                <a:gd name="T7" fmla="*/ 0 h 1207"/>
                <a:gd name="T8" fmla="*/ 0 w 1010"/>
                <a:gd name="T9" fmla="*/ 0 h 1207"/>
                <a:gd name="T10" fmla="*/ 0 w 1010"/>
                <a:gd name="T11" fmla="*/ 0 h 1207"/>
                <a:gd name="T12" fmla="*/ 0 w 1010"/>
                <a:gd name="T13" fmla="*/ 0 h 1207"/>
                <a:gd name="T14" fmla="*/ 0 w 1010"/>
                <a:gd name="T15" fmla="*/ 0 h 1207"/>
                <a:gd name="T16" fmla="*/ 0 w 1010"/>
                <a:gd name="T17" fmla="*/ 0 h 1207"/>
                <a:gd name="T18" fmla="*/ 0 w 1010"/>
                <a:gd name="T19" fmla="*/ 0 h 1207"/>
                <a:gd name="T20" fmla="*/ 0 w 1010"/>
                <a:gd name="T21" fmla="*/ 0 h 1207"/>
                <a:gd name="T22" fmla="*/ 0 w 1010"/>
                <a:gd name="T23" fmla="*/ 0 h 1207"/>
                <a:gd name="T24" fmla="*/ 0 w 1010"/>
                <a:gd name="T25" fmla="*/ 0 h 1207"/>
                <a:gd name="T26" fmla="*/ 0 w 1010"/>
                <a:gd name="T27" fmla="*/ 0 h 1207"/>
                <a:gd name="T28" fmla="*/ 0 w 1010"/>
                <a:gd name="T29" fmla="*/ 0 h 1207"/>
                <a:gd name="T30" fmla="*/ 0 w 1010"/>
                <a:gd name="T31" fmla="*/ 0 h 1207"/>
                <a:gd name="T32" fmla="*/ 0 w 1010"/>
                <a:gd name="T33" fmla="*/ 0 h 120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10"/>
                <a:gd name="T52" fmla="*/ 0 h 1207"/>
                <a:gd name="T53" fmla="*/ 1010 w 1010"/>
                <a:gd name="T54" fmla="*/ 1207 h 120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10" h="1207">
                  <a:moveTo>
                    <a:pt x="43" y="1139"/>
                  </a:moveTo>
                  <a:lnTo>
                    <a:pt x="177" y="1051"/>
                  </a:lnTo>
                  <a:lnTo>
                    <a:pt x="314" y="1073"/>
                  </a:lnTo>
                  <a:lnTo>
                    <a:pt x="514" y="871"/>
                  </a:lnTo>
                  <a:lnTo>
                    <a:pt x="1010" y="1207"/>
                  </a:lnTo>
                  <a:lnTo>
                    <a:pt x="831" y="580"/>
                  </a:lnTo>
                  <a:lnTo>
                    <a:pt x="628" y="647"/>
                  </a:lnTo>
                  <a:lnTo>
                    <a:pt x="605" y="492"/>
                  </a:lnTo>
                  <a:lnTo>
                    <a:pt x="314" y="783"/>
                  </a:lnTo>
                  <a:lnTo>
                    <a:pt x="381" y="469"/>
                  </a:lnTo>
                  <a:lnTo>
                    <a:pt x="314" y="198"/>
                  </a:lnTo>
                  <a:lnTo>
                    <a:pt x="135" y="558"/>
                  </a:lnTo>
                  <a:lnTo>
                    <a:pt x="224" y="0"/>
                  </a:lnTo>
                  <a:lnTo>
                    <a:pt x="88" y="245"/>
                  </a:lnTo>
                  <a:lnTo>
                    <a:pt x="0" y="735"/>
                  </a:lnTo>
                  <a:lnTo>
                    <a:pt x="19" y="1029"/>
                  </a:lnTo>
                  <a:lnTo>
                    <a:pt x="43" y="1139"/>
                  </a:lnTo>
                  <a:close/>
                </a:path>
              </a:pathLst>
            </a:custGeom>
            <a:solidFill>
              <a:srgbClr val="FFE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0" name="Freeform 20"/>
            <p:cNvSpPr>
              <a:spLocks/>
            </p:cNvSpPr>
            <p:nvPr/>
          </p:nvSpPr>
          <p:spPr bwMode="auto">
            <a:xfrm>
              <a:off x="2422" y="3236"/>
              <a:ext cx="26" cy="69"/>
            </a:xfrm>
            <a:custGeom>
              <a:avLst/>
              <a:gdLst>
                <a:gd name="T0" fmla="*/ 0 w 152"/>
                <a:gd name="T1" fmla="*/ 0 h 410"/>
                <a:gd name="T2" fmla="*/ 0 w 152"/>
                <a:gd name="T3" fmla="*/ 0 h 410"/>
                <a:gd name="T4" fmla="*/ 0 w 152"/>
                <a:gd name="T5" fmla="*/ 0 h 410"/>
                <a:gd name="T6" fmla="*/ 0 w 152"/>
                <a:gd name="T7" fmla="*/ 0 h 410"/>
                <a:gd name="T8" fmla="*/ 0 w 152"/>
                <a:gd name="T9" fmla="*/ 0 h 410"/>
                <a:gd name="T10" fmla="*/ 0 60000 65536"/>
                <a:gd name="T11" fmla="*/ 0 60000 65536"/>
                <a:gd name="T12" fmla="*/ 0 60000 65536"/>
                <a:gd name="T13" fmla="*/ 0 60000 65536"/>
                <a:gd name="T14" fmla="*/ 0 60000 65536"/>
                <a:gd name="T15" fmla="*/ 0 w 152"/>
                <a:gd name="T16" fmla="*/ 0 h 410"/>
                <a:gd name="T17" fmla="*/ 152 w 152"/>
                <a:gd name="T18" fmla="*/ 410 h 410"/>
              </a:gdLst>
              <a:ahLst/>
              <a:cxnLst>
                <a:cxn ang="T10">
                  <a:pos x="T0" y="T1"/>
                </a:cxn>
                <a:cxn ang="T11">
                  <a:pos x="T2" y="T3"/>
                </a:cxn>
                <a:cxn ang="T12">
                  <a:pos x="T4" y="T5"/>
                </a:cxn>
                <a:cxn ang="T13">
                  <a:pos x="T6" y="T7"/>
                </a:cxn>
                <a:cxn ang="T14">
                  <a:pos x="T8" y="T9"/>
                </a:cxn>
              </a:cxnLst>
              <a:rect l="T15" t="T16" r="T17" b="T18"/>
              <a:pathLst>
                <a:path w="152" h="410">
                  <a:moveTo>
                    <a:pt x="0" y="76"/>
                  </a:moveTo>
                  <a:lnTo>
                    <a:pt x="38" y="0"/>
                  </a:lnTo>
                  <a:lnTo>
                    <a:pt x="152" y="170"/>
                  </a:lnTo>
                  <a:lnTo>
                    <a:pt x="44" y="410"/>
                  </a:lnTo>
                  <a:lnTo>
                    <a:pt x="0" y="7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1" name="Freeform 21"/>
            <p:cNvSpPr>
              <a:spLocks/>
            </p:cNvSpPr>
            <p:nvPr/>
          </p:nvSpPr>
          <p:spPr bwMode="auto">
            <a:xfrm>
              <a:off x="2441" y="3297"/>
              <a:ext cx="69" cy="155"/>
            </a:xfrm>
            <a:custGeom>
              <a:avLst/>
              <a:gdLst>
                <a:gd name="T0" fmla="*/ 0 w 411"/>
                <a:gd name="T1" fmla="*/ 0 h 931"/>
                <a:gd name="T2" fmla="*/ 0 w 411"/>
                <a:gd name="T3" fmla="*/ 0 h 931"/>
                <a:gd name="T4" fmla="*/ 0 w 411"/>
                <a:gd name="T5" fmla="*/ 0 h 931"/>
                <a:gd name="T6" fmla="*/ 0 w 411"/>
                <a:gd name="T7" fmla="*/ 0 h 931"/>
                <a:gd name="T8" fmla="*/ 0 w 411"/>
                <a:gd name="T9" fmla="*/ 0 h 931"/>
                <a:gd name="T10" fmla="*/ 0 60000 65536"/>
                <a:gd name="T11" fmla="*/ 0 60000 65536"/>
                <a:gd name="T12" fmla="*/ 0 60000 65536"/>
                <a:gd name="T13" fmla="*/ 0 60000 65536"/>
                <a:gd name="T14" fmla="*/ 0 60000 65536"/>
                <a:gd name="T15" fmla="*/ 0 w 411"/>
                <a:gd name="T16" fmla="*/ 0 h 931"/>
                <a:gd name="T17" fmla="*/ 411 w 411"/>
                <a:gd name="T18" fmla="*/ 931 h 931"/>
              </a:gdLst>
              <a:ahLst/>
              <a:cxnLst>
                <a:cxn ang="T10">
                  <a:pos x="T0" y="T1"/>
                </a:cxn>
                <a:cxn ang="T11">
                  <a:pos x="T2" y="T3"/>
                </a:cxn>
                <a:cxn ang="T12">
                  <a:pos x="T4" y="T5"/>
                </a:cxn>
                <a:cxn ang="T13">
                  <a:pos x="T6" y="T7"/>
                </a:cxn>
                <a:cxn ang="T14">
                  <a:pos x="T8" y="T9"/>
                </a:cxn>
              </a:cxnLst>
              <a:rect l="T15" t="T16" r="T17" b="T18"/>
              <a:pathLst>
                <a:path w="411" h="931">
                  <a:moveTo>
                    <a:pt x="195" y="0"/>
                  </a:moveTo>
                  <a:lnTo>
                    <a:pt x="0" y="412"/>
                  </a:lnTo>
                  <a:lnTo>
                    <a:pt x="61" y="931"/>
                  </a:lnTo>
                  <a:lnTo>
                    <a:pt x="411" y="296"/>
                  </a:lnTo>
                  <a:lnTo>
                    <a:pt x="195"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2" name="Freeform 22"/>
            <p:cNvSpPr>
              <a:spLocks/>
            </p:cNvSpPr>
            <p:nvPr/>
          </p:nvSpPr>
          <p:spPr bwMode="auto">
            <a:xfrm>
              <a:off x="2495" y="3390"/>
              <a:ext cx="57" cy="157"/>
            </a:xfrm>
            <a:custGeom>
              <a:avLst/>
              <a:gdLst>
                <a:gd name="T0" fmla="*/ 0 w 343"/>
                <a:gd name="T1" fmla="*/ 0 h 942"/>
                <a:gd name="T2" fmla="*/ 0 w 343"/>
                <a:gd name="T3" fmla="*/ 0 h 942"/>
                <a:gd name="T4" fmla="*/ 0 w 343"/>
                <a:gd name="T5" fmla="*/ 0 h 942"/>
                <a:gd name="T6" fmla="*/ 0 w 343"/>
                <a:gd name="T7" fmla="*/ 0 h 942"/>
                <a:gd name="T8" fmla="*/ 0 w 343"/>
                <a:gd name="T9" fmla="*/ 0 h 942"/>
                <a:gd name="T10" fmla="*/ 0 w 343"/>
                <a:gd name="T11" fmla="*/ 0 h 942"/>
                <a:gd name="T12" fmla="*/ 0 60000 65536"/>
                <a:gd name="T13" fmla="*/ 0 60000 65536"/>
                <a:gd name="T14" fmla="*/ 0 60000 65536"/>
                <a:gd name="T15" fmla="*/ 0 60000 65536"/>
                <a:gd name="T16" fmla="*/ 0 60000 65536"/>
                <a:gd name="T17" fmla="*/ 0 60000 65536"/>
                <a:gd name="T18" fmla="*/ 0 w 343"/>
                <a:gd name="T19" fmla="*/ 0 h 942"/>
                <a:gd name="T20" fmla="*/ 343 w 343"/>
                <a:gd name="T21" fmla="*/ 942 h 942"/>
              </a:gdLst>
              <a:ahLst/>
              <a:cxnLst>
                <a:cxn ang="T12">
                  <a:pos x="T0" y="T1"/>
                </a:cxn>
                <a:cxn ang="T13">
                  <a:pos x="T2" y="T3"/>
                </a:cxn>
                <a:cxn ang="T14">
                  <a:pos x="T4" y="T5"/>
                </a:cxn>
                <a:cxn ang="T15">
                  <a:pos x="T6" y="T7"/>
                </a:cxn>
                <a:cxn ang="T16">
                  <a:pos x="T8" y="T9"/>
                </a:cxn>
                <a:cxn ang="T17">
                  <a:pos x="T10" y="T11"/>
                </a:cxn>
              </a:cxnLst>
              <a:rect l="T18" t="T19" r="T20" b="T21"/>
              <a:pathLst>
                <a:path w="343" h="942">
                  <a:moveTo>
                    <a:pt x="319" y="0"/>
                  </a:moveTo>
                  <a:lnTo>
                    <a:pt x="0" y="653"/>
                  </a:lnTo>
                  <a:lnTo>
                    <a:pt x="224" y="942"/>
                  </a:lnTo>
                  <a:lnTo>
                    <a:pt x="319" y="485"/>
                  </a:lnTo>
                  <a:lnTo>
                    <a:pt x="343" y="44"/>
                  </a:lnTo>
                  <a:lnTo>
                    <a:pt x="319"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3" name="Freeform 23"/>
            <p:cNvSpPr>
              <a:spLocks/>
            </p:cNvSpPr>
            <p:nvPr/>
          </p:nvSpPr>
          <p:spPr bwMode="auto">
            <a:xfrm>
              <a:off x="2229" y="2989"/>
              <a:ext cx="216" cy="167"/>
            </a:xfrm>
            <a:custGeom>
              <a:avLst/>
              <a:gdLst>
                <a:gd name="T0" fmla="*/ 0 w 1296"/>
                <a:gd name="T1" fmla="*/ 0 h 1004"/>
                <a:gd name="T2" fmla="*/ 0 w 1296"/>
                <a:gd name="T3" fmla="*/ 0 h 1004"/>
                <a:gd name="T4" fmla="*/ 0 w 1296"/>
                <a:gd name="T5" fmla="*/ 0 h 1004"/>
                <a:gd name="T6" fmla="*/ 0 w 1296"/>
                <a:gd name="T7" fmla="*/ 0 h 1004"/>
                <a:gd name="T8" fmla="*/ 0 w 1296"/>
                <a:gd name="T9" fmla="*/ 0 h 1004"/>
                <a:gd name="T10" fmla="*/ 0 w 1296"/>
                <a:gd name="T11" fmla="*/ 0 h 1004"/>
                <a:gd name="T12" fmla="*/ 0 w 1296"/>
                <a:gd name="T13" fmla="*/ 0 h 1004"/>
                <a:gd name="T14" fmla="*/ 0 w 1296"/>
                <a:gd name="T15" fmla="*/ 0 h 1004"/>
                <a:gd name="T16" fmla="*/ 0 w 1296"/>
                <a:gd name="T17" fmla="*/ 0 h 1004"/>
                <a:gd name="T18" fmla="*/ 0 w 1296"/>
                <a:gd name="T19" fmla="*/ 0 h 1004"/>
                <a:gd name="T20" fmla="*/ 0 w 1296"/>
                <a:gd name="T21" fmla="*/ 0 h 1004"/>
                <a:gd name="T22" fmla="*/ 0 w 1296"/>
                <a:gd name="T23" fmla="*/ 0 h 1004"/>
                <a:gd name="T24" fmla="*/ 0 w 1296"/>
                <a:gd name="T25" fmla="*/ 0 h 1004"/>
                <a:gd name="T26" fmla="*/ 0 w 1296"/>
                <a:gd name="T27" fmla="*/ 0 h 1004"/>
                <a:gd name="T28" fmla="*/ 0 w 1296"/>
                <a:gd name="T29" fmla="*/ 0 h 1004"/>
                <a:gd name="T30" fmla="*/ 0 w 1296"/>
                <a:gd name="T31" fmla="*/ 0 h 1004"/>
                <a:gd name="T32" fmla="*/ 0 w 1296"/>
                <a:gd name="T33" fmla="*/ 0 h 1004"/>
                <a:gd name="T34" fmla="*/ 0 w 1296"/>
                <a:gd name="T35" fmla="*/ 0 h 1004"/>
                <a:gd name="T36" fmla="*/ 0 w 1296"/>
                <a:gd name="T37" fmla="*/ 0 h 1004"/>
                <a:gd name="T38" fmla="*/ 0 w 1296"/>
                <a:gd name="T39" fmla="*/ 0 h 1004"/>
                <a:gd name="T40" fmla="*/ 0 w 1296"/>
                <a:gd name="T41" fmla="*/ 0 h 1004"/>
                <a:gd name="T42" fmla="*/ 0 w 1296"/>
                <a:gd name="T43" fmla="*/ 0 h 100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6"/>
                <a:gd name="T67" fmla="*/ 0 h 1004"/>
                <a:gd name="T68" fmla="*/ 1296 w 1296"/>
                <a:gd name="T69" fmla="*/ 1004 h 100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6" h="1004">
                  <a:moveTo>
                    <a:pt x="476" y="418"/>
                  </a:moveTo>
                  <a:lnTo>
                    <a:pt x="230" y="475"/>
                  </a:lnTo>
                  <a:lnTo>
                    <a:pt x="53" y="407"/>
                  </a:lnTo>
                  <a:lnTo>
                    <a:pt x="0" y="517"/>
                  </a:lnTo>
                  <a:lnTo>
                    <a:pt x="286" y="551"/>
                  </a:lnTo>
                  <a:lnTo>
                    <a:pt x="609" y="949"/>
                  </a:lnTo>
                  <a:lnTo>
                    <a:pt x="766" y="1004"/>
                  </a:lnTo>
                  <a:lnTo>
                    <a:pt x="964" y="938"/>
                  </a:lnTo>
                  <a:lnTo>
                    <a:pt x="1164" y="795"/>
                  </a:lnTo>
                  <a:lnTo>
                    <a:pt x="1296" y="33"/>
                  </a:lnTo>
                  <a:lnTo>
                    <a:pt x="1186" y="0"/>
                  </a:lnTo>
                  <a:lnTo>
                    <a:pt x="1009" y="627"/>
                  </a:lnTo>
                  <a:lnTo>
                    <a:pt x="1097" y="583"/>
                  </a:lnTo>
                  <a:lnTo>
                    <a:pt x="1097" y="706"/>
                  </a:lnTo>
                  <a:lnTo>
                    <a:pt x="1021" y="829"/>
                  </a:lnTo>
                  <a:lnTo>
                    <a:pt x="886" y="915"/>
                  </a:lnTo>
                  <a:lnTo>
                    <a:pt x="709" y="938"/>
                  </a:lnTo>
                  <a:lnTo>
                    <a:pt x="620" y="871"/>
                  </a:lnTo>
                  <a:lnTo>
                    <a:pt x="543" y="652"/>
                  </a:lnTo>
                  <a:lnTo>
                    <a:pt x="363" y="485"/>
                  </a:lnTo>
                  <a:lnTo>
                    <a:pt x="543" y="441"/>
                  </a:lnTo>
                  <a:lnTo>
                    <a:pt x="476" y="4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4" name="Freeform 24"/>
            <p:cNvSpPr>
              <a:spLocks/>
            </p:cNvSpPr>
            <p:nvPr/>
          </p:nvSpPr>
          <p:spPr bwMode="auto">
            <a:xfrm>
              <a:off x="2315" y="3071"/>
              <a:ext cx="97" cy="43"/>
            </a:xfrm>
            <a:custGeom>
              <a:avLst/>
              <a:gdLst>
                <a:gd name="T0" fmla="*/ 0 w 577"/>
                <a:gd name="T1" fmla="*/ 0 h 253"/>
                <a:gd name="T2" fmla="*/ 0 w 577"/>
                <a:gd name="T3" fmla="*/ 0 h 253"/>
                <a:gd name="T4" fmla="*/ 0 w 577"/>
                <a:gd name="T5" fmla="*/ 0 h 253"/>
                <a:gd name="T6" fmla="*/ 0 w 577"/>
                <a:gd name="T7" fmla="*/ 0 h 253"/>
                <a:gd name="T8" fmla="*/ 0 w 577"/>
                <a:gd name="T9" fmla="*/ 0 h 253"/>
                <a:gd name="T10" fmla="*/ 0 w 577"/>
                <a:gd name="T11" fmla="*/ 0 h 253"/>
                <a:gd name="T12" fmla="*/ 0 w 577"/>
                <a:gd name="T13" fmla="*/ 0 h 253"/>
                <a:gd name="T14" fmla="*/ 0 w 577"/>
                <a:gd name="T15" fmla="*/ 0 h 253"/>
                <a:gd name="T16" fmla="*/ 0 w 577"/>
                <a:gd name="T17" fmla="*/ 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
                <a:gd name="T28" fmla="*/ 0 h 253"/>
                <a:gd name="T29" fmla="*/ 577 w 577"/>
                <a:gd name="T30" fmla="*/ 253 h 2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 h="253">
                  <a:moveTo>
                    <a:pt x="0" y="165"/>
                  </a:moveTo>
                  <a:lnTo>
                    <a:pt x="32" y="75"/>
                  </a:lnTo>
                  <a:lnTo>
                    <a:pt x="111" y="121"/>
                  </a:lnTo>
                  <a:lnTo>
                    <a:pt x="366" y="75"/>
                  </a:lnTo>
                  <a:lnTo>
                    <a:pt x="556" y="0"/>
                  </a:lnTo>
                  <a:lnTo>
                    <a:pt x="577" y="86"/>
                  </a:lnTo>
                  <a:lnTo>
                    <a:pt x="432" y="175"/>
                  </a:lnTo>
                  <a:lnTo>
                    <a:pt x="32" y="253"/>
                  </a:lnTo>
                  <a:lnTo>
                    <a:pt x="0" y="1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5" name="Freeform 25"/>
            <p:cNvSpPr>
              <a:spLocks/>
            </p:cNvSpPr>
            <p:nvPr/>
          </p:nvSpPr>
          <p:spPr bwMode="auto">
            <a:xfrm>
              <a:off x="2134" y="2957"/>
              <a:ext cx="298" cy="199"/>
            </a:xfrm>
            <a:custGeom>
              <a:avLst/>
              <a:gdLst>
                <a:gd name="T0" fmla="*/ 0 w 1789"/>
                <a:gd name="T1" fmla="*/ 0 h 1195"/>
                <a:gd name="T2" fmla="*/ 0 w 1789"/>
                <a:gd name="T3" fmla="*/ 0 h 1195"/>
                <a:gd name="T4" fmla="*/ 0 w 1789"/>
                <a:gd name="T5" fmla="*/ 0 h 1195"/>
                <a:gd name="T6" fmla="*/ 0 w 1789"/>
                <a:gd name="T7" fmla="*/ 0 h 1195"/>
                <a:gd name="T8" fmla="*/ 0 w 1789"/>
                <a:gd name="T9" fmla="*/ 0 h 1195"/>
                <a:gd name="T10" fmla="*/ 0 w 1789"/>
                <a:gd name="T11" fmla="*/ 0 h 1195"/>
                <a:gd name="T12" fmla="*/ 0 w 1789"/>
                <a:gd name="T13" fmla="*/ 0 h 1195"/>
                <a:gd name="T14" fmla="*/ 0 w 1789"/>
                <a:gd name="T15" fmla="*/ 0 h 1195"/>
                <a:gd name="T16" fmla="*/ 0 w 1789"/>
                <a:gd name="T17" fmla="*/ 0 h 1195"/>
                <a:gd name="T18" fmla="*/ 0 w 1789"/>
                <a:gd name="T19" fmla="*/ 0 h 1195"/>
                <a:gd name="T20" fmla="*/ 0 w 1789"/>
                <a:gd name="T21" fmla="*/ 0 h 1195"/>
                <a:gd name="T22" fmla="*/ 0 w 1789"/>
                <a:gd name="T23" fmla="*/ 0 h 1195"/>
                <a:gd name="T24" fmla="*/ 0 w 1789"/>
                <a:gd name="T25" fmla="*/ 0 h 1195"/>
                <a:gd name="T26" fmla="*/ 0 w 1789"/>
                <a:gd name="T27" fmla="*/ 0 h 1195"/>
                <a:gd name="T28" fmla="*/ 0 w 1789"/>
                <a:gd name="T29" fmla="*/ 0 h 1195"/>
                <a:gd name="T30" fmla="*/ 0 w 1789"/>
                <a:gd name="T31" fmla="*/ 0 h 1195"/>
                <a:gd name="T32" fmla="*/ 0 w 1789"/>
                <a:gd name="T33" fmla="*/ 0 h 1195"/>
                <a:gd name="T34" fmla="*/ 0 w 1789"/>
                <a:gd name="T35" fmla="*/ 0 h 1195"/>
                <a:gd name="T36" fmla="*/ 0 w 1789"/>
                <a:gd name="T37" fmla="*/ 0 h 1195"/>
                <a:gd name="T38" fmla="*/ 0 w 1789"/>
                <a:gd name="T39" fmla="*/ 0 h 1195"/>
                <a:gd name="T40" fmla="*/ 0 w 1789"/>
                <a:gd name="T41" fmla="*/ 0 h 1195"/>
                <a:gd name="T42" fmla="*/ 0 w 1789"/>
                <a:gd name="T43" fmla="*/ 0 h 1195"/>
                <a:gd name="T44" fmla="*/ 0 w 1789"/>
                <a:gd name="T45" fmla="*/ 0 h 1195"/>
                <a:gd name="T46" fmla="*/ 0 w 1789"/>
                <a:gd name="T47" fmla="*/ 0 h 1195"/>
                <a:gd name="T48" fmla="*/ 0 w 1789"/>
                <a:gd name="T49" fmla="*/ 0 h 1195"/>
                <a:gd name="T50" fmla="*/ 0 w 1789"/>
                <a:gd name="T51" fmla="*/ 0 h 1195"/>
                <a:gd name="T52" fmla="*/ 0 w 1789"/>
                <a:gd name="T53" fmla="*/ 0 h 1195"/>
                <a:gd name="T54" fmla="*/ 0 w 1789"/>
                <a:gd name="T55" fmla="*/ 0 h 1195"/>
                <a:gd name="T56" fmla="*/ 0 w 1789"/>
                <a:gd name="T57" fmla="*/ 0 h 119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89"/>
                <a:gd name="T88" fmla="*/ 0 h 1195"/>
                <a:gd name="T89" fmla="*/ 1789 w 1789"/>
                <a:gd name="T90" fmla="*/ 1195 h 119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89" h="1195">
                  <a:moveTo>
                    <a:pt x="889" y="244"/>
                  </a:moveTo>
                  <a:lnTo>
                    <a:pt x="521" y="598"/>
                  </a:lnTo>
                  <a:lnTo>
                    <a:pt x="323" y="224"/>
                  </a:lnTo>
                  <a:lnTo>
                    <a:pt x="0" y="0"/>
                  </a:lnTo>
                  <a:lnTo>
                    <a:pt x="123" y="191"/>
                  </a:lnTo>
                  <a:lnTo>
                    <a:pt x="235" y="445"/>
                  </a:lnTo>
                  <a:lnTo>
                    <a:pt x="356" y="556"/>
                  </a:lnTo>
                  <a:lnTo>
                    <a:pt x="478" y="1052"/>
                  </a:lnTo>
                  <a:lnTo>
                    <a:pt x="666" y="1151"/>
                  </a:lnTo>
                  <a:lnTo>
                    <a:pt x="546" y="1030"/>
                  </a:lnTo>
                  <a:lnTo>
                    <a:pt x="432" y="666"/>
                  </a:lnTo>
                  <a:lnTo>
                    <a:pt x="989" y="1195"/>
                  </a:lnTo>
                  <a:lnTo>
                    <a:pt x="645" y="688"/>
                  </a:lnTo>
                  <a:lnTo>
                    <a:pt x="855" y="421"/>
                  </a:lnTo>
                  <a:lnTo>
                    <a:pt x="978" y="609"/>
                  </a:lnTo>
                  <a:lnTo>
                    <a:pt x="1246" y="721"/>
                  </a:lnTo>
                  <a:lnTo>
                    <a:pt x="1400" y="609"/>
                  </a:lnTo>
                  <a:lnTo>
                    <a:pt x="1455" y="521"/>
                  </a:lnTo>
                  <a:lnTo>
                    <a:pt x="1632" y="421"/>
                  </a:lnTo>
                  <a:lnTo>
                    <a:pt x="1789" y="280"/>
                  </a:lnTo>
                  <a:lnTo>
                    <a:pt x="1755" y="191"/>
                  </a:lnTo>
                  <a:lnTo>
                    <a:pt x="1612" y="378"/>
                  </a:lnTo>
                  <a:lnTo>
                    <a:pt x="1468" y="467"/>
                  </a:lnTo>
                  <a:lnTo>
                    <a:pt x="1544" y="155"/>
                  </a:lnTo>
                  <a:lnTo>
                    <a:pt x="1444" y="136"/>
                  </a:lnTo>
                  <a:lnTo>
                    <a:pt x="1345" y="576"/>
                  </a:lnTo>
                  <a:lnTo>
                    <a:pt x="1200" y="598"/>
                  </a:lnTo>
                  <a:lnTo>
                    <a:pt x="1011" y="509"/>
                  </a:lnTo>
                  <a:lnTo>
                    <a:pt x="889"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6" name="Freeform 26"/>
            <p:cNvSpPr>
              <a:spLocks/>
            </p:cNvSpPr>
            <p:nvPr/>
          </p:nvSpPr>
          <p:spPr bwMode="auto">
            <a:xfrm>
              <a:off x="2249" y="2725"/>
              <a:ext cx="259" cy="403"/>
            </a:xfrm>
            <a:custGeom>
              <a:avLst/>
              <a:gdLst>
                <a:gd name="T0" fmla="*/ 0 w 1556"/>
                <a:gd name="T1" fmla="*/ 0 h 2420"/>
                <a:gd name="T2" fmla="*/ 0 w 1556"/>
                <a:gd name="T3" fmla="*/ 0 h 2420"/>
                <a:gd name="T4" fmla="*/ 0 w 1556"/>
                <a:gd name="T5" fmla="*/ 0 h 2420"/>
                <a:gd name="T6" fmla="*/ 0 w 1556"/>
                <a:gd name="T7" fmla="*/ 0 h 2420"/>
                <a:gd name="T8" fmla="*/ 0 w 1556"/>
                <a:gd name="T9" fmla="*/ 0 h 2420"/>
                <a:gd name="T10" fmla="*/ 0 w 1556"/>
                <a:gd name="T11" fmla="*/ 0 h 2420"/>
                <a:gd name="T12" fmla="*/ 0 w 1556"/>
                <a:gd name="T13" fmla="*/ 0 h 2420"/>
                <a:gd name="T14" fmla="*/ 0 w 1556"/>
                <a:gd name="T15" fmla="*/ 0 h 2420"/>
                <a:gd name="T16" fmla="*/ 0 w 1556"/>
                <a:gd name="T17" fmla="*/ 0 h 2420"/>
                <a:gd name="T18" fmla="*/ 0 w 1556"/>
                <a:gd name="T19" fmla="*/ 0 h 2420"/>
                <a:gd name="T20" fmla="*/ 0 w 1556"/>
                <a:gd name="T21" fmla="*/ 0 h 2420"/>
                <a:gd name="T22" fmla="*/ 0 w 1556"/>
                <a:gd name="T23" fmla="*/ 0 h 2420"/>
                <a:gd name="T24" fmla="*/ 0 w 1556"/>
                <a:gd name="T25" fmla="*/ 0 h 2420"/>
                <a:gd name="T26" fmla="*/ 0 w 1556"/>
                <a:gd name="T27" fmla="*/ 0 h 2420"/>
                <a:gd name="T28" fmla="*/ 0 w 1556"/>
                <a:gd name="T29" fmla="*/ 0 h 2420"/>
                <a:gd name="T30" fmla="*/ 0 w 1556"/>
                <a:gd name="T31" fmla="*/ 0 h 2420"/>
                <a:gd name="T32" fmla="*/ 0 w 1556"/>
                <a:gd name="T33" fmla="*/ 0 h 2420"/>
                <a:gd name="T34" fmla="*/ 0 w 1556"/>
                <a:gd name="T35" fmla="*/ 0 h 2420"/>
                <a:gd name="T36" fmla="*/ 0 w 1556"/>
                <a:gd name="T37" fmla="*/ 0 h 2420"/>
                <a:gd name="T38" fmla="*/ 0 w 1556"/>
                <a:gd name="T39" fmla="*/ 0 h 2420"/>
                <a:gd name="T40" fmla="*/ 0 w 1556"/>
                <a:gd name="T41" fmla="*/ 0 h 2420"/>
                <a:gd name="T42" fmla="*/ 0 w 1556"/>
                <a:gd name="T43" fmla="*/ 0 h 2420"/>
                <a:gd name="T44" fmla="*/ 0 w 1556"/>
                <a:gd name="T45" fmla="*/ 0 h 2420"/>
                <a:gd name="T46" fmla="*/ 0 w 1556"/>
                <a:gd name="T47" fmla="*/ 0 h 2420"/>
                <a:gd name="T48" fmla="*/ 0 w 1556"/>
                <a:gd name="T49" fmla="*/ 0 h 2420"/>
                <a:gd name="T50" fmla="*/ 0 w 1556"/>
                <a:gd name="T51" fmla="*/ 0 h 2420"/>
                <a:gd name="T52" fmla="*/ 0 w 1556"/>
                <a:gd name="T53" fmla="*/ 0 h 2420"/>
                <a:gd name="T54" fmla="*/ 0 w 1556"/>
                <a:gd name="T55" fmla="*/ 0 h 2420"/>
                <a:gd name="T56" fmla="*/ 0 w 1556"/>
                <a:gd name="T57" fmla="*/ 0 h 2420"/>
                <a:gd name="T58" fmla="*/ 0 w 1556"/>
                <a:gd name="T59" fmla="*/ 0 h 2420"/>
                <a:gd name="T60" fmla="*/ 0 w 1556"/>
                <a:gd name="T61" fmla="*/ 0 h 2420"/>
                <a:gd name="T62" fmla="*/ 0 w 1556"/>
                <a:gd name="T63" fmla="*/ 0 h 2420"/>
                <a:gd name="T64" fmla="*/ 0 w 1556"/>
                <a:gd name="T65" fmla="*/ 0 h 2420"/>
                <a:gd name="T66" fmla="*/ 0 w 1556"/>
                <a:gd name="T67" fmla="*/ 0 h 2420"/>
                <a:gd name="T68" fmla="*/ 0 w 1556"/>
                <a:gd name="T69" fmla="*/ 0 h 2420"/>
                <a:gd name="T70" fmla="*/ 0 w 1556"/>
                <a:gd name="T71" fmla="*/ 0 h 2420"/>
                <a:gd name="T72" fmla="*/ 0 w 1556"/>
                <a:gd name="T73" fmla="*/ 0 h 2420"/>
                <a:gd name="T74" fmla="*/ 0 w 1556"/>
                <a:gd name="T75" fmla="*/ 0 h 2420"/>
                <a:gd name="T76" fmla="*/ 0 w 1556"/>
                <a:gd name="T77" fmla="*/ 0 h 242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556"/>
                <a:gd name="T118" fmla="*/ 0 h 2420"/>
                <a:gd name="T119" fmla="*/ 1556 w 1556"/>
                <a:gd name="T120" fmla="*/ 2420 h 242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556" h="2420">
                  <a:moveTo>
                    <a:pt x="800" y="1581"/>
                  </a:moveTo>
                  <a:lnTo>
                    <a:pt x="1066" y="1670"/>
                  </a:lnTo>
                  <a:lnTo>
                    <a:pt x="1288" y="1623"/>
                  </a:lnTo>
                  <a:lnTo>
                    <a:pt x="1199" y="2208"/>
                  </a:lnTo>
                  <a:lnTo>
                    <a:pt x="1432" y="1623"/>
                  </a:lnTo>
                  <a:lnTo>
                    <a:pt x="1323" y="2420"/>
                  </a:lnTo>
                  <a:lnTo>
                    <a:pt x="1533" y="1702"/>
                  </a:lnTo>
                  <a:lnTo>
                    <a:pt x="1556" y="1513"/>
                  </a:lnTo>
                  <a:lnTo>
                    <a:pt x="1332" y="1225"/>
                  </a:lnTo>
                  <a:lnTo>
                    <a:pt x="1323" y="885"/>
                  </a:lnTo>
                  <a:lnTo>
                    <a:pt x="1288" y="763"/>
                  </a:lnTo>
                  <a:lnTo>
                    <a:pt x="1176" y="971"/>
                  </a:lnTo>
                  <a:lnTo>
                    <a:pt x="1022" y="916"/>
                  </a:lnTo>
                  <a:lnTo>
                    <a:pt x="1110" y="771"/>
                  </a:lnTo>
                  <a:lnTo>
                    <a:pt x="1189" y="729"/>
                  </a:lnTo>
                  <a:lnTo>
                    <a:pt x="1265" y="707"/>
                  </a:lnTo>
                  <a:lnTo>
                    <a:pt x="1243" y="651"/>
                  </a:lnTo>
                  <a:lnTo>
                    <a:pt x="1110" y="662"/>
                  </a:lnTo>
                  <a:lnTo>
                    <a:pt x="977" y="751"/>
                  </a:lnTo>
                  <a:lnTo>
                    <a:pt x="911" y="585"/>
                  </a:lnTo>
                  <a:lnTo>
                    <a:pt x="390" y="153"/>
                  </a:lnTo>
                  <a:lnTo>
                    <a:pt x="200" y="454"/>
                  </a:lnTo>
                  <a:lnTo>
                    <a:pt x="100" y="352"/>
                  </a:lnTo>
                  <a:lnTo>
                    <a:pt x="77" y="0"/>
                  </a:lnTo>
                  <a:lnTo>
                    <a:pt x="0" y="297"/>
                  </a:lnTo>
                  <a:lnTo>
                    <a:pt x="34" y="486"/>
                  </a:lnTo>
                  <a:lnTo>
                    <a:pt x="223" y="530"/>
                  </a:lnTo>
                  <a:lnTo>
                    <a:pt x="423" y="309"/>
                  </a:lnTo>
                  <a:lnTo>
                    <a:pt x="832" y="739"/>
                  </a:lnTo>
                  <a:lnTo>
                    <a:pt x="479" y="1060"/>
                  </a:lnTo>
                  <a:lnTo>
                    <a:pt x="589" y="1051"/>
                  </a:lnTo>
                  <a:lnTo>
                    <a:pt x="511" y="1181"/>
                  </a:lnTo>
                  <a:lnTo>
                    <a:pt x="823" y="1149"/>
                  </a:lnTo>
                  <a:lnTo>
                    <a:pt x="1032" y="1026"/>
                  </a:lnTo>
                  <a:lnTo>
                    <a:pt x="1176" y="1204"/>
                  </a:lnTo>
                  <a:lnTo>
                    <a:pt x="1343" y="1479"/>
                  </a:lnTo>
                  <a:lnTo>
                    <a:pt x="1223" y="1526"/>
                  </a:lnTo>
                  <a:lnTo>
                    <a:pt x="755" y="1526"/>
                  </a:lnTo>
                  <a:lnTo>
                    <a:pt x="800" y="15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7" name="Freeform 27"/>
            <p:cNvSpPr>
              <a:spLocks/>
            </p:cNvSpPr>
            <p:nvPr/>
          </p:nvSpPr>
          <p:spPr bwMode="auto">
            <a:xfrm>
              <a:off x="2132" y="2609"/>
              <a:ext cx="170" cy="403"/>
            </a:xfrm>
            <a:custGeom>
              <a:avLst/>
              <a:gdLst>
                <a:gd name="T0" fmla="*/ 0 w 1021"/>
                <a:gd name="T1" fmla="*/ 0 h 2419"/>
                <a:gd name="T2" fmla="*/ 0 w 1021"/>
                <a:gd name="T3" fmla="*/ 0 h 2419"/>
                <a:gd name="T4" fmla="*/ 0 w 1021"/>
                <a:gd name="T5" fmla="*/ 0 h 2419"/>
                <a:gd name="T6" fmla="*/ 0 w 1021"/>
                <a:gd name="T7" fmla="*/ 0 h 2419"/>
                <a:gd name="T8" fmla="*/ 0 w 1021"/>
                <a:gd name="T9" fmla="*/ 0 h 2419"/>
                <a:gd name="T10" fmla="*/ 0 w 1021"/>
                <a:gd name="T11" fmla="*/ 0 h 2419"/>
                <a:gd name="T12" fmla="*/ 0 w 1021"/>
                <a:gd name="T13" fmla="*/ 0 h 2419"/>
                <a:gd name="T14" fmla="*/ 0 w 1021"/>
                <a:gd name="T15" fmla="*/ 0 h 2419"/>
                <a:gd name="T16" fmla="*/ 0 w 1021"/>
                <a:gd name="T17" fmla="*/ 0 h 2419"/>
                <a:gd name="T18" fmla="*/ 0 w 1021"/>
                <a:gd name="T19" fmla="*/ 0 h 2419"/>
                <a:gd name="T20" fmla="*/ 0 w 1021"/>
                <a:gd name="T21" fmla="*/ 0 h 2419"/>
                <a:gd name="T22" fmla="*/ 0 w 1021"/>
                <a:gd name="T23" fmla="*/ 0 h 2419"/>
                <a:gd name="T24" fmla="*/ 0 w 1021"/>
                <a:gd name="T25" fmla="*/ 0 h 2419"/>
                <a:gd name="T26" fmla="*/ 0 w 1021"/>
                <a:gd name="T27" fmla="*/ 0 h 2419"/>
                <a:gd name="T28" fmla="*/ 0 w 1021"/>
                <a:gd name="T29" fmla="*/ 0 h 2419"/>
                <a:gd name="T30" fmla="*/ 0 w 1021"/>
                <a:gd name="T31" fmla="*/ 0 h 2419"/>
                <a:gd name="T32" fmla="*/ 0 w 1021"/>
                <a:gd name="T33" fmla="*/ 0 h 2419"/>
                <a:gd name="T34" fmla="*/ 0 w 1021"/>
                <a:gd name="T35" fmla="*/ 0 h 2419"/>
                <a:gd name="T36" fmla="*/ 0 w 1021"/>
                <a:gd name="T37" fmla="*/ 0 h 2419"/>
                <a:gd name="T38" fmla="*/ 0 w 1021"/>
                <a:gd name="T39" fmla="*/ 0 h 2419"/>
                <a:gd name="T40" fmla="*/ 0 w 1021"/>
                <a:gd name="T41" fmla="*/ 0 h 2419"/>
                <a:gd name="T42" fmla="*/ 0 w 1021"/>
                <a:gd name="T43" fmla="*/ 0 h 2419"/>
                <a:gd name="T44" fmla="*/ 0 w 1021"/>
                <a:gd name="T45" fmla="*/ 0 h 2419"/>
                <a:gd name="T46" fmla="*/ 0 w 1021"/>
                <a:gd name="T47" fmla="*/ 0 h 2419"/>
                <a:gd name="T48" fmla="*/ 0 w 1021"/>
                <a:gd name="T49" fmla="*/ 0 h 2419"/>
                <a:gd name="T50" fmla="*/ 0 w 1021"/>
                <a:gd name="T51" fmla="*/ 0 h 2419"/>
                <a:gd name="T52" fmla="*/ 0 w 1021"/>
                <a:gd name="T53" fmla="*/ 0 h 2419"/>
                <a:gd name="T54" fmla="*/ 0 w 1021"/>
                <a:gd name="T55" fmla="*/ 0 h 2419"/>
                <a:gd name="T56" fmla="*/ 0 w 1021"/>
                <a:gd name="T57" fmla="*/ 0 h 2419"/>
                <a:gd name="T58" fmla="*/ 0 w 1021"/>
                <a:gd name="T59" fmla="*/ 0 h 2419"/>
                <a:gd name="T60" fmla="*/ 0 w 1021"/>
                <a:gd name="T61" fmla="*/ 0 h 2419"/>
                <a:gd name="T62" fmla="*/ 0 w 1021"/>
                <a:gd name="T63" fmla="*/ 0 h 24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21"/>
                <a:gd name="T97" fmla="*/ 0 h 2419"/>
                <a:gd name="T98" fmla="*/ 1021 w 1021"/>
                <a:gd name="T99" fmla="*/ 2419 h 241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21" h="2419">
                  <a:moveTo>
                    <a:pt x="1021" y="1869"/>
                  </a:moveTo>
                  <a:lnTo>
                    <a:pt x="942" y="2001"/>
                  </a:lnTo>
                  <a:lnTo>
                    <a:pt x="632" y="2087"/>
                  </a:lnTo>
                  <a:lnTo>
                    <a:pt x="622" y="1922"/>
                  </a:lnTo>
                  <a:lnTo>
                    <a:pt x="522" y="1935"/>
                  </a:lnTo>
                  <a:lnTo>
                    <a:pt x="354" y="2419"/>
                  </a:lnTo>
                  <a:lnTo>
                    <a:pt x="322" y="2388"/>
                  </a:lnTo>
                  <a:lnTo>
                    <a:pt x="389" y="2112"/>
                  </a:lnTo>
                  <a:lnTo>
                    <a:pt x="133" y="1989"/>
                  </a:lnTo>
                  <a:lnTo>
                    <a:pt x="45" y="2011"/>
                  </a:lnTo>
                  <a:lnTo>
                    <a:pt x="55" y="2121"/>
                  </a:lnTo>
                  <a:lnTo>
                    <a:pt x="0" y="2078"/>
                  </a:lnTo>
                  <a:lnTo>
                    <a:pt x="32" y="1967"/>
                  </a:lnTo>
                  <a:lnTo>
                    <a:pt x="178" y="1947"/>
                  </a:lnTo>
                  <a:lnTo>
                    <a:pt x="410" y="2011"/>
                  </a:lnTo>
                  <a:lnTo>
                    <a:pt x="522" y="1436"/>
                  </a:lnTo>
                  <a:lnTo>
                    <a:pt x="399" y="1172"/>
                  </a:lnTo>
                  <a:lnTo>
                    <a:pt x="423" y="863"/>
                  </a:lnTo>
                  <a:lnTo>
                    <a:pt x="588" y="1303"/>
                  </a:lnTo>
                  <a:lnTo>
                    <a:pt x="566" y="807"/>
                  </a:lnTo>
                  <a:lnTo>
                    <a:pt x="655" y="343"/>
                  </a:lnTo>
                  <a:lnTo>
                    <a:pt x="833" y="0"/>
                  </a:lnTo>
                  <a:lnTo>
                    <a:pt x="699" y="752"/>
                  </a:lnTo>
                  <a:lnTo>
                    <a:pt x="776" y="155"/>
                  </a:lnTo>
                  <a:lnTo>
                    <a:pt x="667" y="364"/>
                  </a:lnTo>
                  <a:lnTo>
                    <a:pt x="598" y="817"/>
                  </a:lnTo>
                  <a:lnTo>
                    <a:pt x="655" y="1205"/>
                  </a:lnTo>
                  <a:lnTo>
                    <a:pt x="776" y="1129"/>
                  </a:lnTo>
                  <a:lnTo>
                    <a:pt x="655" y="1327"/>
                  </a:lnTo>
                  <a:lnTo>
                    <a:pt x="655" y="1647"/>
                  </a:lnTo>
                  <a:lnTo>
                    <a:pt x="588" y="1790"/>
                  </a:lnTo>
                  <a:lnTo>
                    <a:pt x="1021" y="18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8" name="Freeform 28"/>
            <p:cNvSpPr>
              <a:spLocks/>
            </p:cNvSpPr>
            <p:nvPr/>
          </p:nvSpPr>
          <p:spPr bwMode="auto">
            <a:xfrm>
              <a:off x="2252" y="2604"/>
              <a:ext cx="149" cy="231"/>
            </a:xfrm>
            <a:custGeom>
              <a:avLst/>
              <a:gdLst>
                <a:gd name="T0" fmla="*/ 0 w 889"/>
                <a:gd name="T1" fmla="*/ 0 h 1391"/>
                <a:gd name="T2" fmla="*/ 0 w 889"/>
                <a:gd name="T3" fmla="*/ 0 h 1391"/>
                <a:gd name="T4" fmla="*/ 0 w 889"/>
                <a:gd name="T5" fmla="*/ 0 h 1391"/>
                <a:gd name="T6" fmla="*/ 0 w 889"/>
                <a:gd name="T7" fmla="*/ 0 h 1391"/>
                <a:gd name="T8" fmla="*/ 0 w 889"/>
                <a:gd name="T9" fmla="*/ 0 h 1391"/>
                <a:gd name="T10" fmla="*/ 0 w 889"/>
                <a:gd name="T11" fmla="*/ 0 h 1391"/>
                <a:gd name="T12" fmla="*/ 0 w 889"/>
                <a:gd name="T13" fmla="*/ 0 h 1391"/>
                <a:gd name="T14" fmla="*/ 0 w 889"/>
                <a:gd name="T15" fmla="*/ 0 h 1391"/>
                <a:gd name="T16" fmla="*/ 0 w 889"/>
                <a:gd name="T17" fmla="*/ 0 h 1391"/>
                <a:gd name="T18" fmla="*/ 0 w 889"/>
                <a:gd name="T19" fmla="*/ 0 h 1391"/>
                <a:gd name="T20" fmla="*/ 0 w 889"/>
                <a:gd name="T21" fmla="*/ 0 h 1391"/>
                <a:gd name="T22" fmla="*/ 0 w 889"/>
                <a:gd name="T23" fmla="*/ 0 h 1391"/>
                <a:gd name="T24" fmla="*/ 0 w 889"/>
                <a:gd name="T25" fmla="*/ 0 h 1391"/>
                <a:gd name="T26" fmla="*/ 0 w 889"/>
                <a:gd name="T27" fmla="*/ 0 h 1391"/>
                <a:gd name="T28" fmla="*/ 0 w 889"/>
                <a:gd name="T29" fmla="*/ 0 h 1391"/>
                <a:gd name="T30" fmla="*/ 0 w 889"/>
                <a:gd name="T31" fmla="*/ 0 h 1391"/>
                <a:gd name="T32" fmla="*/ 0 w 889"/>
                <a:gd name="T33" fmla="*/ 0 h 1391"/>
                <a:gd name="T34" fmla="*/ 0 w 889"/>
                <a:gd name="T35" fmla="*/ 0 h 1391"/>
                <a:gd name="T36" fmla="*/ 0 w 889"/>
                <a:gd name="T37" fmla="*/ 0 h 139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89"/>
                <a:gd name="T58" fmla="*/ 0 h 1391"/>
                <a:gd name="T59" fmla="*/ 889 w 889"/>
                <a:gd name="T60" fmla="*/ 1391 h 139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89" h="1391">
                  <a:moveTo>
                    <a:pt x="0" y="716"/>
                  </a:moveTo>
                  <a:lnTo>
                    <a:pt x="178" y="375"/>
                  </a:lnTo>
                  <a:lnTo>
                    <a:pt x="211" y="663"/>
                  </a:lnTo>
                  <a:lnTo>
                    <a:pt x="133" y="1018"/>
                  </a:lnTo>
                  <a:lnTo>
                    <a:pt x="435" y="696"/>
                  </a:lnTo>
                  <a:lnTo>
                    <a:pt x="446" y="873"/>
                  </a:lnTo>
                  <a:lnTo>
                    <a:pt x="668" y="761"/>
                  </a:lnTo>
                  <a:lnTo>
                    <a:pt x="889" y="1391"/>
                  </a:lnTo>
                  <a:lnTo>
                    <a:pt x="879" y="683"/>
                  </a:lnTo>
                  <a:lnTo>
                    <a:pt x="766" y="606"/>
                  </a:lnTo>
                  <a:lnTo>
                    <a:pt x="511" y="708"/>
                  </a:lnTo>
                  <a:lnTo>
                    <a:pt x="757" y="242"/>
                  </a:lnTo>
                  <a:lnTo>
                    <a:pt x="221" y="829"/>
                  </a:lnTo>
                  <a:lnTo>
                    <a:pt x="478" y="386"/>
                  </a:lnTo>
                  <a:lnTo>
                    <a:pt x="478" y="187"/>
                  </a:lnTo>
                  <a:lnTo>
                    <a:pt x="245" y="465"/>
                  </a:lnTo>
                  <a:lnTo>
                    <a:pt x="457" y="0"/>
                  </a:lnTo>
                  <a:lnTo>
                    <a:pt x="189" y="200"/>
                  </a:lnTo>
                  <a:lnTo>
                    <a:pt x="0" y="7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89" name="Freeform 29"/>
            <p:cNvSpPr>
              <a:spLocks/>
            </p:cNvSpPr>
            <p:nvPr/>
          </p:nvSpPr>
          <p:spPr bwMode="auto">
            <a:xfrm>
              <a:off x="2479" y="2907"/>
              <a:ext cx="538" cy="269"/>
            </a:xfrm>
            <a:custGeom>
              <a:avLst/>
              <a:gdLst>
                <a:gd name="T0" fmla="*/ 0 w 3228"/>
                <a:gd name="T1" fmla="*/ 0 h 1612"/>
                <a:gd name="T2" fmla="*/ 0 w 3228"/>
                <a:gd name="T3" fmla="*/ 0 h 1612"/>
                <a:gd name="T4" fmla="*/ 0 w 3228"/>
                <a:gd name="T5" fmla="*/ 0 h 1612"/>
                <a:gd name="T6" fmla="*/ 0 w 3228"/>
                <a:gd name="T7" fmla="*/ 0 h 1612"/>
                <a:gd name="T8" fmla="*/ 0 w 3228"/>
                <a:gd name="T9" fmla="*/ 0 h 1612"/>
                <a:gd name="T10" fmla="*/ 0 w 3228"/>
                <a:gd name="T11" fmla="*/ 0 h 1612"/>
                <a:gd name="T12" fmla="*/ 0 w 3228"/>
                <a:gd name="T13" fmla="*/ 0 h 1612"/>
                <a:gd name="T14" fmla="*/ 0 w 3228"/>
                <a:gd name="T15" fmla="*/ 0 h 1612"/>
                <a:gd name="T16" fmla="*/ 0 w 3228"/>
                <a:gd name="T17" fmla="*/ 0 h 1612"/>
                <a:gd name="T18" fmla="*/ 0 w 3228"/>
                <a:gd name="T19" fmla="*/ 0 h 1612"/>
                <a:gd name="T20" fmla="*/ 0 w 3228"/>
                <a:gd name="T21" fmla="*/ 0 h 1612"/>
                <a:gd name="T22" fmla="*/ 0 w 3228"/>
                <a:gd name="T23" fmla="*/ 0 h 1612"/>
                <a:gd name="T24" fmla="*/ 0 w 3228"/>
                <a:gd name="T25" fmla="*/ 0 h 1612"/>
                <a:gd name="T26" fmla="*/ 0 w 3228"/>
                <a:gd name="T27" fmla="*/ 0 h 1612"/>
                <a:gd name="T28" fmla="*/ 0 w 3228"/>
                <a:gd name="T29" fmla="*/ 0 h 1612"/>
                <a:gd name="T30" fmla="*/ 0 w 3228"/>
                <a:gd name="T31" fmla="*/ 0 h 1612"/>
                <a:gd name="T32" fmla="*/ 0 w 3228"/>
                <a:gd name="T33" fmla="*/ 0 h 1612"/>
                <a:gd name="T34" fmla="*/ 0 w 3228"/>
                <a:gd name="T35" fmla="*/ 0 h 1612"/>
                <a:gd name="T36" fmla="*/ 0 w 3228"/>
                <a:gd name="T37" fmla="*/ 0 h 1612"/>
                <a:gd name="T38" fmla="*/ 0 w 3228"/>
                <a:gd name="T39" fmla="*/ 0 h 1612"/>
                <a:gd name="T40" fmla="*/ 0 w 3228"/>
                <a:gd name="T41" fmla="*/ 0 h 1612"/>
                <a:gd name="T42" fmla="*/ 0 w 3228"/>
                <a:gd name="T43" fmla="*/ 0 h 1612"/>
                <a:gd name="T44" fmla="*/ 0 w 3228"/>
                <a:gd name="T45" fmla="*/ 0 h 1612"/>
                <a:gd name="T46" fmla="*/ 0 w 3228"/>
                <a:gd name="T47" fmla="*/ 0 h 1612"/>
                <a:gd name="T48" fmla="*/ 0 w 3228"/>
                <a:gd name="T49" fmla="*/ 0 h 1612"/>
                <a:gd name="T50" fmla="*/ 0 w 3228"/>
                <a:gd name="T51" fmla="*/ 0 h 1612"/>
                <a:gd name="T52" fmla="*/ 0 w 3228"/>
                <a:gd name="T53" fmla="*/ 0 h 1612"/>
                <a:gd name="T54" fmla="*/ 0 w 3228"/>
                <a:gd name="T55" fmla="*/ 0 h 1612"/>
                <a:gd name="T56" fmla="*/ 0 w 3228"/>
                <a:gd name="T57" fmla="*/ 0 h 1612"/>
                <a:gd name="T58" fmla="*/ 0 w 3228"/>
                <a:gd name="T59" fmla="*/ 0 h 1612"/>
                <a:gd name="T60" fmla="*/ 0 w 3228"/>
                <a:gd name="T61" fmla="*/ 0 h 1612"/>
                <a:gd name="T62" fmla="*/ 0 w 3228"/>
                <a:gd name="T63" fmla="*/ 0 h 1612"/>
                <a:gd name="T64" fmla="*/ 0 w 3228"/>
                <a:gd name="T65" fmla="*/ 0 h 1612"/>
                <a:gd name="T66" fmla="*/ 0 w 3228"/>
                <a:gd name="T67" fmla="*/ 0 h 1612"/>
                <a:gd name="T68" fmla="*/ 0 w 3228"/>
                <a:gd name="T69" fmla="*/ 0 h 1612"/>
                <a:gd name="T70" fmla="*/ 0 w 3228"/>
                <a:gd name="T71" fmla="*/ 0 h 1612"/>
                <a:gd name="T72" fmla="*/ 0 w 3228"/>
                <a:gd name="T73" fmla="*/ 0 h 1612"/>
                <a:gd name="T74" fmla="*/ 0 w 3228"/>
                <a:gd name="T75" fmla="*/ 0 h 1612"/>
                <a:gd name="T76" fmla="*/ 0 w 3228"/>
                <a:gd name="T77" fmla="*/ 0 h 1612"/>
                <a:gd name="T78" fmla="*/ 0 w 3228"/>
                <a:gd name="T79" fmla="*/ 0 h 1612"/>
                <a:gd name="T80" fmla="*/ 0 w 3228"/>
                <a:gd name="T81" fmla="*/ 0 h 1612"/>
                <a:gd name="T82" fmla="*/ 0 w 3228"/>
                <a:gd name="T83" fmla="*/ 0 h 1612"/>
                <a:gd name="T84" fmla="*/ 0 w 3228"/>
                <a:gd name="T85" fmla="*/ 0 h 1612"/>
                <a:gd name="T86" fmla="*/ 0 w 3228"/>
                <a:gd name="T87" fmla="*/ 0 h 1612"/>
                <a:gd name="T88" fmla="*/ 0 w 3228"/>
                <a:gd name="T89" fmla="*/ 0 h 1612"/>
                <a:gd name="T90" fmla="*/ 0 w 3228"/>
                <a:gd name="T91" fmla="*/ 0 h 1612"/>
                <a:gd name="T92" fmla="*/ 0 w 3228"/>
                <a:gd name="T93" fmla="*/ 0 h 1612"/>
                <a:gd name="T94" fmla="*/ 0 w 3228"/>
                <a:gd name="T95" fmla="*/ 0 h 1612"/>
                <a:gd name="T96" fmla="*/ 0 w 3228"/>
                <a:gd name="T97" fmla="*/ 0 h 1612"/>
                <a:gd name="T98" fmla="*/ 0 w 3228"/>
                <a:gd name="T99" fmla="*/ 0 h 161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228"/>
                <a:gd name="T151" fmla="*/ 0 h 1612"/>
                <a:gd name="T152" fmla="*/ 3228 w 3228"/>
                <a:gd name="T153" fmla="*/ 1612 h 161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228" h="1612">
                  <a:moveTo>
                    <a:pt x="700" y="1415"/>
                  </a:moveTo>
                  <a:lnTo>
                    <a:pt x="0" y="1085"/>
                  </a:lnTo>
                  <a:lnTo>
                    <a:pt x="39" y="957"/>
                  </a:lnTo>
                  <a:lnTo>
                    <a:pt x="242" y="925"/>
                  </a:lnTo>
                  <a:lnTo>
                    <a:pt x="480" y="686"/>
                  </a:lnTo>
                  <a:lnTo>
                    <a:pt x="700" y="659"/>
                  </a:lnTo>
                  <a:lnTo>
                    <a:pt x="849" y="787"/>
                  </a:lnTo>
                  <a:lnTo>
                    <a:pt x="1199" y="767"/>
                  </a:lnTo>
                  <a:lnTo>
                    <a:pt x="1430" y="806"/>
                  </a:lnTo>
                  <a:lnTo>
                    <a:pt x="1598" y="736"/>
                  </a:lnTo>
                  <a:lnTo>
                    <a:pt x="1767" y="748"/>
                  </a:lnTo>
                  <a:lnTo>
                    <a:pt x="1808" y="906"/>
                  </a:lnTo>
                  <a:lnTo>
                    <a:pt x="2060" y="736"/>
                  </a:lnTo>
                  <a:lnTo>
                    <a:pt x="2648" y="767"/>
                  </a:lnTo>
                  <a:lnTo>
                    <a:pt x="2717" y="856"/>
                  </a:lnTo>
                  <a:lnTo>
                    <a:pt x="2935" y="837"/>
                  </a:lnTo>
                  <a:lnTo>
                    <a:pt x="3007" y="736"/>
                  </a:lnTo>
                  <a:lnTo>
                    <a:pt x="2955" y="568"/>
                  </a:lnTo>
                  <a:lnTo>
                    <a:pt x="3147" y="320"/>
                  </a:lnTo>
                  <a:lnTo>
                    <a:pt x="3056" y="0"/>
                  </a:lnTo>
                  <a:lnTo>
                    <a:pt x="3228" y="0"/>
                  </a:lnTo>
                  <a:lnTo>
                    <a:pt x="3137" y="53"/>
                  </a:lnTo>
                  <a:lnTo>
                    <a:pt x="3197" y="320"/>
                  </a:lnTo>
                  <a:lnTo>
                    <a:pt x="3036" y="568"/>
                  </a:lnTo>
                  <a:lnTo>
                    <a:pt x="3067" y="727"/>
                  </a:lnTo>
                  <a:lnTo>
                    <a:pt x="2967" y="895"/>
                  </a:lnTo>
                  <a:lnTo>
                    <a:pt x="2907" y="1442"/>
                  </a:lnTo>
                  <a:lnTo>
                    <a:pt x="2806" y="1146"/>
                  </a:lnTo>
                  <a:lnTo>
                    <a:pt x="2806" y="936"/>
                  </a:lnTo>
                  <a:lnTo>
                    <a:pt x="2566" y="1005"/>
                  </a:lnTo>
                  <a:lnTo>
                    <a:pt x="2518" y="1264"/>
                  </a:lnTo>
                  <a:lnTo>
                    <a:pt x="2628" y="1581"/>
                  </a:lnTo>
                  <a:lnTo>
                    <a:pt x="2537" y="1612"/>
                  </a:lnTo>
                  <a:lnTo>
                    <a:pt x="2407" y="1204"/>
                  </a:lnTo>
                  <a:lnTo>
                    <a:pt x="2518" y="914"/>
                  </a:lnTo>
                  <a:lnTo>
                    <a:pt x="1919" y="906"/>
                  </a:lnTo>
                  <a:lnTo>
                    <a:pt x="1708" y="1074"/>
                  </a:lnTo>
                  <a:lnTo>
                    <a:pt x="1619" y="925"/>
                  </a:lnTo>
                  <a:lnTo>
                    <a:pt x="1410" y="1126"/>
                  </a:lnTo>
                  <a:lnTo>
                    <a:pt x="1378" y="936"/>
                  </a:lnTo>
                  <a:lnTo>
                    <a:pt x="1149" y="856"/>
                  </a:lnTo>
                  <a:lnTo>
                    <a:pt x="1060" y="957"/>
                  </a:lnTo>
                  <a:lnTo>
                    <a:pt x="989" y="866"/>
                  </a:lnTo>
                  <a:lnTo>
                    <a:pt x="830" y="875"/>
                  </a:lnTo>
                  <a:lnTo>
                    <a:pt x="780" y="1085"/>
                  </a:lnTo>
                  <a:lnTo>
                    <a:pt x="719" y="816"/>
                  </a:lnTo>
                  <a:lnTo>
                    <a:pt x="491" y="797"/>
                  </a:lnTo>
                  <a:lnTo>
                    <a:pt x="320" y="1074"/>
                  </a:lnTo>
                  <a:lnTo>
                    <a:pt x="587" y="1204"/>
                  </a:lnTo>
                  <a:lnTo>
                    <a:pt x="700" y="14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0" name="Freeform 30"/>
            <p:cNvSpPr>
              <a:spLocks/>
            </p:cNvSpPr>
            <p:nvPr/>
          </p:nvSpPr>
          <p:spPr bwMode="auto">
            <a:xfrm>
              <a:off x="2473" y="3050"/>
              <a:ext cx="719" cy="547"/>
            </a:xfrm>
            <a:custGeom>
              <a:avLst/>
              <a:gdLst>
                <a:gd name="T0" fmla="*/ 0 w 4315"/>
                <a:gd name="T1" fmla="*/ 0 h 3281"/>
                <a:gd name="T2" fmla="*/ 0 w 4315"/>
                <a:gd name="T3" fmla="*/ 0 h 3281"/>
                <a:gd name="T4" fmla="*/ 0 w 4315"/>
                <a:gd name="T5" fmla="*/ 0 h 3281"/>
                <a:gd name="T6" fmla="*/ 0 w 4315"/>
                <a:gd name="T7" fmla="*/ 0 h 3281"/>
                <a:gd name="T8" fmla="*/ 0 w 4315"/>
                <a:gd name="T9" fmla="*/ 0 h 3281"/>
                <a:gd name="T10" fmla="*/ 0 w 4315"/>
                <a:gd name="T11" fmla="*/ 0 h 3281"/>
                <a:gd name="T12" fmla="*/ 0 w 4315"/>
                <a:gd name="T13" fmla="*/ 0 h 3281"/>
                <a:gd name="T14" fmla="*/ 0 w 4315"/>
                <a:gd name="T15" fmla="*/ 0 h 3281"/>
                <a:gd name="T16" fmla="*/ 0 w 4315"/>
                <a:gd name="T17" fmla="*/ 0 h 3281"/>
                <a:gd name="T18" fmla="*/ 0 w 4315"/>
                <a:gd name="T19" fmla="*/ 0 h 3281"/>
                <a:gd name="T20" fmla="*/ 0 w 4315"/>
                <a:gd name="T21" fmla="*/ 0 h 3281"/>
                <a:gd name="T22" fmla="*/ 0 w 4315"/>
                <a:gd name="T23" fmla="*/ 0 h 3281"/>
                <a:gd name="T24" fmla="*/ 0 w 4315"/>
                <a:gd name="T25" fmla="*/ 0 h 3281"/>
                <a:gd name="T26" fmla="*/ 0 w 4315"/>
                <a:gd name="T27" fmla="*/ 0 h 3281"/>
                <a:gd name="T28" fmla="*/ 0 w 4315"/>
                <a:gd name="T29" fmla="*/ 0 h 3281"/>
                <a:gd name="T30" fmla="*/ 0 w 4315"/>
                <a:gd name="T31" fmla="*/ 0 h 3281"/>
                <a:gd name="T32" fmla="*/ 0 w 4315"/>
                <a:gd name="T33" fmla="*/ 0 h 3281"/>
                <a:gd name="T34" fmla="*/ 0 w 4315"/>
                <a:gd name="T35" fmla="*/ 0 h 3281"/>
                <a:gd name="T36" fmla="*/ 0 w 4315"/>
                <a:gd name="T37" fmla="*/ 0 h 3281"/>
                <a:gd name="T38" fmla="*/ 0 w 4315"/>
                <a:gd name="T39" fmla="*/ 0 h 3281"/>
                <a:gd name="T40" fmla="*/ 0 w 4315"/>
                <a:gd name="T41" fmla="*/ 0 h 3281"/>
                <a:gd name="T42" fmla="*/ 0 w 4315"/>
                <a:gd name="T43" fmla="*/ 0 h 3281"/>
                <a:gd name="T44" fmla="*/ 0 w 4315"/>
                <a:gd name="T45" fmla="*/ 0 h 3281"/>
                <a:gd name="T46" fmla="*/ 0 w 4315"/>
                <a:gd name="T47" fmla="*/ 0 h 3281"/>
                <a:gd name="T48" fmla="*/ 0 w 4315"/>
                <a:gd name="T49" fmla="*/ 0 h 3281"/>
                <a:gd name="T50" fmla="*/ 0 w 4315"/>
                <a:gd name="T51" fmla="*/ 0 h 3281"/>
                <a:gd name="T52" fmla="*/ 0 w 4315"/>
                <a:gd name="T53" fmla="*/ 0 h 3281"/>
                <a:gd name="T54" fmla="*/ 0 w 4315"/>
                <a:gd name="T55" fmla="*/ 0 h 3281"/>
                <a:gd name="T56" fmla="*/ 0 w 4315"/>
                <a:gd name="T57" fmla="*/ 0 h 3281"/>
                <a:gd name="T58" fmla="*/ 0 w 4315"/>
                <a:gd name="T59" fmla="*/ 0 h 3281"/>
                <a:gd name="T60" fmla="*/ 0 w 4315"/>
                <a:gd name="T61" fmla="*/ 0 h 3281"/>
                <a:gd name="T62" fmla="*/ 0 w 4315"/>
                <a:gd name="T63" fmla="*/ 0 h 3281"/>
                <a:gd name="T64" fmla="*/ 0 w 4315"/>
                <a:gd name="T65" fmla="*/ 0 h 3281"/>
                <a:gd name="T66" fmla="*/ 0 w 4315"/>
                <a:gd name="T67" fmla="*/ 0 h 3281"/>
                <a:gd name="T68" fmla="*/ 0 w 4315"/>
                <a:gd name="T69" fmla="*/ 0 h 3281"/>
                <a:gd name="T70" fmla="*/ 0 w 4315"/>
                <a:gd name="T71" fmla="*/ 0 h 3281"/>
                <a:gd name="T72" fmla="*/ 0 w 4315"/>
                <a:gd name="T73" fmla="*/ 0 h 3281"/>
                <a:gd name="T74" fmla="*/ 0 w 4315"/>
                <a:gd name="T75" fmla="*/ 0 h 3281"/>
                <a:gd name="T76" fmla="*/ 0 w 4315"/>
                <a:gd name="T77" fmla="*/ 0 h 3281"/>
                <a:gd name="T78" fmla="*/ 0 w 4315"/>
                <a:gd name="T79" fmla="*/ 0 h 3281"/>
                <a:gd name="T80" fmla="*/ 0 w 4315"/>
                <a:gd name="T81" fmla="*/ 0 h 3281"/>
                <a:gd name="T82" fmla="*/ 0 w 4315"/>
                <a:gd name="T83" fmla="*/ 0 h 3281"/>
                <a:gd name="T84" fmla="*/ 0 w 4315"/>
                <a:gd name="T85" fmla="*/ 0 h 3281"/>
                <a:gd name="T86" fmla="*/ 0 w 4315"/>
                <a:gd name="T87" fmla="*/ 0 h 3281"/>
                <a:gd name="T88" fmla="*/ 0 w 4315"/>
                <a:gd name="T89" fmla="*/ 0 h 3281"/>
                <a:gd name="T90" fmla="*/ 0 w 4315"/>
                <a:gd name="T91" fmla="*/ 0 h 3281"/>
                <a:gd name="T92" fmla="*/ 0 w 4315"/>
                <a:gd name="T93" fmla="*/ 0 h 3281"/>
                <a:gd name="T94" fmla="*/ 0 w 4315"/>
                <a:gd name="T95" fmla="*/ 0 h 3281"/>
                <a:gd name="T96" fmla="*/ 0 w 4315"/>
                <a:gd name="T97" fmla="*/ 0 h 3281"/>
                <a:gd name="T98" fmla="*/ 0 w 4315"/>
                <a:gd name="T99" fmla="*/ 0 h 3281"/>
                <a:gd name="T100" fmla="*/ 0 w 4315"/>
                <a:gd name="T101" fmla="*/ 0 h 3281"/>
                <a:gd name="T102" fmla="*/ 0 w 4315"/>
                <a:gd name="T103" fmla="*/ 0 h 3281"/>
                <a:gd name="T104" fmla="*/ 0 w 4315"/>
                <a:gd name="T105" fmla="*/ 0 h 3281"/>
                <a:gd name="T106" fmla="*/ 0 w 4315"/>
                <a:gd name="T107" fmla="*/ 0 h 3281"/>
                <a:gd name="T108" fmla="*/ 0 w 4315"/>
                <a:gd name="T109" fmla="*/ 0 h 3281"/>
                <a:gd name="T110" fmla="*/ 0 w 4315"/>
                <a:gd name="T111" fmla="*/ 0 h 3281"/>
                <a:gd name="T112" fmla="*/ 0 w 4315"/>
                <a:gd name="T113" fmla="*/ 0 h 3281"/>
                <a:gd name="T114" fmla="*/ 0 w 4315"/>
                <a:gd name="T115" fmla="*/ 0 h 328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15"/>
                <a:gd name="T175" fmla="*/ 0 h 3281"/>
                <a:gd name="T176" fmla="*/ 4315 w 4315"/>
                <a:gd name="T177" fmla="*/ 3281 h 328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15" h="3281">
                  <a:moveTo>
                    <a:pt x="619" y="367"/>
                  </a:moveTo>
                  <a:lnTo>
                    <a:pt x="569" y="1093"/>
                  </a:lnTo>
                  <a:lnTo>
                    <a:pt x="830" y="955"/>
                  </a:lnTo>
                  <a:lnTo>
                    <a:pt x="1308" y="2984"/>
                  </a:lnTo>
                  <a:lnTo>
                    <a:pt x="670" y="1433"/>
                  </a:lnTo>
                  <a:lnTo>
                    <a:pt x="50" y="686"/>
                  </a:lnTo>
                  <a:lnTo>
                    <a:pt x="0" y="756"/>
                  </a:lnTo>
                  <a:lnTo>
                    <a:pt x="548" y="1472"/>
                  </a:lnTo>
                  <a:lnTo>
                    <a:pt x="849" y="2169"/>
                  </a:lnTo>
                  <a:lnTo>
                    <a:pt x="970" y="3281"/>
                  </a:lnTo>
                  <a:lnTo>
                    <a:pt x="1678" y="2984"/>
                  </a:lnTo>
                  <a:lnTo>
                    <a:pt x="1367" y="2446"/>
                  </a:lnTo>
                  <a:lnTo>
                    <a:pt x="838" y="827"/>
                  </a:lnTo>
                  <a:lnTo>
                    <a:pt x="1099" y="847"/>
                  </a:lnTo>
                  <a:lnTo>
                    <a:pt x="1428" y="894"/>
                  </a:lnTo>
                  <a:lnTo>
                    <a:pt x="1589" y="816"/>
                  </a:lnTo>
                  <a:lnTo>
                    <a:pt x="1888" y="905"/>
                  </a:lnTo>
                  <a:lnTo>
                    <a:pt x="2037" y="816"/>
                  </a:lnTo>
                  <a:lnTo>
                    <a:pt x="2266" y="835"/>
                  </a:lnTo>
                  <a:lnTo>
                    <a:pt x="2656" y="847"/>
                  </a:lnTo>
                  <a:lnTo>
                    <a:pt x="2725" y="686"/>
                  </a:lnTo>
                  <a:lnTo>
                    <a:pt x="2994" y="617"/>
                  </a:lnTo>
                  <a:lnTo>
                    <a:pt x="3196" y="736"/>
                  </a:lnTo>
                  <a:lnTo>
                    <a:pt x="3484" y="725"/>
                  </a:lnTo>
                  <a:lnTo>
                    <a:pt x="3855" y="794"/>
                  </a:lnTo>
                  <a:lnTo>
                    <a:pt x="4064" y="765"/>
                  </a:lnTo>
                  <a:lnTo>
                    <a:pt x="4084" y="608"/>
                  </a:lnTo>
                  <a:lnTo>
                    <a:pt x="4224" y="528"/>
                  </a:lnTo>
                  <a:lnTo>
                    <a:pt x="4205" y="367"/>
                  </a:lnTo>
                  <a:lnTo>
                    <a:pt x="4315" y="290"/>
                  </a:lnTo>
                  <a:lnTo>
                    <a:pt x="4303" y="160"/>
                  </a:lnTo>
                  <a:lnTo>
                    <a:pt x="4123" y="0"/>
                  </a:lnTo>
                  <a:lnTo>
                    <a:pt x="4205" y="149"/>
                  </a:lnTo>
                  <a:lnTo>
                    <a:pt x="4104" y="290"/>
                  </a:lnTo>
                  <a:lnTo>
                    <a:pt x="4142" y="418"/>
                  </a:lnTo>
                  <a:lnTo>
                    <a:pt x="4013" y="478"/>
                  </a:lnTo>
                  <a:lnTo>
                    <a:pt x="4013" y="647"/>
                  </a:lnTo>
                  <a:lnTo>
                    <a:pt x="3866" y="697"/>
                  </a:lnTo>
                  <a:lnTo>
                    <a:pt x="3425" y="597"/>
                  </a:lnTo>
                  <a:lnTo>
                    <a:pt x="3216" y="617"/>
                  </a:lnTo>
                  <a:lnTo>
                    <a:pt x="3037" y="538"/>
                  </a:lnTo>
                  <a:lnTo>
                    <a:pt x="2936" y="339"/>
                  </a:lnTo>
                  <a:lnTo>
                    <a:pt x="2946" y="528"/>
                  </a:lnTo>
                  <a:lnTo>
                    <a:pt x="2576" y="627"/>
                  </a:lnTo>
                  <a:lnTo>
                    <a:pt x="2596" y="717"/>
                  </a:lnTo>
                  <a:lnTo>
                    <a:pt x="1987" y="705"/>
                  </a:lnTo>
                  <a:lnTo>
                    <a:pt x="1876" y="519"/>
                  </a:lnTo>
                  <a:lnTo>
                    <a:pt x="1797" y="677"/>
                  </a:lnTo>
                  <a:lnTo>
                    <a:pt x="1658" y="470"/>
                  </a:lnTo>
                  <a:lnTo>
                    <a:pt x="1498" y="638"/>
                  </a:lnTo>
                  <a:lnTo>
                    <a:pt x="1296" y="418"/>
                  </a:lnTo>
                  <a:lnTo>
                    <a:pt x="1269" y="647"/>
                  </a:lnTo>
                  <a:lnTo>
                    <a:pt x="1080" y="597"/>
                  </a:lnTo>
                  <a:lnTo>
                    <a:pt x="950" y="418"/>
                  </a:lnTo>
                  <a:lnTo>
                    <a:pt x="998" y="697"/>
                  </a:lnTo>
                  <a:lnTo>
                    <a:pt x="799" y="677"/>
                  </a:lnTo>
                  <a:lnTo>
                    <a:pt x="698" y="489"/>
                  </a:lnTo>
                  <a:lnTo>
                    <a:pt x="619" y="3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1" name="Freeform 31"/>
            <p:cNvSpPr>
              <a:spLocks/>
            </p:cNvSpPr>
            <p:nvPr/>
          </p:nvSpPr>
          <p:spPr bwMode="auto">
            <a:xfrm>
              <a:off x="3009" y="2906"/>
              <a:ext cx="168" cy="253"/>
            </a:xfrm>
            <a:custGeom>
              <a:avLst/>
              <a:gdLst>
                <a:gd name="T0" fmla="*/ 0 w 1008"/>
                <a:gd name="T1" fmla="*/ 0 h 1522"/>
                <a:gd name="T2" fmla="*/ 0 w 1008"/>
                <a:gd name="T3" fmla="*/ 0 h 1522"/>
                <a:gd name="T4" fmla="*/ 0 w 1008"/>
                <a:gd name="T5" fmla="*/ 0 h 1522"/>
                <a:gd name="T6" fmla="*/ 0 w 1008"/>
                <a:gd name="T7" fmla="*/ 0 h 1522"/>
                <a:gd name="T8" fmla="*/ 0 w 1008"/>
                <a:gd name="T9" fmla="*/ 0 h 1522"/>
                <a:gd name="T10" fmla="*/ 0 w 1008"/>
                <a:gd name="T11" fmla="*/ 0 h 1522"/>
                <a:gd name="T12" fmla="*/ 0 w 1008"/>
                <a:gd name="T13" fmla="*/ 0 h 1522"/>
                <a:gd name="T14" fmla="*/ 0 w 1008"/>
                <a:gd name="T15" fmla="*/ 0 h 1522"/>
                <a:gd name="T16" fmla="*/ 0 w 1008"/>
                <a:gd name="T17" fmla="*/ 0 h 1522"/>
                <a:gd name="T18" fmla="*/ 0 w 1008"/>
                <a:gd name="T19" fmla="*/ 0 h 1522"/>
                <a:gd name="T20" fmla="*/ 0 w 1008"/>
                <a:gd name="T21" fmla="*/ 0 h 1522"/>
                <a:gd name="T22" fmla="*/ 0 w 1008"/>
                <a:gd name="T23" fmla="*/ 0 h 1522"/>
                <a:gd name="T24" fmla="*/ 0 w 1008"/>
                <a:gd name="T25" fmla="*/ 0 h 1522"/>
                <a:gd name="T26" fmla="*/ 0 w 1008"/>
                <a:gd name="T27" fmla="*/ 0 h 1522"/>
                <a:gd name="T28" fmla="*/ 0 w 1008"/>
                <a:gd name="T29" fmla="*/ 0 h 1522"/>
                <a:gd name="T30" fmla="*/ 0 w 1008"/>
                <a:gd name="T31" fmla="*/ 0 h 1522"/>
                <a:gd name="T32" fmla="*/ 0 w 1008"/>
                <a:gd name="T33" fmla="*/ 0 h 1522"/>
                <a:gd name="T34" fmla="*/ 0 w 1008"/>
                <a:gd name="T35" fmla="*/ 0 h 1522"/>
                <a:gd name="T36" fmla="*/ 0 w 1008"/>
                <a:gd name="T37" fmla="*/ 0 h 1522"/>
                <a:gd name="T38" fmla="*/ 0 w 1008"/>
                <a:gd name="T39" fmla="*/ 0 h 1522"/>
                <a:gd name="T40" fmla="*/ 0 w 1008"/>
                <a:gd name="T41" fmla="*/ 0 h 1522"/>
                <a:gd name="T42" fmla="*/ 0 w 1008"/>
                <a:gd name="T43" fmla="*/ 0 h 1522"/>
                <a:gd name="T44" fmla="*/ 0 w 1008"/>
                <a:gd name="T45" fmla="*/ 0 h 1522"/>
                <a:gd name="T46" fmla="*/ 0 w 1008"/>
                <a:gd name="T47" fmla="*/ 0 h 1522"/>
                <a:gd name="T48" fmla="*/ 0 w 1008"/>
                <a:gd name="T49" fmla="*/ 0 h 1522"/>
                <a:gd name="T50" fmla="*/ 0 w 1008"/>
                <a:gd name="T51" fmla="*/ 0 h 1522"/>
                <a:gd name="T52" fmla="*/ 0 w 1008"/>
                <a:gd name="T53" fmla="*/ 0 h 1522"/>
                <a:gd name="T54" fmla="*/ 0 w 1008"/>
                <a:gd name="T55" fmla="*/ 0 h 1522"/>
                <a:gd name="T56" fmla="*/ 0 w 1008"/>
                <a:gd name="T57" fmla="*/ 0 h 1522"/>
                <a:gd name="T58" fmla="*/ 0 w 1008"/>
                <a:gd name="T59" fmla="*/ 0 h 1522"/>
                <a:gd name="T60" fmla="*/ 0 w 1008"/>
                <a:gd name="T61" fmla="*/ 0 h 1522"/>
                <a:gd name="T62" fmla="*/ 0 w 1008"/>
                <a:gd name="T63" fmla="*/ 0 h 1522"/>
                <a:gd name="T64" fmla="*/ 0 w 1008"/>
                <a:gd name="T65" fmla="*/ 0 h 1522"/>
                <a:gd name="T66" fmla="*/ 0 w 1008"/>
                <a:gd name="T67" fmla="*/ 0 h 1522"/>
                <a:gd name="T68" fmla="*/ 0 w 1008"/>
                <a:gd name="T69" fmla="*/ 0 h 152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08"/>
                <a:gd name="T106" fmla="*/ 0 h 1522"/>
                <a:gd name="T107" fmla="*/ 1008 w 1008"/>
                <a:gd name="T108" fmla="*/ 1522 h 152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08" h="1522">
                  <a:moveTo>
                    <a:pt x="0" y="39"/>
                  </a:moveTo>
                  <a:lnTo>
                    <a:pt x="130" y="188"/>
                  </a:lnTo>
                  <a:lnTo>
                    <a:pt x="130" y="358"/>
                  </a:lnTo>
                  <a:lnTo>
                    <a:pt x="60" y="627"/>
                  </a:lnTo>
                  <a:lnTo>
                    <a:pt x="168" y="835"/>
                  </a:lnTo>
                  <a:lnTo>
                    <a:pt x="140" y="944"/>
                  </a:lnTo>
                  <a:lnTo>
                    <a:pt x="109" y="1004"/>
                  </a:lnTo>
                  <a:lnTo>
                    <a:pt x="218" y="1073"/>
                  </a:lnTo>
                  <a:lnTo>
                    <a:pt x="229" y="1193"/>
                  </a:lnTo>
                  <a:lnTo>
                    <a:pt x="229" y="1313"/>
                  </a:lnTo>
                  <a:lnTo>
                    <a:pt x="279" y="1411"/>
                  </a:lnTo>
                  <a:lnTo>
                    <a:pt x="279" y="1522"/>
                  </a:lnTo>
                  <a:lnTo>
                    <a:pt x="349" y="1511"/>
                  </a:lnTo>
                  <a:lnTo>
                    <a:pt x="349" y="1353"/>
                  </a:lnTo>
                  <a:lnTo>
                    <a:pt x="418" y="1334"/>
                  </a:lnTo>
                  <a:lnTo>
                    <a:pt x="629" y="1323"/>
                  </a:lnTo>
                  <a:lnTo>
                    <a:pt x="378" y="1253"/>
                  </a:lnTo>
                  <a:lnTo>
                    <a:pt x="378" y="1154"/>
                  </a:lnTo>
                  <a:lnTo>
                    <a:pt x="440" y="1102"/>
                  </a:lnTo>
                  <a:lnTo>
                    <a:pt x="570" y="1093"/>
                  </a:lnTo>
                  <a:lnTo>
                    <a:pt x="480" y="1013"/>
                  </a:lnTo>
                  <a:lnTo>
                    <a:pt x="518" y="895"/>
                  </a:lnTo>
                  <a:lnTo>
                    <a:pt x="728" y="922"/>
                  </a:lnTo>
                  <a:lnTo>
                    <a:pt x="1008" y="1004"/>
                  </a:lnTo>
                  <a:lnTo>
                    <a:pt x="888" y="835"/>
                  </a:lnTo>
                  <a:lnTo>
                    <a:pt x="807" y="766"/>
                  </a:lnTo>
                  <a:lnTo>
                    <a:pt x="907" y="627"/>
                  </a:lnTo>
                  <a:lnTo>
                    <a:pt x="748" y="608"/>
                  </a:lnTo>
                  <a:lnTo>
                    <a:pt x="229" y="589"/>
                  </a:lnTo>
                  <a:lnTo>
                    <a:pt x="229" y="419"/>
                  </a:lnTo>
                  <a:lnTo>
                    <a:pt x="309" y="298"/>
                  </a:lnTo>
                  <a:lnTo>
                    <a:pt x="298" y="197"/>
                  </a:lnTo>
                  <a:lnTo>
                    <a:pt x="248" y="80"/>
                  </a:lnTo>
                  <a:lnTo>
                    <a:pt x="71" y="0"/>
                  </a:lnTo>
                  <a:lnTo>
                    <a:pt x="0" y="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2" name="Freeform 32"/>
            <p:cNvSpPr>
              <a:spLocks/>
            </p:cNvSpPr>
            <p:nvPr/>
          </p:nvSpPr>
          <p:spPr bwMode="auto">
            <a:xfrm>
              <a:off x="3125" y="3009"/>
              <a:ext cx="155" cy="50"/>
            </a:xfrm>
            <a:custGeom>
              <a:avLst/>
              <a:gdLst>
                <a:gd name="T0" fmla="*/ 0 w 930"/>
                <a:gd name="T1" fmla="*/ 0 h 305"/>
                <a:gd name="T2" fmla="*/ 0 w 930"/>
                <a:gd name="T3" fmla="*/ 0 h 305"/>
                <a:gd name="T4" fmla="*/ 0 w 930"/>
                <a:gd name="T5" fmla="*/ 0 h 305"/>
                <a:gd name="T6" fmla="*/ 0 w 930"/>
                <a:gd name="T7" fmla="*/ 0 h 305"/>
                <a:gd name="T8" fmla="*/ 0 w 930"/>
                <a:gd name="T9" fmla="*/ 0 h 305"/>
                <a:gd name="T10" fmla="*/ 0 w 930"/>
                <a:gd name="T11" fmla="*/ 0 h 305"/>
                <a:gd name="T12" fmla="*/ 0 w 930"/>
                <a:gd name="T13" fmla="*/ 0 h 305"/>
                <a:gd name="T14" fmla="*/ 0 w 930"/>
                <a:gd name="T15" fmla="*/ 0 h 305"/>
                <a:gd name="T16" fmla="*/ 0 w 930"/>
                <a:gd name="T17" fmla="*/ 0 h 305"/>
                <a:gd name="T18" fmla="*/ 0 w 930"/>
                <a:gd name="T19" fmla="*/ 0 h 305"/>
                <a:gd name="T20" fmla="*/ 0 w 930"/>
                <a:gd name="T21" fmla="*/ 0 h 305"/>
                <a:gd name="T22" fmla="*/ 0 w 930"/>
                <a:gd name="T23" fmla="*/ 0 h 305"/>
                <a:gd name="T24" fmla="*/ 0 w 930"/>
                <a:gd name="T25" fmla="*/ 0 h 305"/>
                <a:gd name="T26" fmla="*/ 0 w 930"/>
                <a:gd name="T27" fmla="*/ 0 h 3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30"/>
                <a:gd name="T43" fmla="*/ 0 h 305"/>
                <a:gd name="T44" fmla="*/ 930 w 930"/>
                <a:gd name="T45" fmla="*/ 305 h 30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30" h="305">
                  <a:moveTo>
                    <a:pt x="0" y="0"/>
                  </a:moveTo>
                  <a:lnTo>
                    <a:pt x="481" y="30"/>
                  </a:lnTo>
                  <a:lnTo>
                    <a:pt x="930" y="149"/>
                  </a:lnTo>
                  <a:lnTo>
                    <a:pt x="930" y="218"/>
                  </a:lnTo>
                  <a:lnTo>
                    <a:pt x="848" y="305"/>
                  </a:lnTo>
                  <a:lnTo>
                    <a:pt x="431" y="238"/>
                  </a:lnTo>
                  <a:lnTo>
                    <a:pt x="60" y="228"/>
                  </a:lnTo>
                  <a:lnTo>
                    <a:pt x="50" y="158"/>
                  </a:lnTo>
                  <a:lnTo>
                    <a:pt x="500" y="188"/>
                  </a:lnTo>
                  <a:lnTo>
                    <a:pt x="840" y="228"/>
                  </a:lnTo>
                  <a:lnTo>
                    <a:pt x="898" y="188"/>
                  </a:lnTo>
                  <a:lnTo>
                    <a:pt x="431" y="77"/>
                  </a:lnTo>
                  <a:lnTo>
                    <a:pt x="60" y="5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3" name="Freeform 33"/>
            <p:cNvSpPr>
              <a:spLocks/>
            </p:cNvSpPr>
            <p:nvPr/>
          </p:nvSpPr>
          <p:spPr bwMode="auto">
            <a:xfrm>
              <a:off x="2029" y="3283"/>
              <a:ext cx="245" cy="123"/>
            </a:xfrm>
            <a:custGeom>
              <a:avLst/>
              <a:gdLst>
                <a:gd name="T0" fmla="*/ 0 w 1468"/>
                <a:gd name="T1" fmla="*/ 0 h 738"/>
                <a:gd name="T2" fmla="*/ 0 w 1468"/>
                <a:gd name="T3" fmla="*/ 0 h 738"/>
                <a:gd name="T4" fmla="*/ 0 w 1468"/>
                <a:gd name="T5" fmla="*/ 0 h 738"/>
                <a:gd name="T6" fmla="*/ 0 w 1468"/>
                <a:gd name="T7" fmla="*/ 0 h 738"/>
                <a:gd name="T8" fmla="*/ 0 w 1468"/>
                <a:gd name="T9" fmla="*/ 0 h 738"/>
                <a:gd name="T10" fmla="*/ 0 w 1468"/>
                <a:gd name="T11" fmla="*/ 0 h 738"/>
                <a:gd name="T12" fmla="*/ 0 w 1468"/>
                <a:gd name="T13" fmla="*/ 0 h 738"/>
                <a:gd name="T14" fmla="*/ 0 w 1468"/>
                <a:gd name="T15" fmla="*/ 0 h 738"/>
                <a:gd name="T16" fmla="*/ 0 w 1468"/>
                <a:gd name="T17" fmla="*/ 0 h 738"/>
                <a:gd name="T18" fmla="*/ 0 w 1468"/>
                <a:gd name="T19" fmla="*/ 0 h 738"/>
                <a:gd name="T20" fmla="*/ 0 w 1468"/>
                <a:gd name="T21" fmla="*/ 0 h 738"/>
                <a:gd name="T22" fmla="*/ 0 w 1468"/>
                <a:gd name="T23" fmla="*/ 0 h 738"/>
                <a:gd name="T24" fmla="*/ 0 w 1468"/>
                <a:gd name="T25" fmla="*/ 0 h 738"/>
                <a:gd name="T26" fmla="*/ 0 w 1468"/>
                <a:gd name="T27" fmla="*/ 0 h 738"/>
                <a:gd name="T28" fmla="*/ 0 w 1468"/>
                <a:gd name="T29" fmla="*/ 0 h 738"/>
                <a:gd name="T30" fmla="*/ 0 w 1468"/>
                <a:gd name="T31" fmla="*/ 0 h 738"/>
                <a:gd name="T32" fmla="*/ 0 w 1468"/>
                <a:gd name="T33" fmla="*/ 0 h 738"/>
                <a:gd name="T34" fmla="*/ 0 w 1468"/>
                <a:gd name="T35" fmla="*/ 0 h 738"/>
                <a:gd name="T36" fmla="*/ 0 w 1468"/>
                <a:gd name="T37" fmla="*/ 0 h 738"/>
                <a:gd name="T38" fmla="*/ 0 w 1468"/>
                <a:gd name="T39" fmla="*/ 0 h 738"/>
                <a:gd name="T40" fmla="*/ 0 w 1468"/>
                <a:gd name="T41" fmla="*/ 0 h 738"/>
                <a:gd name="T42" fmla="*/ 0 w 1468"/>
                <a:gd name="T43" fmla="*/ 0 h 738"/>
                <a:gd name="T44" fmla="*/ 0 w 1468"/>
                <a:gd name="T45" fmla="*/ 0 h 738"/>
                <a:gd name="T46" fmla="*/ 0 w 1468"/>
                <a:gd name="T47" fmla="*/ 0 h 738"/>
                <a:gd name="T48" fmla="*/ 0 w 1468"/>
                <a:gd name="T49" fmla="*/ 0 h 738"/>
                <a:gd name="T50" fmla="*/ 0 w 1468"/>
                <a:gd name="T51" fmla="*/ 0 h 738"/>
                <a:gd name="T52" fmla="*/ 0 w 1468"/>
                <a:gd name="T53" fmla="*/ 0 h 738"/>
                <a:gd name="T54" fmla="*/ 0 w 1468"/>
                <a:gd name="T55" fmla="*/ 0 h 738"/>
                <a:gd name="T56" fmla="*/ 0 w 1468"/>
                <a:gd name="T57" fmla="*/ 0 h 738"/>
                <a:gd name="T58" fmla="*/ 0 w 1468"/>
                <a:gd name="T59" fmla="*/ 0 h 738"/>
                <a:gd name="T60" fmla="*/ 0 w 1468"/>
                <a:gd name="T61" fmla="*/ 0 h 738"/>
                <a:gd name="T62" fmla="*/ 0 w 1468"/>
                <a:gd name="T63" fmla="*/ 0 h 738"/>
                <a:gd name="T64" fmla="*/ 0 w 1468"/>
                <a:gd name="T65" fmla="*/ 0 h 738"/>
                <a:gd name="T66" fmla="*/ 0 w 1468"/>
                <a:gd name="T67" fmla="*/ 0 h 738"/>
                <a:gd name="T68" fmla="*/ 0 w 1468"/>
                <a:gd name="T69" fmla="*/ 0 h 738"/>
                <a:gd name="T70" fmla="*/ 0 w 1468"/>
                <a:gd name="T71" fmla="*/ 0 h 73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68"/>
                <a:gd name="T109" fmla="*/ 0 h 738"/>
                <a:gd name="T110" fmla="*/ 1468 w 1468"/>
                <a:gd name="T111" fmla="*/ 738 h 73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68" h="738">
                  <a:moveTo>
                    <a:pt x="947" y="195"/>
                  </a:moveTo>
                  <a:lnTo>
                    <a:pt x="815" y="120"/>
                  </a:lnTo>
                  <a:lnTo>
                    <a:pt x="457" y="161"/>
                  </a:lnTo>
                  <a:lnTo>
                    <a:pt x="382" y="271"/>
                  </a:lnTo>
                  <a:lnTo>
                    <a:pt x="403" y="477"/>
                  </a:lnTo>
                  <a:lnTo>
                    <a:pt x="522" y="638"/>
                  </a:lnTo>
                  <a:lnTo>
                    <a:pt x="698" y="638"/>
                  </a:lnTo>
                  <a:lnTo>
                    <a:pt x="859" y="596"/>
                  </a:lnTo>
                  <a:lnTo>
                    <a:pt x="989" y="487"/>
                  </a:lnTo>
                  <a:lnTo>
                    <a:pt x="1001" y="521"/>
                  </a:lnTo>
                  <a:lnTo>
                    <a:pt x="913" y="651"/>
                  </a:lnTo>
                  <a:lnTo>
                    <a:pt x="673" y="738"/>
                  </a:lnTo>
                  <a:lnTo>
                    <a:pt x="490" y="717"/>
                  </a:lnTo>
                  <a:lnTo>
                    <a:pt x="348" y="616"/>
                  </a:lnTo>
                  <a:lnTo>
                    <a:pt x="53" y="596"/>
                  </a:lnTo>
                  <a:lnTo>
                    <a:pt x="0" y="543"/>
                  </a:lnTo>
                  <a:lnTo>
                    <a:pt x="326" y="508"/>
                  </a:lnTo>
                  <a:lnTo>
                    <a:pt x="283" y="271"/>
                  </a:lnTo>
                  <a:lnTo>
                    <a:pt x="414" y="100"/>
                  </a:lnTo>
                  <a:lnTo>
                    <a:pt x="698" y="32"/>
                  </a:lnTo>
                  <a:lnTo>
                    <a:pt x="838" y="66"/>
                  </a:lnTo>
                  <a:lnTo>
                    <a:pt x="947" y="87"/>
                  </a:lnTo>
                  <a:lnTo>
                    <a:pt x="1055" y="0"/>
                  </a:lnTo>
                  <a:lnTo>
                    <a:pt x="1294" y="0"/>
                  </a:lnTo>
                  <a:lnTo>
                    <a:pt x="1447" y="174"/>
                  </a:lnTo>
                  <a:lnTo>
                    <a:pt x="1468" y="271"/>
                  </a:lnTo>
                  <a:lnTo>
                    <a:pt x="1458" y="487"/>
                  </a:lnTo>
                  <a:lnTo>
                    <a:pt x="1436" y="564"/>
                  </a:lnTo>
                  <a:lnTo>
                    <a:pt x="1360" y="553"/>
                  </a:lnTo>
                  <a:lnTo>
                    <a:pt x="1403" y="370"/>
                  </a:lnTo>
                  <a:lnTo>
                    <a:pt x="1392" y="230"/>
                  </a:lnTo>
                  <a:lnTo>
                    <a:pt x="1284" y="100"/>
                  </a:lnTo>
                  <a:lnTo>
                    <a:pt x="1218" y="87"/>
                  </a:lnTo>
                  <a:lnTo>
                    <a:pt x="1022" y="152"/>
                  </a:lnTo>
                  <a:lnTo>
                    <a:pt x="1010" y="239"/>
                  </a:lnTo>
                  <a:lnTo>
                    <a:pt x="947" y="1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4" name="Freeform 34"/>
            <p:cNvSpPr>
              <a:spLocks/>
            </p:cNvSpPr>
            <p:nvPr/>
          </p:nvSpPr>
          <p:spPr bwMode="auto">
            <a:xfrm>
              <a:off x="2149" y="3332"/>
              <a:ext cx="25" cy="25"/>
            </a:xfrm>
            <a:custGeom>
              <a:avLst/>
              <a:gdLst>
                <a:gd name="T0" fmla="*/ 0 w 154"/>
                <a:gd name="T1" fmla="*/ 0 h 154"/>
                <a:gd name="T2" fmla="*/ 0 w 154"/>
                <a:gd name="T3" fmla="*/ 0 h 154"/>
                <a:gd name="T4" fmla="*/ 0 w 154"/>
                <a:gd name="T5" fmla="*/ 0 h 154"/>
                <a:gd name="T6" fmla="*/ 0 w 154"/>
                <a:gd name="T7" fmla="*/ 0 h 154"/>
                <a:gd name="T8" fmla="*/ 0 w 154"/>
                <a:gd name="T9" fmla="*/ 0 h 154"/>
                <a:gd name="T10" fmla="*/ 0 w 154"/>
                <a:gd name="T11" fmla="*/ 0 h 154"/>
                <a:gd name="T12" fmla="*/ 0 w 154"/>
                <a:gd name="T13" fmla="*/ 0 h 154"/>
                <a:gd name="T14" fmla="*/ 0 60000 65536"/>
                <a:gd name="T15" fmla="*/ 0 60000 65536"/>
                <a:gd name="T16" fmla="*/ 0 60000 65536"/>
                <a:gd name="T17" fmla="*/ 0 60000 65536"/>
                <a:gd name="T18" fmla="*/ 0 60000 65536"/>
                <a:gd name="T19" fmla="*/ 0 60000 65536"/>
                <a:gd name="T20" fmla="*/ 0 60000 65536"/>
                <a:gd name="T21" fmla="*/ 0 w 154"/>
                <a:gd name="T22" fmla="*/ 0 h 154"/>
                <a:gd name="T23" fmla="*/ 154 w 154"/>
                <a:gd name="T24" fmla="*/ 154 h 15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4" h="154">
                  <a:moveTo>
                    <a:pt x="56" y="0"/>
                  </a:moveTo>
                  <a:lnTo>
                    <a:pt x="0" y="66"/>
                  </a:lnTo>
                  <a:lnTo>
                    <a:pt x="22" y="132"/>
                  </a:lnTo>
                  <a:lnTo>
                    <a:pt x="109" y="154"/>
                  </a:lnTo>
                  <a:lnTo>
                    <a:pt x="154" y="88"/>
                  </a:lnTo>
                  <a:lnTo>
                    <a:pt x="142" y="34"/>
                  </a:lnTo>
                  <a:lnTo>
                    <a:pt x="5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5" name="Freeform 35"/>
            <p:cNvSpPr>
              <a:spLocks/>
            </p:cNvSpPr>
            <p:nvPr/>
          </p:nvSpPr>
          <p:spPr bwMode="auto">
            <a:xfrm>
              <a:off x="2223" y="3323"/>
              <a:ext cx="25" cy="26"/>
            </a:xfrm>
            <a:custGeom>
              <a:avLst/>
              <a:gdLst>
                <a:gd name="T0" fmla="*/ 0 w 153"/>
                <a:gd name="T1" fmla="*/ 0 h 152"/>
                <a:gd name="T2" fmla="*/ 0 w 153"/>
                <a:gd name="T3" fmla="*/ 0 h 152"/>
                <a:gd name="T4" fmla="*/ 0 w 153"/>
                <a:gd name="T5" fmla="*/ 0 h 152"/>
                <a:gd name="T6" fmla="*/ 0 w 153"/>
                <a:gd name="T7" fmla="*/ 0 h 152"/>
                <a:gd name="T8" fmla="*/ 0 w 153"/>
                <a:gd name="T9" fmla="*/ 0 h 152"/>
                <a:gd name="T10" fmla="*/ 0 w 153"/>
                <a:gd name="T11" fmla="*/ 0 h 152"/>
                <a:gd name="T12" fmla="*/ 0 w 153"/>
                <a:gd name="T13" fmla="*/ 0 h 152"/>
                <a:gd name="T14" fmla="*/ 0 w 153"/>
                <a:gd name="T15" fmla="*/ 0 h 152"/>
                <a:gd name="T16" fmla="*/ 0 60000 65536"/>
                <a:gd name="T17" fmla="*/ 0 60000 65536"/>
                <a:gd name="T18" fmla="*/ 0 60000 65536"/>
                <a:gd name="T19" fmla="*/ 0 60000 65536"/>
                <a:gd name="T20" fmla="*/ 0 60000 65536"/>
                <a:gd name="T21" fmla="*/ 0 60000 65536"/>
                <a:gd name="T22" fmla="*/ 0 60000 65536"/>
                <a:gd name="T23" fmla="*/ 0 60000 65536"/>
                <a:gd name="T24" fmla="*/ 0 w 153"/>
                <a:gd name="T25" fmla="*/ 0 h 152"/>
                <a:gd name="T26" fmla="*/ 153 w 153"/>
                <a:gd name="T27" fmla="*/ 152 h 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3" h="152">
                  <a:moveTo>
                    <a:pt x="55" y="0"/>
                  </a:moveTo>
                  <a:lnTo>
                    <a:pt x="13" y="32"/>
                  </a:lnTo>
                  <a:lnTo>
                    <a:pt x="0" y="118"/>
                  </a:lnTo>
                  <a:lnTo>
                    <a:pt x="55" y="152"/>
                  </a:lnTo>
                  <a:lnTo>
                    <a:pt x="131" y="140"/>
                  </a:lnTo>
                  <a:lnTo>
                    <a:pt x="153" y="52"/>
                  </a:lnTo>
                  <a:lnTo>
                    <a:pt x="121" y="22"/>
                  </a:lnTo>
                  <a:lnTo>
                    <a:pt x="5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6" name="Freeform 36"/>
            <p:cNvSpPr>
              <a:spLocks/>
            </p:cNvSpPr>
            <p:nvPr/>
          </p:nvSpPr>
          <p:spPr bwMode="auto">
            <a:xfrm>
              <a:off x="1926" y="3195"/>
              <a:ext cx="390" cy="426"/>
            </a:xfrm>
            <a:custGeom>
              <a:avLst/>
              <a:gdLst>
                <a:gd name="T0" fmla="*/ 0 w 2341"/>
                <a:gd name="T1" fmla="*/ 0 h 2558"/>
                <a:gd name="T2" fmla="*/ 0 w 2341"/>
                <a:gd name="T3" fmla="*/ 0 h 2558"/>
                <a:gd name="T4" fmla="*/ 0 w 2341"/>
                <a:gd name="T5" fmla="*/ 0 h 2558"/>
                <a:gd name="T6" fmla="*/ 0 w 2341"/>
                <a:gd name="T7" fmla="*/ 0 h 2558"/>
                <a:gd name="T8" fmla="*/ 0 w 2341"/>
                <a:gd name="T9" fmla="*/ 0 h 2558"/>
                <a:gd name="T10" fmla="*/ 0 w 2341"/>
                <a:gd name="T11" fmla="*/ 0 h 2558"/>
                <a:gd name="T12" fmla="*/ 0 w 2341"/>
                <a:gd name="T13" fmla="*/ 0 h 2558"/>
                <a:gd name="T14" fmla="*/ 0 w 2341"/>
                <a:gd name="T15" fmla="*/ 0 h 2558"/>
                <a:gd name="T16" fmla="*/ 0 w 2341"/>
                <a:gd name="T17" fmla="*/ 0 h 2558"/>
                <a:gd name="T18" fmla="*/ 0 w 2341"/>
                <a:gd name="T19" fmla="*/ 0 h 2558"/>
                <a:gd name="T20" fmla="*/ 0 w 2341"/>
                <a:gd name="T21" fmla="*/ 0 h 2558"/>
                <a:gd name="T22" fmla="*/ 0 w 2341"/>
                <a:gd name="T23" fmla="*/ 0 h 2558"/>
                <a:gd name="T24" fmla="*/ 0 w 2341"/>
                <a:gd name="T25" fmla="*/ 0 h 2558"/>
                <a:gd name="T26" fmla="*/ 0 w 2341"/>
                <a:gd name="T27" fmla="*/ 0 h 2558"/>
                <a:gd name="T28" fmla="*/ 0 w 2341"/>
                <a:gd name="T29" fmla="*/ 0 h 2558"/>
                <a:gd name="T30" fmla="*/ 0 w 2341"/>
                <a:gd name="T31" fmla="*/ 0 h 2558"/>
                <a:gd name="T32" fmla="*/ 0 w 2341"/>
                <a:gd name="T33" fmla="*/ 0 h 2558"/>
                <a:gd name="T34" fmla="*/ 0 w 2341"/>
                <a:gd name="T35" fmla="*/ 0 h 2558"/>
                <a:gd name="T36" fmla="*/ 0 w 2341"/>
                <a:gd name="T37" fmla="*/ 0 h 2558"/>
                <a:gd name="T38" fmla="*/ 0 w 2341"/>
                <a:gd name="T39" fmla="*/ 0 h 2558"/>
                <a:gd name="T40" fmla="*/ 0 w 2341"/>
                <a:gd name="T41" fmla="*/ 0 h 2558"/>
                <a:gd name="T42" fmla="*/ 0 w 2341"/>
                <a:gd name="T43" fmla="*/ 0 h 2558"/>
                <a:gd name="T44" fmla="*/ 0 w 2341"/>
                <a:gd name="T45" fmla="*/ 0 h 2558"/>
                <a:gd name="T46" fmla="*/ 0 w 2341"/>
                <a:gd name="T47" fmla="*/ 0 h 2558"/>
                <a:gd name="T48" fmla="*/ 0 w 2341"/>
                <a:gd name="T49" fmla="*/ 0 h 2558"/>
                <a:gd name="T50" fmla="*/ 0 w 2341"/>
                <a:gd name="T51" fmla="*/ 0 h 2558"/>
                <a:gd name="T52" fmla="*/ 0 w 2341"/>
                <a:gd name="T53" fmla="*/ 0 h 2558"/>
                <a:gd name="T54" fmla="*/ 0 w 2341"/>
                <a:gd name="T55" fmla="*/ 0 h 2558"/>
                <a:gd name="T56" fmla="*/ 0 w 2341"/>
                <a:gd name="T57" fmla="*/ 0 h 2558"/>
                <a:gd name="T58" fmla="*/ 0 w 2341"/>
                <a:gd name="T59" fmla="*/ 0 h 2558"/>
                <a:gd name="T60" fmla="*/ 0 w 2341"/>
                <a:gd name="T61" fmla="*/ 0 h 2558"/>
                <a:gd name="T62" fmla="*/ 0 w 2341"/>
                <a:gd name="T63" fmla="*/ 0 h 2558"/>
                <a:gd name="T64" fmla="*/ 0 w 2341"/>
                <a:gd name="T65" fmla="*/ 0 h 25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41"/>
                <a:gd name="T100" fmla="*/ 0 h 2558"/>
                <a:gd name="T101" fmla="*/ 2341 w 2341"/>
                <a:gd name="T102" fmla="*/ 2558 h 255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41" h="2558">
                  <a:moveTo>
                    <a:pt x="1525" y="1291"/>
                  </a:moveTo>
                  <a:lnTo>
                    <a:pt x="1655" y="1561"/>
                  </a:lnTo>
                  <a:lnTo>
                    <a:pt x="1427" y="1582"/>
                  </a:lnTo>
                  <a:lnTo>
                    <a:pt x="1253" y="1561"/>
                  </a:lnTo>
                  <a:lnTo>
                    <a:pt x="1253" y="1452"/>
                  </a:lnTo>
                  <a:lnTo>
                    <a:pt x="1153" y="1595"/>
                  </a:lnTo>
                  <a:lnTo>
                    <a:pt x="1057" y="1712"/>
                  </a:lnTo>
                  <a:lnTo>
                    <a:pt x="1153" y="1735"/>
                  </a:lnTo>
                  <a:lnTo>
                    <a:pt x="1253" y="1648"/>
                  </a:lnTo>
                  <a:lnTo>
                    <a:pt x="1416" y="1703"/>
                  </a:lnTo>
                  <a:lnTo>
                    <a:pt x="1721" y="1681"/>
                  </a:lnTo>
                  <a:lnTo>
                    <a:pt x="1808" y="1908"/>
                  </a:lnTo>
                  <a:lnTo>
                    <a:pt x="1948" y="2558"/>
                  </a:lnTo>
                  <a:lnTo>
                    <a:pt x="2036" y="2481"/>
                  </a:lnTo>
                  <a:lnTo>
                    <a:pt x="2036" y="1939"/>
                  </a:lnTo>
                  <a:lnTo>
                    <a:pt x="1885" y="1548"/>
                  </a:lnTo>
                  <a:lnTo>
                    <a:pt x="2222" y="1582"/>
                  </a:lnTo>
                  <a:lnTo>
                    <a:pt x="2330" y="1518"/>
                  </a:lnTo>
                  <a:lnTo>
                    <a:pt x="2341" y="1452"/>
                  </a:lnTo>
                  <a:lnTo>
                    <a:pt x="2320" y="1343"/>
                  </a:lnTo>
                  <a:lnTo>
                    <a:pt x="2244" y="1248"/>
                  </a:lnTo>
                  <a:lnTo>
                    <a:pt x="2166" y="1169"/>
                  </a:lnTo>
                  <a:lnTo>
                    <a:pt x="2036" y="1074"/>
                  </a:lnTo>
                  <a:lnTo>
                    <a:pt x="1785" y="965"/>
                  </a:lnTo>
                  <a:lnTo>
                    <a:pt x="1632" y="672"/>
                  </a:lnTo>
                  <a:lnTo>
                    <a:pt x="1743" y="563"/>
                  </a:lnTo>
                  <a:lnTo>
                    <a:pt x="1579" y="391"/>
                  </a:lnTo>
                  <a:lnTo>
                    <a:pt x="1395" y="228"/>
                  </a:lnTo>
                  <a:lnTo>
                    <a:pt x="1361" y="0"/>
                  </a:lnTo>
                  <a:lnTo>
                    <a:pt x="1295" y="163"/>
                  </a:lnTo>
                  <a:lnTo>
                    <a:pt x="1025" y="76"/>
                  </a:lnTo>
                  <a:lnTo>
                    <a:pt x="578" y="65"/>
                  </a:lnTo>
                  <a:lnTo>
                    <a:pt x="296" y="173"/>
                  </a:lnTo>
                  <a:lnTo>
                    <a:pt x="174" y="259"/>
                  </a:lnTo>
                  <a:lnTo>
                    <a:pt x="143" y="348"/>
                  </a:lnTo>
                  <a:lnTo>
                    <a:pt x="132" y="423"/>
                  </a:lnTo>
                  <a:lnTo>
                    <a:pt x="153" y="531"/>
                  </a:lnTo>
                  <a:lnTo>
                    <a:pt x="35" y="640"/>
                  </a:lnTo>
                  <a:lnTo>
                    <a:pt x="0" y="770"/>
                  </a:lnTo>
                  <a:lnTo>
                    <a:pt x="23" y="1018"/>
                  </a:lnTo>
                  <a:lnTo>
                    <a:pt x="100" y="1182"/>
                  </a:lnTo>
                  <a:lnTo>
                    <a:pt x="208" y="1323"/>
                  </a:lnTo>
                  <a:lnTo>
                    <a:pt x="382" y="1409"/>
                  </a:lnTo>
                  <a:lnTo>
                    <a:pt x="446" y="1440"/>
                  </a:lnTo>
                  <a:lnTo>
                    <a:pt x="372" y="1331"/>
                  </a:lnTo>
                  <a:lnTo>
                    <a:pt x="382" y="1182"/>
                  </a:lnTo>
                  <a:lnTo>
                    <a:pt x="446" y="1105"/>
                  </a:lnTo>
                  <a:lnTo>
                    <a:pt x="546" y="1095"/>
                  </a:lnTo>
                  <a:lnTo>
                    <a:pt x="710" y="1160"/>
                  </a:lnTo>
                  <a:lnTo>
                    <a:pt x="730" y="901"/>
                  </a:lnTo>
                  <a:lnTo>
                    <a:pt x="871" y="705"/>
                  </a:lnTo>
                  <a:lnTo>
                    <a:pt x="600" y="454"/>
                  </a:lnTo>
                  <a:lnTo>
                    <a:pt x="697" y="315"/>
                  </a:lnTo>
                  <a:lnTo>
                    <a:pt x="883" y="250"/>
                  </a:lnTo>
                  <a:lnTo>
                    <a:pt x="1144" y="283"/>
                  </a:lnTo>
                  <a:lnTo>
                    <a:pt x="1350" y="476"/>
                  </a:lnTo>
                  <a:lnTo>
                    <a:pt x="1515" y="683"/>
                  </a:lnTo>
                  <a:lnTo>
                    <a:pt x="1666" y="901"/>
                  </a:lnTo>
                  <a:lnTo>
                    <a:pt x="1753" y="1039"/>
                  </a:lnTo>
                  <a:lnTo>
                    <a:pt x="2069" y="1182"/>
                  </a:lnTo>
                  <a:lnTo>
                    <a:pt x="2244" y="1356"/>
                  </a:lnTo>
                  <a:lnTo>
                    <a:pt x="2254" y="1452"/>
                  </a:lnTo>
                  <a:lnTo>
                    <a:pt x="2222" y="1485"/>
                  </a:lnTo>
                  <a:lnTo>
                    <a:pt x="2144" y="1495"/>
                  </a:lnTo>
                  <a:lnTo>
                    <a:pt x="1916" y="1399"/>
                  </a:lnTo>
                  <a:lnTo>
                    <a:pt x="1677" y="1331"/>
                  </a:lnTo>
                  <a:lnTo>
                    <a:pt x="1525" y="12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7" name="Freeform 37"/>
            <p:cNvSpPr>
              <a:spLocks/>
            </p:cNvSpPr>
            <p:nvPr/>
          </p:nvSpPr>
          <p:spPr bwMode="auto">
            <a:xfrm>
              <a:off x="1906" y="3419"/>
              <a:ext cx="426" cy="440"/>
            </a:xfrm>
            <a:custGeom>
              <a:avLst/>
              <a:gdLst>
                <a:gd name="T0" fmla="*/ 0 w 2557"/>
                <a:gd name="T1" fmla="*/ 0 h 2645"/>
                <a:gd name="T2" fmla="*/ 0 w 2557"/>
                <a:gd name="T3" fmla="*/ 0 h 2645"/>
                <a:gd name="T4" fmla="*/ 0 w 2557"/>
                <a:gd name="T5" fmla="*/ 0 h 2645"/>
                <a:gd name="T6" fmla="*/ 0 w 2557"/>
                <a:gd name="T7" fmla="*/ 0 h 2645"/>
                <a:gd name="T8" fmla="*/ 0 w 2557"/>
                <a:gd name="T9" fmla="*/ 0 h 2645"/>
                <a:gd name="T10" fmla="*/ 0 w 2557"/>
                <a:gd name="T11" fmla="*/ 0 h 2645"/>
                <a:gd name="T12" fmla="*/ 0 w 2557"/>
                <a:gd name="T13" fmla="*/ 0 h 2645"/>
                <a:gd name="T14" fmla="*/ 0 w 2557"/>
                <a:gd name="T15" fmla="*/ 0 h 2645"/>
                <a:gd name="T16" fmla="*/ 0 w 2557"/>
                <a:gd name="T17" fmla="*/ 0 h 2645"/>
                <a:gd name="T18" fmla="*/ 0 w 2557"/>
                <a:gd name="T19" fmla="*/ 0 h 2645"/>
                <a:gd name="T20" fmla="*/ 0 w 2557"/>
                <a:gd name="T21" fmla="*/ 0 h 2645"/>
                <a:gd name="T22" fmla="*/ 0 w 2557"/>
                <a:gd name="T23" fmla="*/ 0 h 2645"/>
                <a:gd name="T24" fmla="*/ 0 w 2557"/>
                <a:gd name="T25" fmla="*/ 0 h 2645"/>
                <a:gd name="T26" fmla="*/ 0 w 2557"/>
                <a:gd name="T27" fmla="*/ 0 h 2645"/>
                <a:gd name="T28" fmla="*/ 0 w 2557"/>
                <a:gd name="T29" fmla="*/ 0 h 2645"/>
                <a:gd name="T30" fmla="*/ 0 w 2557"/>
                <a:gd name="T31" fmla="*/ 0 h 2645"/>
                <a:gd name="T32" fmla="*/ 0 w 2557"/>
                <a:gd name="T33" fmla="*/ 0 h 2645"/>
                <a:gd name="T34" fmla="*/ 0 w 2557"/>
                <a:gd name="T35" fmla="*/ 0 h 2645"/>
                <a:gd name="T36" fmla="*/ 0 w 2557"/>
                <a:gd name="T37" fmla="*/ 0 h 2645"/>
                <a:gd name="T38" fmla="*/ 0 w 2557"/>
                <a:gd name="T39" fmla="*/ 0 h 2645"/>
                <a:gd name="T40" fmla="*/ 0 w 2557"/>
                <a:gd name="T41" fmla="*/ 0 h 2645"/>
                <a:gd name="T42" fmla="*/ 0 w 2557"/>
                <a:gd name="T43" fmla="*/ 0 h 2645"/>
                <a:gd name="T44" fmla="*/ 0 w 2557"/>
                <a:gd name="T45" fmla="*/ 0 h 2645"/>
                <a:gd name="T46" fmla="*/ 0 w 2557"/>
                <a:gd name="T47" fmla="*/ 0 h 2645"/>
                <a:gd name="T48" fmla="*/ 0 w 2557"/>
                <a:gd name="T49" fmla="*/ 0 h 2645"/>
                <a:gd name="T50" fmla="*/ 0 w 2557"/>
                <a:gd name="T51" fmla="*/ 0 h 2645"/>
                <a:gd name="T52" fmla="*/ 0 w 2557"/>
                <a:gd name="T53" fmla="*/ 0 h 2645"/>
                <a:gd name="T54" fmla="*/ 0 w 2557"/>
                <a:gd name="T55" fmla="*/ 0 h 2645"/>
                <a:gd name="T56" fmla="*/ 0 w 2557"/>
                <a:gd name="T57" fmla="*/ 0 h 2645"/>
                <a:gd name="T58" fmla="*/ 0 w 2557"/>
                <a:gd name="T59" fmla="*/ 0 h 2645"/>
                <a:gd name="T60" fmla="*/ 0 w 2557"/>
                <a:gd name="T61" fmla="*/ 0 h 2645"/>
                <a:gd name="T62" fmla="*/ 0 w 2557"/>
                <a:gd name="T63" fmla="*/ 0 h 26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557"/>
                <a:gd name="T97" fmla="*/ 0 h 2645"/>
                <a:gd name="T98" fmla="*/ 2557 w 2557"/>
                <a:gd name="T99" fmla="*/ 2645 h 26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557" h="2645">
                  <a:moveTo>
                    <a:pt x="414" y="0"/>
                  </a:moveTo>
                  <a:lnTo>
                    <a:pt x="358" y="97"/>
                  </a:lnTo>
                  <a:lnTo>
                    <a:pt x="368" y="183"/>
                  </a:lnTo>
                  <a:lnTo>
                    <a:pt x="424" y="260"/>
                  </a:lnTo>
                  <a:lnTo>
                    <a:pt x="239" y="260"/>
                  </a:lnTo>
                  <a:lnTo>
                    <a:pt x="76" y="347"/>
                  </a:lnTo>
                  <a:lnTo>
                    <a:pt x="261" y="291"/>
                  </a:lnTo>
                  <a:lnTo>
                    <a:pt x="456" y="305"/>
                  </a:lnTo>
                  <a:lnTo>
                    <a:pt x="478" y="392"/>
                  </a:lnTo>
                  <a:lnTo>
                    <a:pt x="337" y="446"/>
                  </a:lnTo>
                  <a:lnTo>
                    <a:pt x="500" y="747"/>
                  </a:lnTo>
                  <a:lnTo>
                    <a:pt x="368" y="715"/>
                  </a:lnTo>
                  <a:lnTo>
                    <a:pt x="250" y="802"/>
                  </a:lnTo>
                  <a:lnTo>
                    <a:pt x="195" y="856"/>
                  </a:lnTo>
                  <a:lnTo>
                    <a:pt x="53" y="565"/>
                  </a:lnTo>
                  <a:lnTo>
                    <a:pt x="32" y="413"/>
                  </a:lnTo>
                  <a:lnTo>
                    <a:pt x="0" y="530"/>
                  </a:lnTo>
                  <a:lnTo>
                    <a:pt x="53" y="922"/>
                  </a:lnTo>
                  <a:lnTo>
                    <a:pt x="305" y="1017"/>
                  </a:lnTo>
                  <a:lnTo>
                    <a:pt x="153" y="1311"/>
                  </a:lnTo>
                  <a:lnTo>
                    <a:pt x="620" y="1377"/>
                  </a:lnTo>
                  <a:lnTo>
                    <a:pt x="718" y="1302"/>
                  </a:lnTo>
                  <a:lnTo>
                    <a:pt x="706" y="1194"/>
                  </a:lnTo>
                  <a:lnTo>
                    <a:pt x="478" y="1064"/>
                  </a:lnTo>
                  <a:lnTo>
                    <a:pt x="706" y="1052"/>
                  </a:lnTo>
                  <a:lnTo>
                    <a:pt x="730" y="986"/>
                  </a:lnTo>
                  <a:lnTo>
                    <a:pt x="686" y="878"/>
                  </a:lnTo>
                  <a:lnTo>
                    <a:pt x="664" y="822"/>
                  </a:lnTo>
                  <a:lnTo>
                    <a:pt x="664" y="576"/>
                  </a:lnTo>
                  <a:lnTo>
                    <a:pt x="1023" y="792"/>
                  </a:lnTo>
                  <a:lnTo>
                    <a:pt x="1534" y="1181"/>
                  </a:lnTo>
                  <a:lnTo>
                    <a:pt x="1850" y="1627"/>
                  </a:lnTo>
                  <a:lnTo>
                    <a:pt x="2100" y="2266"/>
                  </a:lnTo>
                  <a:lnTo>
                    <a:pt x="2232" y="2645"/>
                  </a:lnTo>
                  <a:lnTo>
                    <a:pt x="2056" y="2060"/>
                  </a:lnTo>
                  <a:lnTo>
                    <a:pt x="1892" y="1582"/>
                  </a:lnTo>
                  <a:lnTo>
                    <a:pt x="1958" y="1485"/>
                  </a:lnTo>
                  <a:lnTo>
                    <a:pt x="2056" y="1539"/>
                  </a:lnTo>
                  <a:lnTo>
                    <a:pt x="2208" y="2048"/>
                  </a:lnTo>
                  <a:lnTo>
                    <a:pt x="2296" y="2524"/>
                  </a:lnTo>
                  <a:lnTo>
                    <a:pt x="2557" y="2471"/>
                  </a:lnTo>
                  <a:lnTo>
                    <a:pt x="2448" y="2070"/>
                  </a:lnTo>
                  <a:lnTo>
                    <a:pt x="2306" y="1789"/>
                  </a:lnTo>
                  <a:lnTo>
                    <a:pt x="2154" y="1527"/>
                  </a:lnTo>
                  <a:lnTo>
                    <a:pt x="2164" y="1441"/>
                  </a:lnTo>
                  <a:lnTo>
                    <a:pt x="2362" y="1464"/>
                  </a:lnTo>
                  <a:lnTo>
                    <a:pt x="2013" y="1311"/>
                  </a:lnTo>
                  <a:lnTo>
                    <a:pt x="1903" y="1485"/>
                  </a:lnTo>
                  <a:lnTo>
                    <a:pt x="1871" y="1573"/>
                  </a:lnTo>
                  <a:lnTo>
                    <a:pt x="1611" y="1215"/>
                  </a:lnTo>
                  <a:lnTo>
                    <a:pt x="1358" y="955"/>
                  </a:lnTo>
                  <a:lnTo>
                    <a:pt x="1807" y="1226"/>
                  </a:lnTo>
                  <a:lnTo>
                    <a:pt x="2003" y="1235"/>
                  </a:lnTo>
                  <a:lnTo>
                    <a:pt x="2066" y="1215"/>
                  </a:lnTo>
                  <a:lnTo>
                    <a:pt x="2078" y="1030"/>
                  </a:lnTo>
                  <a:lnTo>
                    <a:pt x="1948" y="1126"/>
                  </a:lnTo>
                  <a:lnTo>
                    <a:pt x="1773" y="1118"/>
                  </a:lnTo>
                  <a:lnTo>
                    <a:pt x="1587" y="1017"/>
                  </a:lnTo>
                  <a:lnTo>
                    <a:pt x="1262" y="705"/>
                  </a:lnTo>
                  <a:lnTo>
                    <a:pt x="859" y="455"/>
                  </a:lnTo>
                  <a:lnTo>
                    <a:pt x="838" y="252"/>
                  </a:lnTo>
                  <a:lnTo>
                    <a:pt x="673" y="205"/>
                  </a:lnTo>
                  <a:lnTo>
                    <a:pt x="532" y="75"/>
                  </a:lnTo>
                  <a:lnTo>
                    <a:pt x="4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8" name="Freeform 38"/>
            <p:cNvSpPr>
              <a:spLocks/>
            </p:cNvSpPr>
            <p:nvPr/>
          </p:nvSpPr>
          <p:spPr bwMode="auto">
            <a:xfrm>
              <a:off x="2158" y="3079"/>
              <a:ext cx="468" cy="491"/>
            </a:xfrm>
            <a:custGeom>
              <a:avLst/>
              <a:gdLst>
                <a:gd name="T0" fmla="*/ 0 w 2807"/>
                <a:gd name="T1" fmla="*/ 0 h 2947"/>
                <a:gd name="T2" fmla="*/ 0 w 2807"/>
                <a:gd name="T3" fmla="*/ 0 h 2947"/>
                <a:gd name="T4" fmla="*/ 0 w 2807"/>
                <a:gd name="T5" fmla="*/ 0 h 2947"/>
                <a:gd name="T6" fmla="*/ 0 w 2807"/>
                <a:gd name="T7" fmla="*/ 0 h 2947"/>
                <a:gd name="T8" fmla="*/ 0 w 2807"/>
                <a:gd name="T9" fmla="*/ 0 h 2947"/>
                <a:gd name="T10" fmla="*/ 0 w 2807"/>
                <a:gd name="T11" fmla="*/ 0 h 2947"/>
                <a:gd name="T12" fmla="*/ 0 w 2807"/>
                <a:gd name="T13" fmla="*/ 0 h 2947"/>
                <a:gd name="T14" fmla="*/ 0 w 2807"/>
                <a:gd name="T15" fmla="*/ 0 h 2947"/>
                <a:gd name="T16" fmla="*/ 0 w 2807"/>
                <a:gd name="T17" fmla="*/ 0 h 2947"/>
                <a:gd name="T18" fmla="*/ 0 w 2807"/>
                <a:gd name="T19" fmla="*/ 0 h 2947"/>
                <a:gd name="T20" fmla="*/ 0 w 2807"/>
                <a:gd name="T21" fmla="*/ 0 h 2947"/>
                <a:gd name="T22" fmla="*/ 0 w 2807"/>
                <a:gd name="T23" fmla="*/ 0 h 2947"/>
                <a:gd name="T24" fmla="*/ 0 w 2807"/>
                <a:gd name="T25" fmla="*/ 0 h 2947"/>
                <a:gd name="T26" fmla="*/ 0 w 2807"/>
                <a:gd name="T27" fmla="*/ 0 h 2947"/>
                <a:gd name="T28" fmla="*/ 0 w 2807"/>
                <a:gd name="T29" fmla="*/ 0 h 2947"/>
                <a:gd name="T30" fmla="*/ 0 w 2807"/>
                <a:gd name="T31" fmla="*/ 0 h 2947"/>
                <a:gd name="T32" fmla="*/ 0 w 2807"/>
                <a:gd name="T33" fmla="*/ 0 h 2947"/>
                <a:gd name="T34" fmla="*/ 0 w 2807"/>
                <a:gd name="T35" fmla="*/ 0 h 2947"/>
                <a:gd name="T36" fmla="*/ 0 w 2807"/>
                <a:gd name="T37" fmla="*/ 0 h 2947"/>
                <a:gd name="T38" fmla="*/ 0 w 2807"/>
                <a:gd name="T39" fmla="*/ 0 h 2947"/>
                <a:gd name="T40" fmla="*/ 0 w 2807"/>
                <a:gd name="T41" fmla="*/ 0 h 2947"/>
                <a:gd name="T42" fmla="*/ 0 w 2807"/>
                <a:gd name="T43" fmla="*/ 0 h 2947"/>
                <a:gd name="T44" fmla="*/ 0 w 2807"/>
                <a:gd name="T45" fmla="*/ 0 h 2947"/>
                <a:gd name="T46" fmla="*/ 0 w 2807"/>
                <a:gd name="T47" fmla="*/ 0 h 2947"/>
                <a:gd name="T48" fmla="*/ 0 w 2807"/>
                <a:gd name="T49" fmla="*/ 0 h 2947"/>
                <a:gd name="T50" fmla="*/ 0 w 2807"/>
                <a:gd name="T51" fmla="*/ 0 h 2947"/>
                <a:gd name="T52" fmla="*/ 0 w 2807"/>
                <a:gd name="T53" fmla="*/ 0 h 2947"/>
                <a:gd name="T54" fmla="*/ 0 w 2807"/>
                <a:gd name="T55" fmla="*/ 0 h 2947"/>
                <a:gd name="T56" fmla="*/ 0 w 2807"/>
                <a:gd name="T57" fmla="*/ 0 h 2947"/>
                <a:gd name="T58" fmla="*/ 0 w 2807"/>
                <a:gd name="T59" fmla="*/ 0 h 2947"/>
                <a:gd name="T60" fmla="*/ 0 w 2807"/>
                <a:gd name="T61" fmla="*/ 0 h 2947"/>
                <a:gd name="T62" fmla="*/ 0 w 2807"/>
                <a:gd name="T63" fmla="*/ 0 h 2947"/>
                <a:gd name="T64" fmla="*/ 0 w 2807"/>
                <a:gd name="T65" fmla="*/ 0 h 2947"/>
                <a:gd name="T66" fmla="*/ 0 w 2807"/>
                <a:gd name="T67" fmla="*/ 0 h 2947"/>
                <a:gd name="T68" fmla="*/ 0 w 2807"/>
                <a:gd name="T69" fmla="*/ 0 h 2947"/>
                <a:gd name="T70" fmla="*/ 0 w 2807"/>
                <a:gd name="T71" fmla="*/ 0 h 2947"/>
                <a:gd name="T72" fmla="*/ 0 w 2807"/>
                <a:gd name="T73" fmla="*/ 0 h 2947"/>
                <a:gd name="T74" fmla="*/ 0 w 2807"/>
                <a:gd name="T75" fmla="*/ 0 h 2947"/>
                <a:gd name="T76" fmla="*/ 0 w 2807"/>
                <a:gd name="T77" fmla="*/ 0 h 2947"/>
                <a:gd name="T78" fmla="*/ 0 w 2807"/>
                <a:gd name="T79" fmla="*/ 0 h 2947"/>
                <a:gd name="T80" fmla="*/ 0 w 2807"/>
                <a:gd name="T81" fmla="*/ 0 h 294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807"/>
                <a:gd name="T124" fmla="*/ 0 h 2947"/>
                <a:gd name="T125" fmla="*/ 2807 w 2807"/>
                <a:gd name="T126" fmla="*/ 2947 h 294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807" h="2947">
                  <a:moveTo>
                    <a:pt x="0" y="639"/>
                  </a:moveTo>
                  <a:lnTo>
                    <a:pt x="455" y="390"/>
                  </a:lnTo>
                  <a:lnTo>
                    <a:pt x="719" y="531"/>
                  </a:lnTo>
                  <a:lnTo>
                    <a:pt x="1152" y="911"/>
                  </a:lnTo>
                  <a:lnTo>
                    <a:pt x="1534" y="803"/>
                  </a:lnTo>
                  <a:lnTo>
                    <a:pt x="1696" y="629"/>
                  </a:lnTo>
                  <a:lnTo>
                    <a:pt x="1805" y="466"/>
                  </a:lnTo>
                  <a:lnTo>
                    <a:pt x="1937" y="0"/>
                  </a:lnTo>
                  <a:lnTo>
                    <a:pt x="1979" y="44"/>
                  </a:lnTo>
                  <a:lnTo>
                    <a:pt x="1958" y="552"/>
                  </a:lnTo>
                  <a:lnTo>
                    <a:pt x="1718" y="878"/>
                  </a:lnTo>
                  <a:lnTo>
                    <a:pt x="2513" y="1862"/>
                  </a:lnTo>
                  <a:lnTo>
                    <a:pt x="2435" y="2437"/>
                  </a:lnTo>
                  <a:lnTo>
                    <a:pt x="2644" y="2349"/>
                  </a:lnTo>
                  <a:lnTo>
                    <a:pt x="2785" y="2211"/>
                  </a:lnTo>
                  <a:lnTo>
                    <a:pt x="2807" y="2545"/>
                  </a:lnTo>
                  <a:lnTo>
                    <a:pt x="2295" y="2762"/>
                  </a:lnTo>
                  <a:lnTo>
                    <a:pt x="2383" y="2341"/>
                  </a:lnTo>
                  <a:lnTo>
                    <a:pt x="2417" y="1875"/>
                  </a:lnTo>
                  <a:lnTo>
                    <a:pt x="1969" y="1299"/>
                  </a:lnTo>
                  <a:lnTo>
                    <a:pt x="1654" y="911"/>
                  </a:lnTo>
                  <a:lnTo>
                    <a:pt x="1490" y="889"/>
                  </a:lnTo>
                  <a:lnTo>
                    <a:pt x="1468" y="1008"/>
                  </a:lnTo>
                  <a:lnTo>
                    <a:pt x="1555" y="1019"/>
                  </a:lnTo>
                  <a:lnTo>
                    <a:pt x="1729" y="2266"/>
                  </a:lnTo>
                  <a:lnTo>
                    <a:pt x="2262" y="2870"/>
                  </a:lnTo>
                  <a:lnTo>
                    <a:pt x="2153" y="2849"/>
                  </a:lnTo>
                  <a:lnTo>
                    <a:pt x="1871" y="2947"/>
                  </a:lnTo>
                  <a:lnTo>
                    <a:pt x="1207" y="2870"/>
                  </a:lnTo>
                  <a:lnTo>
                    <a:pt x="1196" y="2751"/>
                  </a:lnTo>
                  <a:lnTo>
                    <a:pt x="1654" y="2804"/>
                  </a:lnTo>
                  <a:lnTo>
                    <a:pt x="1958" y="2762"/>
                  </a:lnTo>
                  <a:lnTo>
                    <a:pt x="2013" y="2730"/>
                  </a:lnTo>
                  <a:lnTo>
                    <a:pt x="1654" y="2307"/>
                  </a:lnTo>
                  <a:lnTo>
                    <a:pt x="1524" y="1182"/>
                  </a:lnTo>
                  <a:lnTo>
                    <a:pt x="1512" y="1072"/>
                  </a:lnTo>
                  <a:lnTo>
                    <a:pt x="1402" y="1019"/>
                  </a:lnTo>
                  <a:lnTo>
                    <a:pt x="1196" y="1030"/>
                  </a:lnTo>
                  <a:lnTo>
                    <a:pt x="771" y="660"/>
                  </a:lnTo>
                  <a:lnTo>
                    <a:pt x="511" y="531"/>
                  </a:lnTo>
                  <a:lnTo>
                    <a:pt x="0" y="6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399" name="Freeform 39"/>
            <p:cNvSpPr>
              <a:spLocks/>
            </p:cNvSpPr>
            <p:nvPr/>
          </p:nvSpPr>
          <p:spPr bwMode="auto">
            <a:xfrm>
              <a:off x="2280" y="3175"/>
              <a:ext cx="83" cy="417"/>
            </a:xfrm>
            <a:custGeom>
              <a:avLst/>
              <a:gdLst>
                <a:gd name="T0" fmla="*/ 0 w 501"/>
                <a:gd name="T1" fmla="*/ 0 h 2500"/>
                <a:gd name="T2" fmla="*/ 0 w 501"/>
                <a:gd name="T3" fmla="*/ 0 h 2500"/>
                <a:gd name="T4" fmla="*/ 0 w 501"/>
                <a:gd name="T5" fmla="*/ 0 h 2500"/>
                <a:gd name="T6" fmla="*/ 0 w 501"/>
                <a:gd name="T7" fmla="*/ 0 h 2500"/>
                <a:gd name="T8" fmla="*/ 0 w 501"/>
                <a:gd name="T9" fmla="*/ 0 h 2500"/>
                <a:gd name="T10" fmla="*/ 0 w 501"/>
                <a:gd name="T11" fmla="*/ 0 h 2500"/>
                <a:gd name="T12" fmla="*/ 0 60000 65536"/>
                <a:gd name="T13" fmla="*/ 0 60000 65536"/>
                <a:gd name="T14" fmla="*/ 0 60000 65536"/>
                <a:gd name="T15" fmla="*/ 0 60000 65536"/>
                <a:gd name="T16" fmla="*/ 0 60000 65536"/>
                <a:gd name="T17" fmla="*/ 0 60000 65536"/>
                <a:gd name="T18" fmla="*/ 0 w 501"/>
                <a:gd name="T19" fmla="*/ 0 h 2500"/>
                <a:gd name="T20" fmla="*/ 501 w 501"/>
                <a:gd name="T21" fmla="*/ 2500 h 2500"/>
              </a:gdLst>
              <a:ahLst/>
              <a:cxnLst>
                <a:cxn ang="T12">
                  <a:pos x="T0" y="T1"/>
                </a:cxn>
                <a:cxn ang="T13">
                  <a:pos x="T2" y="T3"/>
                </a:cxn>
                <a:cxn ang="T14">
                  <a:pos x="T4" y="T5"/>
                </a:cxn>
                <a:cxn ang="T15">
                  <a:pos x="T6" y="T7"/>
                </a:cxn>
                <a:cxn ang="T16">
                  <a:pos x="T8" y="T9"/>
                </a:cxn>
                <a:cxn ang="T17">
                  <a:pos x="T10" y="T11"/>
                </a:cxn>
              </a:cxnLst>
              <a:rect l="T18" t="T19" r="T20" b="T21"/>
              <a:pathLst>
                <a:path w="501" h="2500">
                  <a:moveTo>
                    <a:pt x="0" y="0"/>
                  </a:moveTo>
                  <a:lnTo>
                    <a:pt x="294" y="953"/>
                  </a:lnTo>
                  <a:lnTo>
                    <a:pt x="501" y="2500"/>
                  </a:lnTo>
                  <a:lnTo>
                    <a:pt x="325" y="758"/>
                  </a:lnTo>
                  <a:lnTo>
                    <a:pt x="151" y="11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0" name="Freeform 40"/>
            <p:cNvSpPr>
              <a:spLocks/>
            </p:cNvSpPr>
            <p:nvPr/>
          </p:nvSpPr>
          <p:spPr bwMode="auto">
            <a:xfrm>
              <a:off x="1792" y="3525"/>
              <a:ext cx="149" cy="336"/>
            </a:xfrm>
            <a:custGeom>
              <a:avLst/>
              <a:gdLst>
                <a:gd name="T0" fmla="*/ 0 w 895"/>
                <a:gd name="T1" fmla="*/ 0 h 2018"/>
                <a:gd name="T2" fmla="*/ 0 w 895"/>
                <a:gd name="T3" fmla="*/ 0 h 2018"/>
                <a:gd name="T4" fmla="*/ 0 w 895"/>
                <a:gd name="T5" fmla="*/ 0 h 2018"/>
                <a:gd name="T6" fmla="*/ 0 w 895"/>
                <a:gd name="T7" fmla="*/ 0 h 2018"/>
                <a:gd name="T8" fmla="*/ 0 w 895"/>
                <a:gd name="T9" fmla="*/ 0 h 2018"/>
                <a:gd name="T10" fmla="*/ 0 w 895"/>
                <a:gd name="T11" fmla="*/ 0 h 2018"/>
                <a:gd name="T12" fmla="*/ 0 w 895"/>
                <a:gd name="T13" fmla="*/ 0 h 2018"/>
                <a:gd name="T14" fmla="*/ 0 w 895"/>
                <a:gd name="T15" fmla="*/ 0 h 2018"/>
                <a:gd name="T16" fmla="*/ 0 w 895"/>
                <a:gd name="T17" fmla="*/ 0 h 2018"/>
                <a:gd name="T18" fmla="*/ 0 w 895"/>
                <a:gd name="T19" fmla="*/ 0 h 2018"/>
                <a:gd name="T20" fmla="*/ 0 w 895"/>
                <a:gd name="T21" fmla="*/ 0 h 2018"/>
                <a:gd name="T22" fmla="*/ 0 w 895"/>
                <a:gd name="T23" fmla="*/ 0 h 2018"/>
                <a:gd name="T24" fmla="*/ 0 w 895"/>
                <a:gd name="T25" fmla="*/ 0 h 2018"/>
                <a:gd name="T26" fmla="*/ 0 w 895"/>
                <a:gd name="T27" fmla="*/ 0 h 2018"/>
                <a:gd name="T28" fmla="*/ 0 w 895"/>
                <a:gd name="T29" fmla="*/ 0 h 2018"/>
                <a:gd name="T30" fmla="*/ 0 w 895"/>
                <a:gd name="T31" fmla="*/ 0 h 2018"/>
                <a:gd name="T32" fmla="*/ 0 w 895"/>
                <a:gd name="T33" fmla="*/ 0 h 2018"/>
                <a:gd name="T34" fmla="*/ 0 w 895"/>
                <a:gd name="T35" fmla="*/ 0 h 2018"/>
                <a:gd name="T36" fmla="*/ 0 w 895"/>
                <a:gd name="T37" fmla="*/ 0 h 2018"/>
                <a:gd name="T38" fmla="*/ 0 w 895"/>
                <a:gd name="T39" fmla="*/ 0 h 2018"/>
                <a:gd name="T40" fmla="*/ 0 w 895"/>
                <a:gd name="T41" fmla="*/ 0 h 2018"/>
                <a:gd name="T42" fmla="*/ 0 w 895"/>
                <a:gd name="T43" fmla="*/ 0 h 2018"/>
                <a:gd name="T44" fmla="*/ 0 w 895"/>
                <a:gd name="T45" fmla="*/ 0 h 2018"/>
                <a:gd name="T46" fmla="*/ 0 w 895"/>
                <a:gd name="T47" fmla="*/ 0 h 201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895"/>
                <a:gd name="T73" fmla="*/ 0 h 2018"/>
                <a:gd name="T74" fmla="*/ 895 w 895"/>
                <a:gd name="T75" fmla="*/ 2018 h 201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895" h="2018">
                  <a:moveTo>
                    <a:pt x="722" y="0"/>
                  </a:moveTo>
                  <a:lnTo>
                    <a:pt x="520" y="29"/>
                  </a:lnTo>
                  <a:lnTo>
                    <a:pt x="431" y="203"/>
                  </a:lnTo>
                  <a:lnTo>
                    <a:pt x="490" y="345"/>
                  </a:lnTo>
                  <a:lnTo>
                    <a:pt x="171" y="288"/>
                  </a:lnTo>
                  <a:lnTo>
                    <a:pt x="0" y="462"/>
                  </a:lnTo>
                  <a:lnTo>
                    <a:pt x="57" y="749"/>
                  </a:lnTo>
                  <a:lnTo>
                    <a:pt x="57" y="489"/>
                  </a:lnTo>
                  <a:lnTo>
                    <a:pt x="144" y="432"/>
                  </a:lnTo>
                  <a:lnTo>
                    <a:pt x="171" y="519"/>
                  </a:lnTo>
                  <a:lnTo>
                    <a:pt x="200" y="692"/>
                  </a:lnTo>
                  <a:lnTo>
                    <a:pt x="144" y="807"/>
                  </a:lnTo>
                  <a:lnTo>
                    <a:pt x="230" y="749"/>
                  </a:lnTo>
                  <a:lnTo>
                    <a:pt x="287" y="548"/>
                  </a:lnTo>
                  <a:lnTo>
                    <a:pt x="750" y="692"/>
                  </a:lnTo>
                  <a:lnTo>
                    <a:pt x="548" y="1240"/>
                  </a:lnTo>
                  <a:lnTo>
                    <a:pt x="548" y="1990"/>
                  </a:lnTo>
                  <a:lnTo>
                    <a:pt x="722" y="2018"/>
                  </a:lnTo>
                  <a:lnTo>
                    <a:pt x="694" y="1095"/>
                  </a:lnTo>
                  <a:lnTo>
                    <a:pt x="895" y="635"/>
                  </a:lnTo>
                  <a:lnTo>
                    <a:pt x="607" y="318"/>
                  </a:lnTo>
                  <a:lnTo>
                    <a:pt x="548" y="115"/>
                  </a:lnTo>
                  <a:lnTo>
                    <a:pt x="750" y="87"/>
                  </a:lnTo>
                  <a:lnTo>
                    <a:pt x="7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1" name="Freeform 41"/>
            <p:cNvSpPr>
              <a:spLocks/>
            </p:cNvSpPr>
            <p:nvPr/>
          </p:nvSpPr>
          <p:spPr bwMode="auto">
            <a:xfrm>
              <a:off x="1884" y="3679"/>
              <a:ext cx="309" cy="206"/>
            </a:xfrm>
            <a:custGeom>
              <a:avLst/>
              <a:gdLst>
                <a:gd name="T0" fmla="*/ 0 w 1855"/>
                <a:gd name="T1" fmla="*/ 0 h 1237"/>
                <a:gd name="T2" fmla="*/ 0 w 1855"/>
                <a:gd name="T3" fmla="*/ 0 h 1237"/>
                <a:gd name="T4" fmla="*/ 0 w 1855"/>
                <a:gd name="T5" fmla="*/ 0 h 1237"/>
                <a:gd name="T6" fmla="*/ 0 w 1855"/>
                <a:gd name="T7" fmla="*/ 0 h 1237"/>
                <a:gd name="T8" fmla="*/ 0 w 1855"/>
                <a:gd name="T9" fmla="*/ 0 h 1237"/>
                <a:gd name="T10" fmla="*/ 0 w 1855"/>
                <a:gd name="T11" fmla="*/ 0 h 1237"/>
                <a:gd name="T12" fmla="*/ 0 w 1855"/>
                <a:gd name="T13" fmla="*/ 0 h 1237"/>
                <a:gd name="T14" fmla="*/ 0 w 1855"/>
                <a:gd name="T15" fmla="*/ 0 h 1237"/>
                <a:gd name="T16" fmla="*/ 0 w 1855"/>
                <a:gd name="T17" fmla="*/ 0 h 1237"/>
                <a:gd name="T18" fmla="*/ 0 w 1855"/>
                <a:gd name="T19" fmla="*/ 0 h 1237"/>
                <a:gd name="T20" fmla="*/ 0 w 1855"/>
                <a:gd name="T21" fmla="*/ 0 h 1237"/>
                <a:gd name="T22" fmla="*/ 0 w 1855"/>
                <a:gd name="T23" fmla="*/ 0 h 1237"/>
                <a:gd name="T24" fmla="*/ 0 w 1855"/>
                <a:gd name="T25" fmla="*/ 0 h 1237"/>
                <a:gd name="T26" fmla="*/ 0 w 1855"/>
                <a:gd name="T27" fmla="*/ 0 h 1237"/>
                <a:gd name="T28" fmla="*/ 0 w 1855"/>
                <a:gd name="T29" fmla="*/ 0 h 1237"/>
                <a:gd name="T30" fmla="*/ 0 w 1855"/>
                <a:gd name="T31" fmla="*/ 0 h 1237"/>
                <a:gd name="T32" fmla="*/ 0 w 1855"/>
                <a:gd name="T33" fmla="*/ 0 h 1237"/>
                <a:gd name="T34" fmla="*/ 0 w 1855"/>
                <a:gd name="T35" fmla="*/ 0 h 1237"/>
                <a:gd name="T36" fmla="*/ 0 w 1855"/>
                <a:gd name="T37" fmla="*/ 0 h 12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55"/>
                <a:gd name="T58" fmla="*/ 0 h 1237"/>
                <a:gd name="T59" fmla="*/ 1855 w 1855"/>
                <a:gd name="T60" fmla="*/ 1237 h 123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55" h="1237">
                  <a:moveTo>
                    <a:pt x="1013" y="0"/>
                  </a:moveTo>
                  <a:lnTo>
                    <a:pt x="956" y="952"/>
                  </a:lnTo>
                  <a:lnTo>
                    <a:pt x="434" y="952"/>
                  </a:lnTo>
                  <a:lnTo>
                    <a:pt x="174" y="864"/>
                  </a:lnTo>
                  <a:lnTo>
                    <a:pt x="146" y="923"/>
                  </a:lnTo>
                  <a:lnTo>
                    <a:pt x="434" y="1067"/>
                  </a:lnTo>
                  <a:lnTo>
                    <a:pt x="695" y="1095"/>
                  </a:lnTo>
                  <a:lnTo>
                    <a:pt x="462" y="1123"/>
                  </a:lnTo>
                  <a:lnTo>
                    <a:pt x="0" y="1067"/>
                  </a:lnTo>
                  <a:lnTo>
                    <a:pt x="0" y="1123"/>
                  </a:lnTo>
                  <a:lnTo>
                    <a:pt x="347" y="1237"/>
                  </a:lnTo>
                  <a:lnTo>
                    <a:pt x="839" y="1237"/>
                  </a:lnTo>
                  <a:lnTo>
                    <a:pt x="1071" y="1123"/>
                  </a:lnTo>
                  <a:lnTo>
                    <a:pt x="1158" y="402"/>
                  </a:lnTo>
                  <a:lnTo>
                    <a:pt x="1476" y="432"/>
                  </a:lnTo>
                  <a:lnTo>
                    <a:pt x="1855" y="345"/>
                  </a:lnTo>
                  <a:lnTo>
                    <a:pt x="1420" y="317"/>
                  </a:lnTo>
                  <a:lnTo>
                    <a:pt x="1189" y="260"/>
                  </a:lnTo>
                  <a:lnTo>
                    <a:pt x="10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2" name="Freeform 42"/>
            <p:cNvSpPr>
              <a:spLocks/>
            </p:cNvSpPr>
            <p:nvPr/>
          </p:nvSpPr>
          <p:spPr bwMode="auto">
            <a:xfrm>
              <a:off x="1814" y="3693"/>
              <a:ext cx="85" cy="234"/>
            </a:xfrm>
            <a:custGeom>
              <a:avLst/>
              <a:gdLst>
                <a:gd name="T0" fmla="*/ 0 w 512"/>
                <a:gd name="T1" fmla="*/ 0 h 1402"/>
                <a:gd name="T2" fmla="*/ 0 w 512"/>
                <a:gd name="T3" fmla="*/ 0 h 1402"/>
                <a:gd name="T4" fmla="*/ 0 w 512"/>
                <a:gd name="T5" fmla="*/ 0 h 1402"/>
                <a:gd name="T6" fmla="*/ 0 w 512"/>
                <a:gd name="T7" fmla="*/ 0 h 1402"/>
                <a:gd name="T8" fmla="*/ 0 w 512"/>
                <a:gd name="T9" fmla="*/ 0 h 1402"/>
                <a:gd name="T10" fmla="*/ 0 w 512"/>
                <a:gd name="T11" fmla="*/ 0 h 1402"/>
                <a:gd name="T12" fmla="*/ 0 w 512"/>
                <a:gd name="T13" fmla="*/ 0 h 1402"/>
                <a:gd name="T14" fmla="*/ 0 w 512"/>
                <a:gd name="T15" fmla="*/ 0 h 1402"/>
                <a:gd name="T16" fmla="*/ 0 w 512"/>
                <a:gd name="T17" fmla="*/ 0 h 14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12"/>
                <a:gd name="T28" fmla="*/ 0 h 1402"/>
                <a:gd name="T29" fmla="*/ 512 w 512"/>
                <a:gd name="T30" fmla="*/ 1402 h 14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12" h="1402">
                  <a:moveTo>
                    <a:pt x="512" y="70"/>
                  </a:moveTo>
                  <a:lnTo>
                    <a:pt x="231" y="45"/>
                  </a:lnTo>
                  <a:lnTo>
                    <a:pt x="0" y="0"/>
                  </a:lnTo>
                  <a:lnTo>
                    <a:pt x="35" y="699"/>
                  </a:lnTo>
                  <a:lnTo>
                    <a:pt x="48" y="1402"/>
                  </a:lnTo>
                  <a:lnTo>
                    <a:pt x="171" y="943"/>
                  </a:lnTo>
                  <a:lnTo>
                    <a:pt x="123" y="143"/>
                  </a:lnTo>
                  <a:lnTo>
                    <a:pt x="462" y="191"/>
                  </a:lnTo>
                  <a:lnTo>
                    <a:pt x="512" y="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3" name="Freeform 43"/>
            <p:cNvSpPr>
              <a:spLocks/>
            </p:cNvSpPr>
            <p:nvPr/>
          </p:nvSpPr>
          <p:spPr bwMode="auto">
            <a:xfrm>
              <a:off x="1913" y="3846"/>
              <a:ext cx="203" cy="97"/>
            </a:xfrm>
            <a:custGeom>
              <a:avLst/>
              <a:gdLst>
                <a:gd name="T0" fmla="*/ 0 w 1218"/>
                <a:gd name="T1" fmla="*/ 0 h 581"/>
                <a:gd name="T2" fmla="*/ 0 w 1218"/>
                <a:gd name="T3" fmla="*/ 0 h 581"/>
                <a:gd name="T4" fmla="*/ 0 w 1218"/>
                <a:gd name="T5" fmla="*/ 0 h 581"/>
                <a:gd name="T6" fmla="*/ 0 w 1218"/>
                <a:gd name="T7" fmla="*/ 0 h 581"/>
                <a:gd name="T8" fmla="*/ 0 w 1218"/>
                <a:gd name="T9" fmla="*/ 0 h 581"/>
                <a:gd name="T10" fmla="*/ 0 w 1218"/>
                <a:gd name="T11" fmla="*/ 0 h 581"/>
                <a:gd name="T12" fmla="*/ 0 w 1218"/>
                <a:gd name="T13" fmla="*/ 0 h 581"/>
                <a:gd name="T14" fmla="*/ 0 w 1218"/>
                <a:gd name="T15" fmla="*/ 0 h 581"/>
                <a:gd name="T16" fmla="*/ 0 w 1218"/>
                <a:gd name="T17" fmla="*/ 0 h 581"/>
                <a:gd name="T18" fmla="*/ 0 w 1218"/>
                <a:gd name="T19" fmla="*/ 0 h 581"/>
                <a:gd name="T20" fmla="*/ 0 w 1218"/>
                <a:gd name="T21" fmla="*/ 0 h 581"/>
                <a:gd name="T22" fmla="*/ 0 w 1218"/>
                <a:gd name="T23" fmla="*/ 0 h 581"/>
                <a:gd name="T24" fmla="*/ 0 w 1218"/>
                <a:gd name="T25" fmla="*/ 0 h 581"/>
                <a:gd name="T26" fmla="*/ 0 w 1218"/>
                <a:gd name="T27" fmla="*/ 0 h 581"/>
                <a:gd name="T28" fmla="*/ 0 w 1218"/>
                <a:gd name="T29" fmla="*/ 0 h 581"/>
                <a:gd name="T30" fmla="*/ 0 w 1218"/>
                <a:gd name="T31" fmla="*/ 0 h 581"/>
                <a:gd name="T32" fmla="*/ 0 w 1218"/>
                <a:gd name="T33" fmla="*/ 0 h 581"/>
                <a:gd name="T34" fmla="*/ 0 w 1218"/>
                <a:gd name="T35" fmla="*/ 0 h 581"/>
                <a:gd name="T36" fmla="*/ 0 w 1218"/>
                <a:gd name="T37" fmla="*/ 0 h 581"/>
                <a:gd name="T38" fmla="*/ 0 w 1218"/>
                <a:gd name="T39" fmla="*/ 0 h 581"/>
                <a:gd name="T40" fmla="*/ 0 w 1218"/>
                <a:gd name="T41" fmla="*/ 0 h 581"/>
                <a:gd name="T42" fmla="*/ 0 w 1218"/>
                <a:gd name="T43" fmla="*/ 0 h 581"/>
                <a:gd name="T44" fmla="*/ 0 w 1218"/>
                <a:gd name="T45" fmla="*/ 0 h 581"/>
                <a:gd name="T46" fmla="*/ 0 w 1218"/>
                <a:gd name="T47" fmla="*/ 0 h 58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218"/>
                <a:gd name="T73" fmla="*/ 0 h 581"/>
                <a:gd name="T74" fmla="*/ 1218 w 1218"/>
                <a:gd name="T75" fmla="*/ 581 h 58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218" h="581">
                  <a:moveTo>
                    <a:pt x="877" y="0"/>
                  </a:moveTo>
                  <a:lnTo>
                    <a:pt x="999" y="26"/>
                  </a:lnTo>
                  <a:lnTo>
                    <a:pt x="1097" y="86"/>
                  </a:lnTo>
                  <a:lnTo>
                    <a:pt x="1218" y="110"/>
                  </a:lnTo>
                  <a:lnTo>
                    <a:pt x="1218" y="208"/>
                  </a:lnTo>
                  <a:lnTo>
                    <a:pt x="939" y="316"/>
                  </a:lnTo>
                  <a:lnTo>
                    <a:pt x="890" y="521"/>
                  </a:lnTo>
                  <a:lnTo>
                    <a:pt x="623" y="581"/>
                  </a:lnTo>
                  <a:lnTo>
                    <a:pt x="414" y="499"/>
                  </a:lnTo>
                  <a:lnTo>
                    <a:pt x="246" y="437"/>
                  </a:lnTo>
                  <a:lnTo>
                    <a:pt x="0" y="183"/>
                  </a:lnTo>
                  <a:lnTo>
                    <a:pt x="136" y="193"/>
                  </a:lnTo>
                  <a:lnTo>
                    <a:pt x="269" y="341"/>
                  </a:lnTo>
                  <a:lnTo>
                    <a:pt x="355" y="389"/>
                  </a:lnTo>
                  <a:lnTo>
                    <a:pt x="464" y="304"/>
                  </a:lnTo>
                  <a:lnTo>
                    <a:pt x="527" y="449"/>
                  </a:lnTo>
                  <a:lnTo>
                    <a:pt x="682" y="485"/>
                  </a:lnTo>
                  <a:lnTo>
                    <a:pt x="841" y="412"/>
                  </a:lnTo>
                  <a:lnTo>
                    <a:pt x="841" y="243"/>
                  </a:lnTo>
                  <a:lnTo>
                    <a:pt x="1120" y="193"/>
                  </a:lnTo>
                  <a:lnTo>
                    <a:pt x="1120" y="135"/>
                  </a:lnTo>
                  <a:lnTo>
                    <a:pt x="1012" y="110"/>
                  </a:lnTo>
                  <a:lnTo>
                    <a:pt x="841" y="110"/>
                  </a:lnTo>
                  <a:lnTo>
                    <a:pt x="87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4" name="Freeform 44"/>
            <p:cNvSpPr>
              <a:spLocks/>
            </p:cNvSpPr>
            <p:nvPr/>
          </p:nvSpPr>
          <p:spPr bwMode="auto">
            <a:xfrm>
              <a:off x="1826" y="3735"/>
              <a:ext cx="391" cy="242"/>
            </a:xfrm>
            <a:custGeom>
              <a:avLst/>
              <a:gdLst>
                <a:gd name="T0" fmla="*/ 0 w 2348"/>
                <a:gd name="T1" fmla="*/ 0 h 1453"/>
                <a:gd name="T2" fmla="*/ 0 w 2348"/>
                <a:gd name="T3" fmla="*/ 0 h 1453"/>
                <a:gd name="T4" fmla="*/ 0 w 2348"/>
                <a:gd name="T5" fmla="*/ 0 h 1453"/>
                <a:gd name="T6" fmla="*/ 0 w 2348"/>
                <a:gd name="T7" fmla="*/ 0 h 1453"/>
                <a:gd name="T8" fmla="*/ 0 w 2348"/>
                <a:gd name="T9" fmla="*/ 0 h 1453"/>
                <a:gd name="T10" fmla="*/ 0 w 2348"/>
                <a:gd name="T11" fmla="*/ 0 h 1453"/>
                <a:gd name="T12" fmla="*/ 0 w 2348"/>
                <a:gd name="T13" fmla="*/ 0 h 1453"/>
                <a:gd name="T14" fmla="*/ 0 w 2348"/>
                <a:gd name="T15" fmla="*/ 0 h 1453"/>
                <a:gd name="T16" fmla="*/ 0 w 2348"/>
                <a:gd name="T17" fmla="*/ 0 h 1453"/>
                <a:gd name="T18" fmla="*/ 0 w 2348"/>
                <a:gd name="T19" fmla="*/ 0 h 1453"/>
                <a:gd name="T20" fmla="*/ 0 w 2348"/>
                <a:gd name="T21" fmla="*/ 0 h 1453"/>
                <a:gd name="T22" fmla="*/ 0 w 2348"/>
                <a:gd name="T23" fmla="*/ 0 h 1453"/>
                <a:gd name="T24" fmla="*/ 0 w 2348"/>
                <a:gd name="T25" fmla="*/ 0 h 1453"/>
                <a:gd name="T26" fmla="*/ 0 w 2348"/>
                <a:gd name="T27" fmla="*/ 0 h 1453"/>
                <a:gd name="T28" fmla="*/ 0 w 2348"/>
                <a:gd name="T29" fmla="*/ 0 h 145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48"/>
                <a:gd name="T46" fmla="*/ 0 h 1453"/>
                <a:gd name="T47" fmla="*/ 2348 w 2348"/>
                <a:gd name="T48" fmla="*/ 1453 h 145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48" h="1453">
                  <a:moveTo>
                    <a:pt x="2190" y="0"/>
                  </a:moveTo>
                  <a:lnTo>
                    <a:pt x="2102" y="436"/>
                  </a:lnTo>
                  <a:lnTo>
                    <a:pt x="2092" y="774"/>
                  </a:lnTo>
                  <a:lnTo>
                    <a:pt x="2178" y="1295"/>
                  </a:lnTo>
                  <a:lnTo>
                    <a:pt x="1435" y="1281"/>
                  </a:lnTo>
                  <a:lnTo>
                    <a:pt x="962" y="1221"/>
                  </a:lnTo>
                  <a:lnTo>
                    <a:pt x="353" y="1163"/>
                  </a:lnTo>
                  <a:lnTo>
                    <a:pt x="0" y="1163"/>
                  </a:lnTo>
                  <a:lnTo>
                    <a:pt x="461" y="1245"/>
                  </a:lnTo>
                  <a:lnTo>
                    <a:pt x="1533" y="1428"/>
                  </a:lnTo>
                  <a:lnTo>
                    <a:pt x="2310" y="1453"/>
                  </a:lnTo>
                  <a:lnTo>
                    <a:pt x="2298" y="714"/>
                  </a:lnTo>
                  <a:lnTo>
                    <a:pt x="2348" y="47"/>
                  </a:lnTo>
                  <a:lnTo>
                    <a:pt x="2202" y="108"/>
                  </a:lnTo>
                  <a:lnTo>
                    <a:pt x="21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5" name="Freeform 45"/>
            <p:cNvSpPr>
              <a:spLocks/>
            </p:cNvSpPr>
            <p:nvPr/>
          </p:nvSpPr>
          <p:spPr bwMode="auto">
            <a:xfrm>
              <a:off x="1873" y="3513"/>
              <a:ext cx="788" cy="702"/>
            </a:xfrm>
            <a:custGeom>
              <a:avLst/>
              <a:gdLst>
                <a:gd name="T0" fmla="*/ 0 w 4733"/>
                <a:gd name="T1" fmla="*/ 0 h 4213"/>
                <a:gd name="T2" fmla="*/ 0 w 4733"/>
                <a:gd name="T3" fmla="*/ 0 h 4213"/>
                <a:gd name="T4" fmla="*/ 0 w 4733"/>
                <a:gd name="T5" fmla="*/ 0 h 4213"/>
                <a:gd name="T6" fmla="*/ 0 w 4733"/>
                <a:gd name="T7" fmla="*/ 0 h 4213"/>
                <a:gd name="T8" fmla="*/ 0 w 4733"/>
                <a:gd name="T9" fmla="*/ 0 h 4213"/>
                <a:gd name="T10" fmla="*/ 0 w 4733"/>
                <a:gd name="T11" fmla="*/ 0 h 4213"/>
                <a:gd name="T12" fmla="*/ 0 w 4733"/>
                <a:gd name="T13" fmla="*/ 0 h 4213"/>
                <a:gd name="T14" fmla="*/ 0 w 4733"/>
                <a:gd name="T15" fmla="*/ 0 h 4213"/>
                <a:gd name="T16" fmla="*/ 0 w 4733"/>
                <a:gd name="T17" fmla="*/ 0 h 4213"/>
                <a:gd name="T18" fmla="*/ 0 w 4733"/>
                <a:gd name="T19" fmla="*/ 0 h 4213"/>
                <a:gd name="T20" fmla="*/ 0 w 4733"/>
                <a:gd name="T21" fmla="*/ 0 h 4213"/>
                <a:gd name="T22" fmla="*/ 0 w 4733"/>
                <a:gd name="T23" fmla="*/ 0 h 4213"/>
                <a:gd name="T24" fmla="*/ 0 w 4733"/>
                <a:gd name="T25" fmla="*/ 0 h 4213"/>
                <a:gd name="T26" fmla="*/ 0 w 4733"/>
                <a:gd name="T27" fmla="*/ 0 h 4213"/>
                <a:gd name="T28" fmla="*/ 0 w 4733"/>
                <a:gd name="T29" fmla="*/ 0 h 4213"/>
                <a:gd name="T30" fmla="*/ 0 w 4733"/>
                <a:gd name="T31" fmla="*/ 0 h 4213"/>
                <a:gd name="T32" fmla="*/ 0 w 4733"/>
                <a:gd name="T33" fmla="*/ 0 h 4213"/>
                <a:gd name="T34" fmla="*/ 0 w 4733"/>
                <a:gd name="T35" fmla="*/ 0 h 4213"/>
                <a:gd name="T36" fmla="*/ 0 w 4733"/>
                <a:gd name="T37" fmla="*/ 0 h 4213"/>
                <a:gd name="T38" fmla="*/ 0 w 4733"/>
                <a:gd name="T39" fmla="*/ 0 h 4213"/>
                <a:gd name="T40" fmla="*/ 0 w 4733"/>
                <a:gd name="T41" fmla="*/ 0 h 4213"/>
                <a:gd name="T42" fmla="*/ 0 w 4733"/>
                <a:gd name="T43" fmla="*/ 0 h 4213"/>
                <a:gd name="T44" fmla="*/ 0 w 4733"/>
                <a:gd name="T45" fmla="*/ 0 h 4213"/>
                <a:gd name="T46" fmla="*/ 0 w 4733"/>
                <a:gd name="T47" fmla="*/ 0 h 4213"/>
                <a:gd name="T48" fmla="*/ 0 w 4733"/>
                <a:gd name="T49" fmla="*/ 0 h 4213"/>
                <a:gd name="T50" fmla="*/ 0 w 4733"/>
                <a:gd name="T51" fmla="*/ 0 h 4213"/>
                <a:gd name="T52" fmla="*/ 0 w 4733"/>
                <a:gd name="T53" fmla="*/ 0 h 4213"/>
                <a:gd name="T54" fmla="*/ 0 w 4733"/>
                <a:gd name="T55" fmla="*/ 0 h 4213"/>
                <a:gd name="T56" fmla="*/ 0 w 4733"/>
                <a:gd name="T57" fmla="*/ 0 h 4213"/>
                <a:gd name="T58" fmla="*/ 0 w 4733"/>
                <a:gd name="T59" fmla="*/ 0 h 4213"/>
                <a:gd name="T60" fmla="*/ 0 w 4733"/>
                <a:gd name="T61" fmla="*/ 0 h 4213"/>
                <a:gd name="T62" fmla="*/ 0 w 4733"/>
                <a:gd name="T63" fmla="*/ 0 h 4213"/>
                <a:gd name="T64" fmla="*/ 0 w 4733"/>
                <a:gd name="T65" fmla="*/ 0 h 4213"/>
                <a:gd name="T66" fmla="*/ 0 w 4733"/>
                <a:gd name="T67" fmla="*/ 0 h 4213"/>
                <a:gd name="T68" fmla="*/ 0 w 4733"/>
                <a:gd name="T69" fmla="*/ 0 h 421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733"/>
                <a:gd name="T106" fmla="*/ 0 h 4213"/>
                <a:gd name="T107" fmla="*/ 4733 w 4733"/>
                <a:gd name="T108" fmla="*/ 4213 h 421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733" h="4213">
                  <a:moveTo>
                    <a:pt x="2386" y="1938"/>
                  </a:moveTo>
                  <a:lnTo>
                    <a:pt x="2639" y="1901"/>
                  </a:lnTo>
                  <a:lnTo>
                    <a:pt x="2882" y="1792"/>
                  </a:lnTo>
                  <a:lnTo>
                    <a:pt x="3080" y="1684"/>
                  </a:lnTo>
                  <a:lnTo>
                    <a:pt x="2787" y="992"/>
                  </a:lnTo>
                  <a:lnTo>
                    <a:pt x="2325" y="533"/>
                  </a:lnTo>
                  <a:lnTo>
                    <a:pt x="2325" y="327"/>
                  </a:lnTo>
                  <a:lnTo>
                    <a:pt x="2737" y="654"/>
                  </a:lnTo>
                  <a:lnTo>
                    <a:pt x="3163" y="1526"/>
                  </a:lnTo>
                  <a:lnTo>
                    <a:pt x="3248" y="1889"/>
                  </a:lnTo>
                  <a:lnTo>
                    <a:pt x="3491" y="1599"/>
                  </a:lnTo>
                  <a:lnTo>
                    <a:pt x="2992" y="738"/>
                  </a:lnTo>
                  <a:lnTo>
                    <a:pt x="2726" y="449"/>
                  </a:lnTo>
                  <a:lnTo>
                    <a:pt x="2325" y="145"/>
                  </a:lnTo>
                  <a:lnTo>
                    <a:pt x="2275" y="0"/>
                  </a:lnTo>
                  <a:lnTo>
                    <a:pt x="2920" y="292"/>
                  </a:lnTo>
                  <a:lnTo>
                    <a:pt x="3748" y="1573"/>
                  </a:lnTo>
                  <a:lnTo>
                    <a:pt x="3336" y="1997"/>
                  </a:lnTo>
                  <a:lnTo>
                    <a:pt x="3273" y="2797"/>
                  </a:lnTo>
                  <a:lnTo>
                    <a:pt x="3020" y="3995"/>
                  </a:lnTo>
                  <a:lnTo>
                    <a:pt x="3759" y="2870"/>
                  </a:lnTo>
                  <a:lnTo>
                    <a:pt x="4051" y="1478"/>
                  </a:lnTo>
                  <a:lnTo>
                    <a:pt x="4089" y="1975"/>
                  </a:lnTo>
                  <a:lnTo>
                    <a:pt x="4064" y="2614"/>
                  </a:lnTo>
                  <a:lnTo>
                    <a:pt x="4187" y="2870"/>
                  </a:lnTo>
                  <a:lnTo>
                    <a:pt x="4479" y="1975"/>
                  </a:lnTo>
                  <a:lnTo>
                    <a:pt x="4611" y="1030"/>
                  </a:lnTo>
                  <a:lnTo>
                    <a:pt x="4539" y="304"/>
                  </a:lnTo>
                  <a:lnTo>
                    <a:pt x="4684" y="315"/>
                  </a:lnTo>
                  <a:lnTo>
                    <a:pt x="4721" y="982"/>
                  </a:lnTo>
                  <a:lnTo>
                    <a:pt x="4636" y="1938"/>
                  </a:lnTo>
                  <a:lnTo>
                    <a:pt x="4296" y="2930"/>
                  </a:lnTo>
                  <a:lnTo>
                    <a:pt x="4028" y="3717"/>
                  </a:lnTo>
                  <a:lnTo>
                    <a:pt x="4125" y="3912"/>
                  </a:lnTo>
                  <a:lnTo>
                    <a:pt x="4441" y="4080"/>
                  </a:lnTo>
                  <a:lnTo>
                    <a:pt x="4698" y="4153"/>
                  </a:lnTo>
                  <a:lnTo>
                    <a:pt x="4733" y="4188"/>
                  </a:lnTo>
                  <a:lnTo>
                    <a:pt x="4587" y="4202"/>
                  </a:lnTo>
                  <a:lnTo>
                    <a:pt x="4209" y="4213"/>
                  </a:lnTo>
                  <a:lnTo>
                    <a:pt x="3674" y="4153"/>
                  </a:lnTo>
                  <a:lnTo>
                    <a:pt x="3383" y="4188"/>
                  </a:lnTo>
                  <a:lnTo>
                    <a:pt x="2398" y="4213"/>
                  </a:lnTo>
                  <a:lnTo>
                    <a:pt x="2386" y="4177"/>
                  </a:lnTo>
                  <a:lnTo>
                    <a:pt x="2726" y="4007"/>
                  </a:lnTo>
                  <a:lnTo>
                    <a:pt x="2874" y="3862"/>
                  </a:lnTo>
                  <a:lnTo>
                    <a:pt x="3067" y="3015"/>
                  </a:lnTo>
                  <a:lnTo>
                    <a:pt x="2837" y="3293"/>
                  </a:lnTo>
                  <a:lnTo>
                    <a:pt x="1596" y="3449"/>
                  </a:lnTo>
                  <a:lnTo>
                    <a:pt x="1657" y="3305"/>
                  </a:lnTo>
                  <a:lnTo>
                    <a:pt x="853" y="3536"/>
                  </a:lnTo>
                  <a:lnTo>
                    <a:pt x="999" y="3887"/>
                  </a:lnTo>
                  <a:lnTo>
                    <a:pt x="950" y="3960"/>
                  </a:lnTo>
                  <a:lnTo>
                    <a:pt x="573" y="3704"/>
                  </a:lnTo>
                  <a:lnTo>
                    <a:pt x="283" y="3330"/>
                  </a:lnTo>
                  <a:lnTo>
                    <a:pt x="0" y="3050"/>
                  </a:lnTo>
                  <a:lnTo>
                    <a:pt x="878" y="2676"/>
                  </a:lnTo>
                  <a:lnTo>
                    <a:pt x="1170" y="2724"/>
                  </a:lnTo>
                  <a:lnTo>
                    <a:pt x="223" y="3076"/>
                  </a:lnTo>
                  <a:lnTo>
                    <a:pt x="647" y="3353"/>
                  </a:lnTo>
                  <a:lnTo>
                    <a:pt x="1997" y="3113"/>
                  </a:lnTo>
                  <a:lnTo>
                    <a:pt x="2433" y="2942"/>
                  </a:lnTo>
                  <a:lnTo>
                    <a:pt x="2639" y="2628"/>
                  </a:lnTo>
                  <a:lnTo>
                    <a:pt x="2289" y="2676"/>
                  </a:lnTo>
                  <a:lnTo>
                    <a:pt x="2117" y="2942"/>
                  </a:lnTo>
                  <a:lnTo>
                    <a:pt x="1315" y="2761"/>
                  </a:lnTo>
                  <a:lnTo>
                    <a:pt x="1984" y="2689"/>
                  </a:lnTo>
                  <a:lnTo>
                    <a:pt x="2020" y="2482"/>
                  </a:lnTo>
                  <a:lnTo>
                    <a:pt x="2508" y="2397"/>
                  </a:lnTo>
                  <a:lnTo>
                    <a:pt x="2423" y="2047"/>
                  </a:lnTo>
                  <a:lnTo>
                    <a:pt x="2386" y="19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406" name="Freeform 46"/>
            <p:cNvSpPr>
              <a:spLocks/>
            </p:cNvSpPr>
            <p:nvPr/>
          </p:nvSpPr>
          <p:spPr bwMode="auto">
            <a:xfrm>
              <a:off x="2070" y="4060"/>
              <a:ext cx="277" cy="173"/>
            </a:xfrm>
            <a:custGeom>
              <a:avLst/>
              <a:gdLst>
                <a:gd name="T0" fmla="*/ 0 w 1665"/>
                <a:gd name="T1" fmla="*/ 0 h 1040"/>
                <a:gd name="T2" fmla="*/ 0 w 1665"/>
                <a:gd name="T3" fmla="*/ 0 h 1040"/>
                <a:gd name="T4" fmla="*/ 0 w 1665"/>
                <a:gd name="T5" fmla="*/ 0 h 1040"/>
                <a:gd name="T6" fmla="*/ 0 w 1665"/>
                <a:gd name="T7" fmla="*/ 0 h 1040"/>
                <a:gd name="T8" fmla="*/ 0 w 1665"/>
                <a:gd name="T9" fmla="*/ 0 h 1040"/>
                <a:gd name="T10" fmla="*/ 0 w 1665"/>
                <a:gd name="T11" fmla="*/ 0 h 1040"/>
                <a:gd name="T12" fmla="*/ 0 w 1665"/>
                <a:gd name="T13" fmla="*/ 0 h 1040"/>
                <a:gd name="T14" fmla="*/ 0 w 1665"/>
                <a:gd name="T15" fmla="*/ 0 h 1040"/>
                <a:gd name="T16" fmla="*/ 0 w 1665"/>
                <a:gd name="T17" fmla="*/ 0 h 1040"/>
                <a:gd name="T18" fmla="*/ 0 w 1665"/>
                <a:gd name="T19" fmla="*/ 0 h 1040"/>
                <a:gd name="T20" fmla="*/ 0 w 1665"/>
                <a:gd name="T21" fmla="*/ 0 h 1040"/>
                <a:gd name="T22" fmla="*/ 0 w 1665"/>
                <a:gd name="T23" fmla="*/ 0 h 10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665"/>
                <a:gd name="T37" fmla="*/ 0 h 1040"/>
                <a:gd name="T38" fmla="*/ 1665 w 1665"/>
                <a:gd name="T39" fmla="*/ 1040 h 10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665" h="1040">
                  <a:moveTo>
                    <a:pt x="461" y="0"/>
                  </a:moveTo>
                  <a:lnTo>
                    <a:pt x="0" y="1015"/>
                  </a:lnTo>
                  <a:lnTo>
                    <a:pt x="231" y="1002"/>
                  </a:lnTo>
                  <a:lnTo>
                    <a:pt x="1266" y="1040"/>
                  </a:lnTo>
                  <a:lnTo>
                    <a:pt x="1339" y="1015"/>
                  </a:lnTo>
                  <a:lnTo>
                    <a:pt x="888" y="846"/>
                  </a:lnTo>
                  <a:lnTo>
                    <a:pt x="1665" y="0"/>
                  </a:lnTo>
                  <a:lnTo>
                    <a:pt x="1339" y="10"/>
                  </a:lnTo>
                  <a:lnTo>
                    <a:pt x="682" y="737"/>
                  </a:lnTo>
                  <a:lnTo>
                    <a:pt x="255" y="870"/>
                  </a:lnTo>
                  <a:lnTo>
                    <a:pt x="682" y="85"/>
                  </a:lnTo>
                  <a:lnTo>
                    <a:pt x="46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extLst>
      <p:ext uri="{BB962C8B-B14F-4D97-AF65-F5344CB8AC3E}">
        <p14:creationId xmlns:p14="http://schemas.microsoft.com/office/powerpoint/2010/main" val="3620684202"/>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r>
              <a:rPr lang="en-US" sz="4000" b="1" dirty="0"/>
              <a:t>Planning</a:t>
            </a:r>
            <a:br>
              <a:rPr lang="en-US" sz="4000" b="1" dirty="0"/>
            </a:br>
            <a:endParaRPr lang="en-US" sz="4000" b="1" dirty="0"/>
          </a:p>
        </p:txBody>
      </p:sp>
      <p:sp>
        <p:nvSpPr>
          <p:cNvPr id="9219" name="Rectangle 3"/>
          <p:cNvSpPr>
            <a:spLocks noGrp="1" noChangeArrowheads="1"/>
          </p:cNvSpPr>
          <p:nvPr>
            <p:ph type="body" idx="1"/>
          </p:nvPr>
        </p:nvSpPr>
        <p:spPr>
          <a:xfrm>
            <a:off x="1981200" y="914401"/>
            <a:ext cx="8229600" cy="5211763"/>
          </a:xfrm>
        </p:spPr>
        <p:txBody>
          <a:bodyPr>
            <a:normAutofit/>
          </a:bodyPr>
          <a:lstStyle/>
          <a:p>
            <a:pPr algn="just"/>
            <a:r>
              <a:rPr lang="en-US" dirty="0" smtClean="0"/>
              <a:t>Planning is the process of making proposals in achieving the stated objectives of the organization.</a:t>
            </a:r>
          </a:p>
          <a:p>
            <a:pPr algn="just">
              <a:buNone/>
            </a:pPr>
            <a:endParaRPr lang="en-US" dirty="0" smtClean="0"/>
          </a:p>
          <a:p>
            <a:r>
              <a:rPr lang="en-US" dirty="0" smtClean="0"/>
              <a:t>There are mainly three types</a:t>
            </a:r>
          </a:p>
          <a:p>
            <a:pPr>
              <a:buFontTx/>
              <a:buChar char="-"/>
            </a:pPr>
            <a:r>
              <a:rPr lang="en-US" dirty="0"/>
              <a:t>Strategic planning (long term &amp; overall planning)</a:t>
            </a:r>
          </a:p>
          <a:p>
            <a:pPr>
              <a:buFontTx/>
              <a:buChar char="-"/>
            </a:pPr>
            <a:r>
              <a:rPr lang="en-US" dirty="0"/>
              <a:t>Budgetary planning (short term to medium term planning)</a:t>
            </a:r>
          </a:p>
          <a:p>
            <a:pPr>
              <a:buFontTx/>
              <a:buChar char="-"/>
            </a:pPr>
            <a:r>
              <a:rPr lang="en-US" dirty="0"/>
              <a:t>Operational planning (day to day planning)</a:t>
            </a:r>
          </a:p>
        </p:txBody>
      </p:sp>
    </p:spTree>
    <p:extLst>
      <p:ext uri="{BB962C8B-B14F-4D97-AF65-F5344CB8AC3E}">
        <p14:creationId xmlns:p14="http://schemas.microsoft.com/office/powerpoint/2010/main" val="1016013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000375" y="188913"/>
            <a:ext cx="7488238" cy="1295400"/>
          </a:xfrm>
        </p:spPr>
        <p:txBody>
          <a:bodyPr/>
          <a:lstStyle/>
          <a:p>
            <a:pPr eaLnBrk="1" hangingPunct="1"/>
            <a:r>
              <a:rPr lang="en-US" altLang="en-US" b="1" smtClean="0">
                <a:ea typeface="MS Mincho" panose="02020609040205080304" pitchFamily="49" charset="-128"/>
              </a:rPr>
              <a:t>Flexible Budgeting Technique</a:t>
            </a:r>
            <a:endParaRPr lang="en-US" altLang="en-US" b="1" smtClean="0">
              <a:cs typeface="Courier New" panose="02070309020205020404" pitchFamily="49" charset="0"/>
            </a:endParaRPr>
          </a:p>
        </p:txBody>
      </p:sp>
      <p:sp>
        <p:nvSpPr>
          <p:cNvPr id="283651" name="Rectangle 3"/>
          <p:cNvSpPr>
            <a:spLocks noGrp="1" noChangeArrowheads="1"/>
          </p:cNvSpPr>
          <p:nvPr>
            <p:ph type="body" idx="1"/>
          </p:nvPr>
        </p:nvSpPr>
        <p:spPr>
          <a:xfrm>
            <a:off x="2855914" y="1968501"/>
            <a:ext cx="7583487" cy="4556125"/>
          </a:xfrm>
        </p:spPr>
        <p:txBody>
          <a:bodyPr>
            <a:normAutofit fontScale="92500" lnSpcReduction="10000"/>
          </a:bodyPr>
          <a:lstStyle/>
          <a:p>
            <a:pPr eaLnBrk="1" hangingPunct="1">
              <a:lnSpc>
                <a:spcPct val="80000"/>
              </a:lnSpc>
              <a:buFont typeface="Wingdings" panose="05000000000000000000" pitchFamily="2" charset="2"/>
              <a:buNone/>
            </a:pPr>
            <a:r>
              <a:rPr lang="en-US" altLang="en-US" sz="2200">
                <a:ea typeface="MS Mincho" panose="02020609040205080304" pitchFamily="49" charset="-128"/>
              </a:rPr>
              <a:t>Let’s look at organisations that produce the same kind of  (i.e. standard) product on a regular basis. </a:t>
            </a:r>
          </a:p>
          <a:p>
            <a:pPr eaLnBrk="1" hangingPunct="1">
              <a:lnSpc>
                <a:spcPct val="80000"/>
              </a:lnSpc>
              <a:buFont typeface="Wingdings" panose="05000000000000000000" pitchFamily="2" charset="2"/>
              <a:buNone/>
            </a:pPr>
            <a:endParaRPr lang="en-US" altLang="en-US" sz="2200">
              <a:ea typeface="MS Mincho" panose="02020609040205080304" pitchFamily="49" charset="-128"/>
            </a:endParaRPr>
          </a:p>
          <a:p>
            <a:pPr eaLnBrk="1" hangingPunct="1">
              <a:lnSpc>
                <a:spcPct val="80000"/>
              </a:lnSpc>
              <a:buFont typeface="Wingdings" panose="05000000000000000000" pitchFamily="2" charset="2"/>
              <a:buNone/>
            </a:pPr>
            <a:r>
              <a:rPr lang="en-US" altLang="en-US" sz="2200">
                <a:ea typeface="MS Mincho" panose="02020609040205080304" pitchFamily="49" charset="-128"/>
              </a:rPr>
              <a:t>The question we ask is what happens to costs if we change / increase the output. </a:t>
            </a:r>
          </a:p>
          <a:p>
            <a:pPr eaLnBrk="1" hangingPunct="1">
              <a:lnSpc>
                <a:spcPct val="80000"/>
              </a:lnSpc>
              <a:buFont typeface="Wingdings" panose="05000000000000000000" pitchFamily="2" charset="2"/>
              <a:buNone/>
            </a:pPr>
            <a:endParaRPr lang="en-US" altLang="en-US" sz="2200">
              <a:ea typeface="MS Mincho" panose="02020609040205080304" pitchFamily="49" charset="-128"/>
            </a:endParaRPr>
          </a:p>
          <a:p>
            <a:pPr eaLnBrk="1" hangingPunct="1">
              <a:lnSpc>
                <a:spcPct val="80000"/>
              </a:lnSpc>
              <a:buFont typeface="Wingdings" panose="05000000000000000000" pitchFamily="2" charset="2"/>
              <a:buNone/>
            </a:pPr>
            <a:r>
              <a:rPr lang="en-US" altLang="en-US" sz="2200">
                <a:ea typeface="MS Mincho" panose="02020609040205080304" pitchFamily="49" charset="-128"/>
              </a:rPr>
              <a:t>Identify fixed and variable cost elements of budget / identify semi-variable costs using the high - low method.</a:t>
            </a:r>
            <a:endParaRPr lang="en-US" altLang="en-US" sz="2200">
              <a:cs typeface="Courier New" panose="02070309020205020404" pitchFamily="49" charset="0"/>
            </a:endParaRPr>
          </a:p>
          <a:p>
            <a:pPr eaLnBrk="1" hangingPunct="1">
              <a:lnSpc>
                <a:spcPct val="80000"/>
              </a:lnSpc>
              <a:buFont typeface="Wingdings" panose="05000000000000000000" pitchFamily="2" charset="2"/>
              <a:buNone/>
            </a:pPr>
            <a:r>
              <a:rPr lang="en-US" altLang="en-US" sz="2200">
                <a:ea typeface="MS Mincho" panose="02020609040205080304" pitchFamily="49" charset="-128"/>
              </a:rPr>
              <a:t> </a:t>
            </a:r>
            <a:endParaRPr lang="en-US" altLang="en-US" sz="2200">
              <a:cs typeface="Courier New" panose="02070309020205020404" pitchFamily="49" charset="0"/>
            </a:endParaRPr>
          </a:p>
          <a:p>
            <a:pPr eaLnBrk="1" hangingPunct="1">
              <a:lnSpc>
                <a:spcPct val="80000"/>
              </a:lnSpc>
              <a:buFont typeface="Wingdings" panose="05000000000000000000" pitchFamily="2" charset="2"/>
              <a:buNone/>
            </a:pPr>
            <a:r>
              <a:rPr lang="en-US" altLang="en-US" sz="2200">
                <a:ea typeface="MS Mincho" panose="02020609040205080304" pitchFamily="49" charset="-128"/>
              </a:rPr>
              <a:t>Calculate the unit cost of variable elements.</a:t>
            </a:r>
          </a:p>
          <a:p>
            <a:pPr eaLnBrk="1" hangingPunct="1">
              <a:lnSpc>
                <a:spcPct val="80000"/>
              </a:lnSpc>
              <a:buFont typeface="Wingdings" panose="05000000000000000000" pitchFamily="2" charset="2"/>
              <a:buNone/>
            </a:pPr>
            <a:r>
              <a:rPr lang="en-US" altLang="en-US" sz="2200">
                <a:ea typeface="MS Mincho" panose="02020609040205080304" pitchFamily="49" charset="-128"/>
              </a:rPr>
              <a:t> </a:t>
            </a:r>
            <a:endParaRPr lang="en-US" altLang="en-US" sz="2200">
              <a:cs typeface="Courier New" panose="02070309020205020404" pitchFamily="49" charset="0"/>
            </a:endParaRPr>
          </a:p>
          <a:p>
            <a:pPr eaLnBrk="1" hangingPunct="1">
              <a:lnSpc>
                <a:spcPct val="80000"/>
              </a:lnSpc>
              <a:buFont typeface="Wingdings" panose="05000000000000000000" pitchFamily="2" charset="2"/>
              <a:buNone/>
            </a:pPr>
            <a:r>
              <a:rPr lang="en-US" altLang="en-US" sz="2200">
                <a:ea typeface="MS Mincho" panose="02020609040205080304" pitchFamily="49" charset="-128"/>
              </a:rPr>
              <a:t>Multiply by the new volume level. </a:t>
            </a:r>
          </a:p>
          <a:p>
            <a:pPr eaLnBrk="1" hangingPunct="1">
              <a:lnSpc>
                <a:spcPct val="80000"/>
              </a:lnSpc>
              <a:buFont typeface="Wingdings" panose="05000000000000000000" pitchFamily="2" charset="2"/>
              <a:buNone/>
            </a:pPr>
            <a:endParaRPr lang="en-US" altLang="en-US" sz="2200">
              <a:ea typeface="MS Mincho" panose="02020609040205080304" pitchFamily="49" charset="-128"/>
            </a:endParaRPr>
          </a:p>
          <a:p>
            <a:pPr eaLnBrk="1" hangingPunct="1">
              <a:lnSpc>
                <a:spcPct val="80000"/>
              </a:lnSpc>
              <a:buFont typeface="Wingdings" panose="05000000000000000000" pitchFamily="2" charset="2"/>
              <a:buNone/>
            </a:pPr>
            <a:r>
              <a:rPr lang="en-US" altLang="en-US" sz="2200">
                <a:ea typeface="MS Mincho" panose="02020609040205080304" pitchFamily="49" charset="-128"/>
              </a:rPr>
              <a:t>Fixed costs remain constant.</a:t>
            </a:r>
          </a:p>
        </p:txBody>
      </p:sp>
    </p:spTree>
    <p:extLst>
      <p:ext uri="{BB962C8B-B14F-4D97-AF65-F5344CB8AC3E}">
        <p14:creationId xmlns:p14="http://schemas.microsoft.com/office/powerpoint/2010/main" val="12481628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3651">
                                            <p:txEl>
                                              <p:pRg st="0" end="0"/>
                                            </p:txEl>
                                          </p:spTgt>
                                        </p:tgtEl>
                                        <p:attrNameLst>
                                          <p:attrName>style.visibility</p:attrName>
                                        </p:attrNameLst>
                                      </p:cBhvr>
                                      <p:to>
                                        <p:strVal val="visible"/>
                                      </p:to>
                                    </p:set>
                                    <p:anim calcmode="lin" valueType="num">
                                      <p:cBhvr additive="base">
                                        <p:cTn id="7" dur="500" fill="hold"/>
                                        <p:tgtEl>
                                          <p:spTgt spid="2836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36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3651">
                                            <p:txEl>
                                              <p:pRg st="2" end="2"/>
                                            </p:txEl>
                                          </p:spTgt>
                                        </p:tgtEl>
                                        <p:attrNameLst>
                                          <p:attrName>style.visibility</p:attrName>
                                        </p:attrNameLst>
                                      </p:cBhvr>
                                      <p:to>
                                        <p:strVal val="visible"/>
                                      </p:to>
                                    </p:set>
                                    <p:anim calcmode="lin" valueType="num">
                                      <p:cBhvr additive="base">
                                        <p:cTn id="13" dur="500" fill="hold"/>
                                        <p:tgtEl>
                                          <p:spTgt spid="28365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36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3651">
                                            <p:txEl>
                                              <p:pRg st="4" end="4"/>
                                            </p:txEl>
                                          </p:spTgt>
                                        </p:tgtEl>
                                        <p:attrNameLst>
                                          <p:attrName>style.visibility</p:attrName>
                                        </p:attrNameLst>
                                      </p:cBhvr>
                                      <p:to>
                                        <p:strVal val="visible"/>
                                      </p:to>
                                    </p:set>
                                    <p:anim calcmode="lin" valueType="num">
                                      <p:cBhvr additive="base">
                                        <p:cTn id="19" dur="500" fill="hold"/>
                                        <p:tgtEl>
                                          <p:spTgt spid="283651">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365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3651">
                                            <p:txEl>
                                              <p:pRg st="5" end="5"/>
                                            </p:txEl>
                                          </p:spTgt>
                                        </p:tgtEl>
                                        <p:attrNameLst>
                                          <p:attrName>style.visibility</p:attrName>
                                        </p:attrNameLst>
                                      </p:cBhvr>
                                      <p:to>
                                        <p:strVal val="visible"/>
                                      </p:to>
                                    </p:set>
                                    <p:anim calcmode="lin" valueType="num">
                                      <p:cBhvr additive="base">
                                        <p:cTn id="25" dur="500" fill="hold"/>
                                        <p:tgtEl>
                                          <p:spTgt spid="283651">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365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3651">
                                            <p:txEl>
                                              <p:pRg st="6" end="6"/>
                                            </p:txEl>
                                          </p:spTgt>
                                        </p:tgtEl>
                                        <p:attrNameLst>
                                          <p:attrName>style.visibility</p:attrName>
                                        </p:attrNameLst>
                                      </p:cBhvr>
                                      <p:to>
                                        <p:strVal val="visible"/>
                                      </p:to>
                                    </p:set>
                                    <p:anim calcmode="lin" valueType="num">
                                      <p:cBhvr additive="base">
                                        <p:cTn id="31" dur="500" fill="hold"/>
                                        <p:tgtEl>
                                          <p:spTgt spid="2836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365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3651">
                                            <p:txEl>
                                              <p:pRg st="7" end="7"/>
                                            </p:txEl>
                                          </p:spTgt>
                                        </p:tgtEl>
                                        <p:attrNameLst>
                                          <p:attrName>style.visibility</p:attrName>
                                        </p:attrNameLst>
                                      </p:cBhvr>
                                      <p:to>
                                        <p:strVal val="visible"/>
                                      </p:to>
                                    </p:set>
                                    <p:anim calcmode="lin" valueType="num">
                                      <p:cBhvr additive="base">
                                        <p:cTn id="37" dur="500" fill="hold"/>
                                        <p:tgtEl>
                                          <p:spTgt spid="283651">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365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3651">
                                            <p:txEl>
                                              <p:pRg st="8" end="8"/>
                                            </p:txEl>
                                          </p:spTgt>
                                        </p:tgtEl>
                                        <p:attrNameLst>
                                          <p:attrName>style.visibility</p:attrName>
                                        </p:attrNameLst>
                                      </p:cBhvr>
                                      <p:to>
                                        <p:strVal val="visible"/>
                                      </p:to>
                                    </p:set>
                                    <p:anim calcmode="lin" valueType="num">
                                      <p:cBhvr additive="base">
                                        <p:cTn id="43" dur="500" fill="hold"/>
                                        <p:tgtEl>
                                          <p:spTgt spid="283651">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365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3651">
                                            <p:txEl>
                                              <p:pRg st="10" end="10"/>
                                            </p:txEl>
                                          </p:spTgt>
                                        </p:tgtEl>
                                        <p:attrNameLst>
                                          <p:attrName>style.visibility</p:attrName>
                                        </p:attrNameLst>
                                      </p:cBhvr>
                                      <p:to>
                                        <p:strVal val="visible"/>
                                      </p:to>
                                    </p:set>
                                    <p:anim calcmode="lin" valueType="num">
                                      <p:cBhvr additive="base">
                                        <p:cTn id="49" dur="500" fill="hold"/>
                                        <p:tgtEl>
                                          <p:spTgt spid="283651">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3651">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000375" y="333375"/>
            <a:ext cx="7272338" cy="503238"/>
          </a:xfrm>
        </p:spPr>
        <p:txBody>
          <a:bodyPr>
            <a:normAutofit fontScale="90000"/>
          </a:bodyPr>
          <a:lstStyle/>
          <a:p>
            <a:pPr eaLnBrk="1" hangingPunct="1"/>
            <a:r>
              <a:rPr lang="en-US" altLang="en-US" b="1" smtClean="0">
                <a:ea typeface="MS Mincho" panose="02020609040205080304" pitchFamily="49" charset="-128"/>
              </a:rPr>
              <a:t>The High - Low Method</a:t>
            </a:r>
            <a:endParaRPr lang="en-US" altLang="en-US" b="1" smtClean="0">
              <a:cs typeface="Courier New" panose="02070309020205020404" pitchFamily="49" charset="0"/>
            </a:endParaRPr>
          </a:p>
        </p:txBody>
      </p:sp>
      <p:sp>
        <p:nvSpPr>
          <p:cNvPr id="289795" name="Rectangle 3"/>
          <p:cNvSpPr>
            <a:spLocks noGrp="1" noChangeArrowheads="1"/>
          </p:cNvSpPr>
          <p:nvPr>
            <p:ph type="body" idx="1"/>
          </p:nvPr>
        </p:nvSpPr>
        <p:spPr>
          <a:xfrm>
            <a:off x="2855913" y="1341438"/>
            <a:ext cx="7632700" cy="5327650"/>
          </a:xfrm>
        </p:spPr>
        <p:txBody>
          <a:bodyPr>
            <a:normAutofit fontScale="92500" lnSpcReduction="10000"/>
          </a:bodyPr>
          <a:lstStyle/>
          <a:p>
            <a:pPr eaLnBrk="1" hangingPunct="1">
              <a:lnSpc>
                <a:spcPct val="90000"/>
              </a:lnSpc>
              <a:buFont typeface="Wingdings" panose="05000000000000000000" pitchFamily="2" charset="2"/>
              <a:buNone/>
            </a:pPr>
            <a:r>
              <a:rPr lang="en-US" altLang="en-US">
                <a:solidFill>
                  <a:schemeClr val="tx2"/>
                </a:solidFill>
                <a:ea typeface="MS Mincho" panose="02020609040205080304" pitchFamily="49" charset="-128"/>
              </a:rPr>
              <a:t>Example:</a:t>
            </a:r>
            <a:r>
              <a:rPr lang="en-US" altLang="en-US">
                <a:ea typeface="MS Mincho" panose="02020609040205080304" pitchFamily="49" charset="-128"/>
              </a:rPr>
              <a:t> The following is the information on 5 previous periods. </a:t>
            </a:r>
          </a:p>
          <a:p>
            <a:pPr eaLnBrk="1" hangingPunct="1">
              <a:lnSpc>
                <a:spcPct val="90000"/>
              </a:lnSpc>
              <a:buFont typeface="Wingdings" panose="05000000000000000000" pitchFamily="2" charset="2"/>
              <a:buNone/>
            </a:pPr>
            <a:r>
              <a:rPr lang="en-US" altLang="en-US" sz="1400">
                <a:ea typeface="MS Mincho" panose="02020609040205080304" pitchFamily="49" charset="-128"/>
              </a:rPr>
              <a:t> </a:t>
            </a:r>
          </a:p>
          <a:p>
            <a:pPr eaLnBrk="1" hangingPunct="1">
              <a:lnSpc>
                <a:spcPct val="90000"/>
              </a:lnSpc>
              <a:buFont typeface="Wingdings" panose="05000000000000000000" pitchFamily="2" charset="2"/>
              <a:buNone/>
            </a:pPr>
            <a:r>
              <a:rPr lang="en-US" altLang="en-US">
                <a:ea typeface="MS Mincho" panose="02020609040205080304" pitchFamily="49" charset="-128"/>
              </a:rPr>
              <a:t>		  	  Units		Costs (£)</a:t>
            </a:r>
            <a:endParaRPr lang="en-US" altLang="en-US">
              <a:cs typeface="Courier New" panose="02070309020205020404" pitchFamily="49" charset="0"/>
            </a:endParaRPr>
          </a:p>
          <a:p>
            <a:pPr eaLnBrk="1" hangingPunct="1">
              <a:lnSpc>
                <a:spcPct val="90000"/>
              </a:lnSpc>
              <a:buFont typeface="Wingdings" panose="05000000000000000000" pitchFamily="2" charset="2"/>
              <a:buNone/>
            </a:pPr>
            <a:r>
              <a:rPr lang="en-US" altLang="en-US">
                <a:ea typeface="MS Mincho" panose="02020609040205080304" pitchFamily="49" charset="-128"/>
              </a:rPr>
              <a:t>   1		 10,000		 36,000</a:t>
            </a:r>
            <a:endParaRPr lang="en-US" altLang="en-US">
              <a:cs typeface="Courier New" panose="02070309020205020404" pitchFamily="49" charset="0"/>
            </a:endParaRPr>
          </a:p>
          <a:p>
            <a:pPr eaLnBrk="1" hangingPunct="1">
              <a:lnSpc>
                <a:spcPct val="90000"/>
              </a:lnSpc>
              <a:buFont typeface="Wingdings" panose="05000000000000000000" pitchFamily="2" charset="2"/>
              <a:buNone/>
            </a:pPr>
            <a:r>
              <a:rPr lang="en-US" altLang="en-US">
                <a:ea typeface="MS Mincho" panose="02020609040205080304" pitchFamily="49" charset="-128"/>
              </a:rPr>
              <a:t>   2		 13,000		 43,500</a:t>
            </a:r>
            <a:endParaRPr lang="en-US" altLang="en-US">
              <a:cs typeface="Courier New" panose="02070309020205020404" pitchFamily="49" charset="0"/>
            </a:endParaRPr>
          </a:p>
          <a:p>
            <a:pPr eaLnBrk="1" hangingPunct="1">
              <a:lnSpc>
                <a:spcPct val="90000"/>
              </a:lnSpc>
              <a:buFont typeface="Wingdings" panose="05000000000000000000" pitchFamily="2" charset="2"/>
              <a:buNone/>
            </a:pPr>
            <a:r>
              <a:rPr lang="en-US" altLang="en-US">
                <a:ea typeface="MS Mincho" panose="02020609040205080304" pitchFamily="49" charset="-128"/>
              </a:rPr>
              <a:t>   3		 14,250		 46,625</a:t>
            </a:r>
            <a:endParaRPr lang="en-US" altLang="en-US">
              <a:cs typeface="Courier New" panose="02070309020205020404" pitchFamily="49" charset="0"/>
            </a:endParaRPr>
          </a:p>
          <a:p>
            <a:pPr eaLnBrk="1" hangingPunct="1">
              <a:lnSpc>
                <a:spcPct val="90000"/>
              </a:lnSpc>
              <a:buFont typeface="Wingdings" panose="05000000000000000000" pitchFamily="2" charset="2"/>
              <a:buNone/>
            </a:pPr>
            <a:r>
              <a:rPr lang="en-US" altLang="en-US">
                <a:ea typeface="MS Mincho" panose="02020609040205080304" pitchFamily="49" charset="-128"/>
              </a:rPr>
              <a:t>   4		 16,570		 52,425</a:t>
            </a:r>
            <a:endParaRPr lang="en-US" altLang="en-US">
              <a:cs typeface="Courier New" panose="02070309020205020404" pitchFamily="49" charset="0"/>
            </a:endParaRPr>
          </a:p>
          <a:p>
            <a:pPr eaLnBrk="1" hangingPunct="1">
              <a:lnSpc>
                <a:spcPct val="90000"/>
              </a:lnSpc>
              <a:buFont typeface="Wingdings" panose="05000000000000000000" pitchFamily="2" charset="2"/>
              <a:buNone/>
            </a:pPr>
            <a:r>
              <a:rPr lang="en-US" altLang="en-US">
                <a:ea typeface="MS Mincho" panose="02020609040205080304" pitchFamily="49" charset="-128"/>
              </a:rPr>
              <a:t>   5		 21,500		 64,750</a:t>
            </a:r>
          </a:p>
          <a:p>
            <a:pPr eaLnBrk="1" hangingPunct="1">
              <a:lnSpc>
                <a:spcPct val="90000"/>
              </a:lnSpc>
              <a:buFont typeface="Wingdings" panose="05000000000000000000" pitchFamily="2" charset="2"/>
              <a:buNone/>
            </a:pPr>
            <a:endParaRPr lang="en-US" altLang="en-US">
              <a:ea typeface="MS Mincho" panose="02020609040205080304" pitchFamily="49" charset="-128"/>
            </a:endParaRPr>
          </a:p>
          <a:p>
            <a:pPr eaLnBrk="1" hangingPunct="1">
              <a:lnSpc>
                <a:spcPct val="90000"/>
              </a:lnSpc>
              <a:buFont typeface="Wingdings" panose="05000000000000000000" pitchFamily="2" charset="2"/>
              <a:buNone/>
            </a:pPr>
            <a:r>
              <a:rPr lang="en-US" altLang="en-US" sz="1800">
                <a:solidFill>
                  <a:schemeClr val="tx2"/>
                </a:solidFill>
                <a:ea typeface="MS Mincho" panose="02020609040205080304" pitchFamily="49" charset="-128"/>
              </a:rPr>
              <a:t>Hint:</a:t>
            </a:r>
            <a:r>
              <a:rPr lang="en-US" altLang="en-US" sz="1800">
                <a:ea typeface="MS Mincho" panose="02020609040205080304" pitchFamily="49" charset="-128"/>
              </a:rPr>
              <a:t>	(1) There are both variable and fixed costs in the above.</a:t>
            </a:r>
          </a:p>
          <a:p>
            <a:pPr eaLnBrk="1" hangingPunct="1">
              <a:lnSpc>
                <a:spcPct val="90000"/>
              </a:lnSpc>
              <a:buFont typeface="Wingdings" panose="05000000000000000000" pitchFamily="2" charset="2"/>
              <a:buNone/>
            </a:pPr>
            <a:endParaRPr lang="en-US" altLang="en-US" sz="1800">
              <a:ea typeface="MS Mincho" panose="02020609040205080304" pitchFamily="49" charset="-128"/>
            </a:endParaRPr>
          </a:p>
          <a:p>
            <a:pPr eaLnBrk="1" hangingPunct="1">
              <a:lnSpc>
                <a:spcPct val="90000"/>
              </a:lnSpc>
              <a:buFont typeface="Wingdings" panose="05000000000000000000" pitchFamily="2" charset="2"/>
              <a:buNone/>
            </a:pPr>
            <a:r>
              <a:rPr lang="en-US" altLang="en-US" sz="1800">
                <a:ea typeface="MS Mincho" panose="02020609040205080304" pitchFamily="49" charset="-128"/>
              </a:rPr>
              <a:t>		(2) The variable cost per unit stays the same.</a:t>
            </a:r>
            <a:endParaRPr lang="en-US" altLang="en-US" sz="1800"/>
          </a:p>
        </p:txBody>
      </p:sp>
      <p:grpSp>
        <p:nvGrpSpPr>
          <p:cNvPr id="28676" name="Group 4"/>
          <p:cNvGrpSpPr>
            <a:grpSpLocks/>
          </p:cNvGrpSpPr>
          <p:nvPr/>
        </p:nvGrpSpPr>
        <p:grpSpPr bwMode="auto">
          <a:xfrm>
            <a:off x="1774825" y="5662613"/>
            <a:ext cx="865188" cy="1079500"/>
            <a:chOff x="4704" y="110"/>
            <a:chExt cx="490" cy="670"/>
          </a:xfrm>
        </p:grpSpPr>
        <p:sp>
          <p:nvSpPr>
            <p:cNvPr id="28677" name="Rectangle 5"/>
            <p:cNvSpPr>
              <a:spLocks noChangeArrowheads="1"/>
            </p:cNvSpPr>
            <p:nvPr/>
          </p:nvSpPr>
          <p:spPr bwMode="auto">
            <a:xfrm>
              <a:off x="4704" y="110"/>
              <a:ext cx="490" cy="670"/>
            </a:xfrm>
            <a:prstGeom prst="rect">
              <a:avLst/>
            </a:prstGeom>
            <a:solidFill>
              <a:srgbClr val="FF9900"/>
            </a:solidFill>
            <a:ln w="12700">
              <a:solidFill>
                <a:schemeClr val="tx1"/>
              </a:solidFill>
              <a:miter lim="800000"/>
              <a:headEnd/>
              <a:tailEnd/>
            </a:ln>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78" name="Freeform 6"/>
            <p:cNvSpPr>
              <a:spLocks/>
            </p:cNvSpPr>
            <p:nvPr/>
          </p:nvSpPr>
          <p:spPr bwMode="auto">
            <a:xfrm>
              <a:off x="4727" y="505"/>
              <a:ext cx="445" cy="265"/>
            </a:xfrm>
            <a:custGeom>
              <a:avLst/>
              <a:gdLst>
                <a:gd name="T0" fmla="*/ 0 w 6231"/>
                <a:gd name="T1" fmla="*/ 0 h 3712"/>
                <a:gd name="T2" fmla="*/ 0 w 6231"/>
                <a:gd name="T3" fmla="*/ 0 h 3712"/>
                <a:gd name="T4" fmla="*/ 0 w 6231"/>
                <a:gd name="T5" fmla="*/ 0 h 3712"/>
                <a:gd name="T6" fmla="*/ 0 w 6231"/>
                <a:gd name="T7" fmla="*/ 0 h 3712"/>
                <a:gd name="T8" fmla="*/ 0 w 6231"/>
                <a:gd name="T9" fmla="*/ 0 h 3712"/>
                <a:gd name="T10" fmla="*/ 0 w 6231"/>
                <a:gd name="T11" fmla="*/ 0 h 3712"/>
                <a:gd name="T12" fmla="*/ 0 w 6231"/>
                <a:gd name="T13" fmla="*/ 0 h 3712"/>
                <a:gd name="T14" fmla="*/ 0 w 6231"/>
                <a:gd name="T15" fmla="*/ 0 h 3712"/>
                <a:gd name="T16" fmla="*/ 0 w 6231"/>
                <a:gd name="T17" fmla="*/ 0 h 3712"/>
                <a:gd name="T18" fmla="*/ 0 w 6231"/>
                <a:gd name="T19" fmla="*/ 0 h 3712"/>
                <a:gd name="T20" fmla="*/ 0 w 6231"/>
                <a:gd name="T21" fmla="*/ 0 h 3712"/>
                <a:gd name="T22" fmla="*/ 0 w 6231"/>
                <a:gd name="T23" fmla="*/ 0 h 3712"/>
                <a:gd name="T24" fmla="*/ 0 w 6231"/>
                <a:gd name="T25" fmla="*/ 0 h 3712"/>
                <a:gd name="T26" fmla="*/ 0 w 6231"/>
                <a:gd name="T27" fmla="*/ 0 h 3712"/>
                <a:gd name="T28" fmla="*/ 0 w 6231"/>
                <a:gd name="T29" fmla="*/ 0 h 3712"/>
                <a:gd name="T30" fmla="*/ 0 w 6231"/>
                <a:gd name="T31" fmla="*/ 0 h 3712"/>
                <a:gd name="T32" fmla="*/ 0 w 6231"/>
                <a:gd name="T33" fmla="*/ 0 h 3712"/>
                <a:gd name="T34" fmla="*/ 0 w 6231"/>
                <a:gd name="T35" fmla="*/ 0 h 3712"/>
                <a:gd name="T36" fmla="*/ 0 w 6231"/>
                <a:gd name="T37" fmla="*/ 0 h 3712"/>
                <a:gd name="T38" fmla="*/ 0 w 6231"/>
                <a:gd name="T39" fmla="*/ 0 h 3712"/>
                <a:gd name="T40" fmla="*/ 0 w 6231"/>
                <a:gd name="T41" fmla="*/ 0 h 3712"/>
                <a:gd name="T42" fmla="*/ 0 w 6231"/>
                <a:gd name="T43" fmla="*/ 0 h 3712"/>
                <a:gd name="T44" fmla="*/ 0 w 6231"/>
                <a:gd name="T45" fmla="*/ 0 h 3712"/>
                <a:gd name="T46" fmla="*/ 0 w 6231"/>
                <a:gd name="T47" fmla="*/ 0 h 3712"/>
                <a:gd name="T48" fmla="*/ 0 w 6231"/>
                <a:gd name="T49" fmla="*/ 0 h 3712"/>
                <a:gd name="T50" fmla="*/ 0 w 6231"/>
                <a:gd name="T51" fmla="*/ 0 h 3712"/>
                <a:gd name="T52" fmla="*/ 0 w 6231"/>
                <a:gd name="T53" fmla="*/ 0 h 3712"/>
                <a:gd name="T54" fmla="*/ 0 w 6231"/>
                <a:gd name="T55" fmla="*/ 0 h 3712"/>
                <a:gd name="T56" fmla="*/ 0 w 6231"/>
                <a:gd name="T57" fmla="*/ 0 h 3712"/>
                <a:gd name="T58" fmla="*/ 0 w 6231"/>
                <a:gd name="T59" fmla="*/ 0 h 3712"/>
                <a:gd name="T60" fmla="*/ 0 w 6231"/>
                <a:gd name="T61" fmla="*/ 0 h 3712"/>
                <a:gd name="T62" fmla="*/ 0 w 6231"/>
                <a:gd name="T63" fmla="*/ 0 h 3712"/>
                <a:gd name="T64" fmla="*/ 0 w 6231"/>
                <a:gd name="T65" fmla="*/ 0 h 3712"/>
                <a:gd name="T66" fmla="*/ 0 w 6231"/>
                <a:gd name="T67" fmla="*/ 0 h 3712"/>
                <a:gd name="T68" fmla="*/ 0 w 6231"/>
                <a:gd name="T69" fmla="*/ 0 h 3712"/>
                <a:gd name="T70" fmla="*/ 0 w 6231"/>
                <a:gd name="T71" fmla="*/ 0 h 3712"/>
                <a:gd name="T72" fmla="*/ 0 w 6231"/>
                <a:gd name="T73" fmla="*/ 0 h 3712"/>
                <a:gd name="T74" fmla="*/ 0 w 6231"/>
                <a:gd name="T75" fmla="*/ 0 h 3712"/>
                <a:gd name="T76" fmla="*/ 0 w 6231"/>
                <a:gd name="T77" fmla="*/ 0 h 3712"/>
                <a:gd name="T78" fmla="*/ 0 w 6231"/>
                <a:gd name="T79" fmla="*/ 0 h 3712"/>
                <a:gd name="T80" fmla="*/ 0 w 6231"/>
                <a:gd name="T81" fmla="*/ 0 h 3712"/>
                <a:gd name="T82" fmla="*/ 0 w 6231"/>
                <a:gd name="T83" fmla="*/ 0 h 3712"/>
                <a:gd name="T84" fmla="*/ 0 w 6231"/>
                <a:gd name="T85" fmla="*/ 0 h 3712"/>
                <a:gd name="T86" fmla="*/ 0 w 6231"/>
                <a:gd name="T87" fmla="*/ 0 h 3712"/>
                <a:gd name="T88" fmla="*/ 0 w 6231"/>
                <a:gd name="T89" fmla="*/ 0 h 3712"/>
                <a:gd name="T90" fmla="*/ 0 w 6231"/>
                <a:gd name="T91" fmla="*/ 0 h 3712"/>
                <a:gd name="T92" fmla="*/ 0 w 6231"/>
                <a:gd name="T93" fmla="*/ 0 h 3712"/>
                <a:gd name="T94" fmla="*/ 0 w 6231"/>
                <a:gd name="T95" fmla="*/ 0 h 3712"/>
                <a:gd name="T96" fmla="*/ 0 w 6231"/>
                <a:gd name="T97" fmla="*/ 0 h 3712"/>
                <a:gd name="T98" fmla="*/ 0 w 6231"/>
                <a:gd name="T99" fmla="*/ 0 h 3712"/>
                <a:gd name="T100" fmla="*/ 0 w 6231"/>
                <a:gd name="T101" fmla="*/ 0 h 371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231"/>
                <a:gd name="T154" fmla="*/ 0 h 3712"/>
                <a:gd name="T155" fmla="*/ 6231 w 6231"/>
                <a:gd name="T156" fmla="*/ 3712 h 371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231" h="3712">
                  <a:moveTo>
                    <a:pt x="48" y="0"/>
                  </a:moveTo>
                  <a:lnTo>
                    <a:pt x="97" y="279"/>
                  </a:lnTo>
                  <a:lnTo>
                    <a:pt x="424" y="491"/>
                  </a:lnTo>
                  <a:lnTo>
                    <a:pt x="587" y="604"/>
                  </a:lnTo>
                  <a:lnTo>
                    <a:pt x="1028" y="816"/>
                  </a:lnTo>
                  <a:lnTo>
                    <a:pt x="1440" y="1058"/>
                  </a:lnTo>
                  <a:lnTo>
                    <a:pt x="1831" y="1401"/>
                  </a:lnTo>
                  <a:lnTo>
                    <a:pt x="2158" y="1775"/>
                  </a:lnTo>
                  <a:lnTo>
                    <a:pt x="2158" y="2005"/>
                  </a:lnTo>
                  <a:lnTo>
                    <a:pt x="1749" y="2166"/>
                  </a:lnTo>
                  <a:lnTo>
                    <a:pt x="1324" y="2232"/>
                  </a:lnTo>
                  <a:lnTo>
                    <a:pt x="882" y="2232"/>
                  </a:lnTo>
                  <a:lnTo>
                    <a:pt x="604" y="2217"/>
                  </a:lnTo>
                  <a:lnTo>
                    <a:pt x="0" y="2313"/>
                  </a:lnTo>
                  <a:lnTo>
                    <a:pt x="0" y="2867"/>
                  </a:lnTo>
                  <a:lnTo>
                    <a:pt x="344" y="2770"/>
                  </a:lnTo>
                  <a:lnTo>
                    <a:pt x="669" y="2703"/>
                  </a:lnTo>
                  <a:lnTo>
                    <a:pt x="1128" y="2721"/>
                  </a:lnTo>
                  <a:lnTo>
                    <a:pt x="1440" y="2736"/>
                  </a:lnTo>
                  <a:lnTo>
                    <a:pt x="1831" y="2688"/>
                  </a:lnTo>
                  <a:lnTo>
                    <a:pt x="2272" y="2608"/>
                  </a:lnTo>
                  <a:lnTo>
                    <a:pt x="2551" y="2509"/>
                  </a:lnTo>
                  <a:lnTo>
                    <a:pt x="3287" y="2427"/>
                  </a:lnTo>
                  <a:lnTo>
                    <a:pt x="3925" y="2459"/>
                  </a:lnTo>
                  <a:lnTo>
                    <a:pt x="4497" y="2688"/>
                  </a:lnTo>
                  <a:lnTo>
                    <a:pt x="4890" y="2900"/>
                  </a:lnTo>
                  <a:lnTo>
                    <a:pt x="5167" y="3079"/>
                  </a:lnTo>
                  <a:lnTo>
                    <a:pt x="4905" y="3127"/>
                  </a:lnTo>
                  <a:lnTo>
                    <a:pt x="4758" y="3191"/>
                  </a:lnTo>
                  <a:lnTo>
                    <a:pt x="4839" y="3339"/>
                  </a:lnTo>
                  <a:lnTo>
                    <a:pt x="4972" y="3453"/>
                  </a:lnTo>
                  <a:lnTo>
                    <a:pt x="5429" y="3501"/>
                  </a:lnTo>
                  <a:lnTo>
                    <a:pt x="5805" y="3599"/>
                  </a:lnTo>
                  <a:lnTo>
                    <a:pt x="6231" y="3712"/>
                  </a:lnTo>
                  <a:lnTo>
                    <a:pt x="6231" y="2835"/>
                  </a:lnTo>
                  <a:lnTo>
                    <a:pt x="5560" y="2542"/>
                  </a:lnTo>
                  <a:lnTo>
                    <a:pt x="5200" y="2313"/>
                  </a:lnTo>
                  <a:lnTo>
                    <a:pt x="4791" y="2086"/>
                  </a:lnTo>
                  <a:lnTo>
                    <a:pt x="4349" y="1856"/>
                  </a:lnTo>
                  <a:lnTo>
                    <a:pt x="3728" y="1613"/>
                  </a:lnTo>
                  <a:lnTo>
                    <a:pt x="2812" y="1433"/>
                  </a:lnTo>
                  <a:lnTo>
                    <a:pt x="1895" y="1093"/>
                  </a:lnTo>
                  <a:lnTo>
                    <a:pt x="1666" y="913"/>
                  </a:lnTo>
                  <a:lnTo>
                    <a:pt x="1455" y="767"/>
                  </a:lnTo>
                  <a:lnTo>
                    <a:pt x="1161" y="604"/>
                  </a:lnTo>
                  <a:lnTo>
                    <a:pt x="882" y="473"/>
                  </a:lnTo>
                  <a:lnTo>
                    <a:pt x="652" y="360"/>
                  </a:lnTo>
                  <a:lnTo>
                    <a:pt x="439" y="211"/>
                  </a:lnTo>
                  <a:lnTo>
                    <a:pt x="245" y="98"/>
                  </a:lnTo>
                  <a:lnTo>
                    <a:pt x="130" y="32"/>
                  </a:lnTo>
                  <a:lnTo>
                    <a:pt x="48" y="0"/>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79" name="Freeform 7"/>
            <p:cNvSpPr>
              <a:spLocks/>
            </p:cNvSpPr>
            <p:nvPr/>
          </p:nvSpPr>
          <p:spPr bwMode="auto">
            <a:xfrm>
              <a:off x="4745" y="520"/>
              <a:ext cx="108" cy="58"/>
            </a:xfrm>
            <a:custGeom>
              <a:avLst/>
              <a:gdLst>
                <a:gd name="T0" fmla="*/ 0 w 1504"/>
                <a:gd name="T1" fmla="*/ 0 h 816"/>
                <a:gd name="T2" fmla="*/ 0 w 1504"/>
                <a:gd name="T3" fmla="*/ 0 h 816"/>
                <a:gd name="T4" fmla="*/ 0 w 1504"/>
                <a:gd name="T5" fmla="*/ 0 h 816"/>
                <a:gd name="T6" fmla="*/ 0 w 1504"/>
                <a:gd name="T7" fmla="*/ 0 h 816"/>
                <a:gd name="T8" fmla="*/ 0 w 1504"/>
                <a:gd name="T9" fmla="*/ 0 h 816"/>
                <a:gd name="T10" fmla="*/ 0 w 1504"/>
                <a:gd name="T11" fmla="*/ 0 h 816"/>
                <a:gd name="T12" fmla="*/ 0 w 1504"/>
                <a:gd name="T13" fmla="*/ 0 h 816"/>
                <a:gd name="T14" fmla="*/ 0 w 1504"/>
                <a:gd name="T15" fmla="*/ 0 h 816"/>
                <a:gd name="T16" fmla="*/ 0 w 1504"/>
                <a:gd name="T17" fmla="*/ 0 h 816"/>
                <a:gd name="T18" fmla="*/ 0 w 1504"/>
                <a:gd name="T19" fmla="*/ 0 h 816"/>
                <a:gd name="T20" fmla="*/ 0 w 1504"/>
                <a:gd name="T21" fmla="*/ 0 h 816"/>
                <a:gd name="T22" fmla="*/ 0 w 1504"/>
                <a:gd name="T23" fmla="*/ 0 h 816"/>
                <a:gd name="T24" fmla="*/ 0 w 1504"/>
                <a:gd name="T25" fmla="*/ 0 h 816"/>
                <a:gd name="T26" fmla="*/ 0 w 1504"/>
                <a:gd name="T27" fmla="*/ 0 h 816"/>
                <a:gd name="T28" fmla="*/ 0 w 1504"/>
                <a:gd name="T29" fmla="*/ 0 h 816"/>
                <a:gd name="T30" fmla="*/ 0 w 1504"/>
                <a:gd name="T31" fmla="*/ 0 h 81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504"/>
                <a:gd name="T49" fmla="*/ 0 h 816"/>
                <a:gd name="T50" fmla="*/ 1504 w 1504"/>
                <a:gd name="T51" fmla="*/ 816 h 81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504" h="816">
                  <a:moveTo>
                    <a:pt x="0" y="0"/>
                  </a:moveTo>
                  <a:lnTo>
                    <a:pt x="113" y="131"/>
                  </a:lnTo>
                  <a:lnTo>
                    <a:pt x="294" y="181"/>
                  </a:lnTo>
                  <a:lnTo>
                    <a:pt x="376" y="280"/>
                  </a:lnTo>
                  <a:lnTo>
                    <a:pt x="555" y="328"/>
                  </a:lnTo>
                  <a:lnTo>
                    <a:pt x="815" y="474"/>
                  </a:lnTo>
                  <a:lnTo>
                    <a:pt x="1128" y="670"/>
                  </a:lnTo>
                  <a:lnTo>
                    <a:pt x="1209" y="734"/>
                  </a:lnTo>
                  <a:lnTo>
                    <a:pt x="1259" y="685"/>
                  </a:lnTo>
                  <a:lnTo>
                    <a:pt x="1504" y="816"/>
                  </a:lnTo>
                  <a:lnTo>
                    <a:pt x="1276" y="653"/>
                  </a:lnTo>
                  <a:lnTo>
                    <a:pt x="833" y="441"/>
                  </a:lnTo>
                  <a:lnTo>
                    <a:pt x="522" y="262"/>
                  </a:lnTo>
                  <a:lnTo>
                    <a:pt x="294" y="114"/>
                  </a:lnTo>
                  <a:lnTo>
                    <a:pt x="130" y="33"/>
                  </a:lnTo>
                  <a:lnTo>
                    <a:pt x="0" y="0"/>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0" name="Freeform 8"/>
            <p:cNvSpPr>
              <a:spLocks/>
            </p:cNvSpPr>
            <p:nvPr/>
          </p:nvSpPr>
          <p:spPr bwMode="auto">
            <a:xfrm>
              <a:off x="5027" y="653"/>
              <a:ext cx="145" cy="76"/>
            </a:xfrm>
            <a:custGeom>
              <a:avLst/>
              <a:gdLst>
                <a:gd name="T0" fmla="*/ 0 w 2028"/>
                <a:gd name="T1" fmla="*/ 0 h 1075"/>
                <a:gd name="T2" fmla="*/ 0 w 2028"/>
                <a:gd name="T3" fmla="*/ 0 h 1075"/>
                <a:gd name="T4" fmla="*/ 0 w 2028"/>
                <a:gd name="T5" fmla="*/ 0 h 1075"/>
                <a:gd name="T6" fmla="*/ 0 w 2028"/>
                <a:gd name="T7" fmla="*/ 0 h 1075"/>
                <a:gd name="T8" fmla="*/ 0 w 2028"/>
                <a:gd name="T9" fmla="*/ 0 h 1075"/>
                <a:gd name="T10" fmla="*/ 0 w 2028"/>
                <a:gd name="T11" fmla="*/ 0 h 1075"/>
                <a:gd name="T12" fmla="*/ 0 w 2028"/>
                <a:gd name="T13" fmla="*/ 0 h 1075"/>
                <a:gd name="T14" fmla="*/ 0 w 2028"/>
                <a:gd name="T15" fmla="*/ 0 h 1075"/>
                <a:gd name="T16" fmla="*/ 0 w 2028"/>
                <a:gd name="T17" fmla="*/ 0 h 1075"/>
                <a:gd name="T18" fmla="*/ 0 w 2028"/>
                <a:gd name="T19" fmla="*/ 0 h 1075"/>
                <a:gd name="T20" fmla="*/ 0 w 2028"/>
                <a:gd name="T21" fmla="*/ 0 h 1075"/>
                <a:gd name="T22" fmla="*/ 0 w 2028"/>
                <a:gd name="T23" fmla="*/ 0 h 1075"/>
                <a:gd name="T24" fmla="*/ 0 w 2028"/>
                <a:gd name="T25" fmla="*/ 0 h 1075"/>
                <a:gd name="T26" fmla="*/ 0 w 2028"/>
                <a:gd name="T27" fmla="*/ 0 h 1075"/>
                <a:gd name="T28" fmla="*/ 0 w 2028"/>
                <a:gd name="T29" fmla="*/ 0 h 1075"/>
                <a:gd name="T30" fmla="*/ 0 w 2028"/>
                <a:gd name="T31" fmla="*/ 0 h 1075"/>
                <a:gd name="T32" fmla="*/ 0 w 2028"/>
                <a:gd name="T33" fmla="*/ 0 h 1075"/>
                <a:gd name="T34" fmla="*/ 0 w 2028"/>
                <a:gd name="T35" fmla="*/ 0 h 1075"/>
                <a:gd name="T36" fmla="*/ 0 w 2028"/>
                <a:gd name="T37" fmla="*/ 0 h 1075"/>
                <a:gd name="T38" fmla="*/ 0 w 2028"/>
                <a:gd name="T39" fmla="*/ 0 h 1075"/>
                <a:gd name="T40" fmla="*/ 0 w 2028"/>
                <a:gd name="T41" fmla="*/ 0 h 10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28"/>
                <a:gd name="T64" fmla="*/ 0 h 1075"/>
                <a:gd name="T65" fmla="*/ 2028 w 2028"/>
                <a:gd name="T66" fmla="*/ 1075 h 10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28" h="1075">
                  <a:moveTo>
                    <a:pt x="2028" y="1075"/>
                  </a:moveTo>
                  <a:lnTo>
                    <a:pt x="1800" y="978"/>
                  </a:lnTo>
                  <a:lnTo>
                    <a:pt x="1456" y="864"/>
                  </a:lnTo>
                  <a:lnTo>
                    <a:pt x="1145" y="716"/>
                  </a:lnTo>
                  <a:lnTo>
                    <a:pt x="735" y="489"/>
                  </a:lnTo>
                  <a:lnTo>
                    <a:pt x="900" y="667"/>
                  </a:lnTo>
                  <a:lnTo>
                    <a:pt x="474" y="373"/>
                  </a:lnTo>
                  <a:lnTo>
                    <a:pt x="194" y="227"/>
                  </a:lnTo>
                  <a:lnTo>
                    <a:pt x="0" y="179"/>
                  </a:lnTo>
                  <a:lnTo>
                    <a:pt x="98" y="81"/>
                  </a:lnTo>
                  <a:lnTo>
                    <a:pt x="114" y="0"/>
                  </a:lnTo>
                  <a:lnTo>
                    <a:pt x="212" y="113"/>
                  </a:lnTo>
                  <a:lnTo>
                    <a:pt x="309" y="65"/>
                  </a:lnTo>
                  <a:lnTo>
                    <a:pt x="605" y="194"/>
                  </a:lnTo>
                  <a:lnTo>
                    <a:pt x="982" y="373"/>
                  </a:lnTo>
                  <a:lnTo>
                    <a:pt x="931" y="440"/>
                  </a:lnTo>
                  <a:lnTo>
                    <a:pt x="1259" y="634"/>
                  </a:lnTo>
                  <a:lnTo>
                    <a:pt x="1502" y="766"/>
                  </a:lnTo>
                  <a:lnTo>
                    <a:pt x="1684" y="846"/>
                  </a:lnTo>
                  <a:lnTo>
                    <a:pt x="2028" y="978"/>
                  </a:lnTo>
                  <a:lnTo>
                    <a:pt x="2028" y="1075"/>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1" name="Freeform 9"/>
            <p:cNvSpPr>
              <a:spLocks/>
            </p:cNvSpPr>
            <p:nvPr/>
          </p:nvSpPr>
          <p:spPr bwMode="auto">
            <a:xfrm>
              <a:off x="4950" y="646"/>
              <a:ext cx="59" cy="23"/>
            </a:xfrm>
            <a:custGeom>
              <a:avLst/>
              <a:gdLst>
                <a:gd name="T0" fmla="*/ 0 w 833"/>
                <a:gd name="T1" fmla="*/ 0 h 324"/>
                <a:gd name="T2" fmla="*/ 0 w 833"/>
                <a:gd name="T3" fmla="*/ 0 h 324"/>
                <a:gd name="T4" fmla="*/ 0 w 833"/>
                <a:gd name="T5" fmla="*/ 0 h 324"/>
                <a:gd name="T6" fmla="*/ 0 w 833"/>
                <a:gd name="T7" fmla="*/ 0 h 324"/>
                <a:gd name="T8" fmla="*/ 0 w 833"/>
                <a:gd name="T9" fmla="*/ 0 h 324"/>
                <a:gd name="T10" fmla="*/ 0 w 833"/>
                <a:gd name="T11" fmla="*/ 0 h 324"/>
                <a:gd name="T12" fmla="*/ 0 w 833"/>
                <a:gd name="T13" fmla="*/ 0 h 324"/>
                <a:gd name="T14" fmla="*/ 0 w 833"/>
                <a:gd name="T15" fmla="*/ 0 h 324"/>
                <a:gd name="T16" fmla="*/ 0 w 833"/>
                <a:gd name="T17" fmla="*/ 0 h 324"/>
                <a:gd name="T18" fmla="*/ 0 w 833"/>
                <a:gd name="T19" fmla="*/ 0 h 324"/>
                <a:gd name="T20" fmla="*/ 0 w 833"/>
                <a:gd name="T21" fmla="*/ 0 h 324"/>
                <a:gd name="T22" fmla="*/ 0 w 833"/>
                <a:gd name="T23" fmla="*/ 0 h 324"/>
                <a:gd name="T24" fmla="*/ 0 w 833"/>
                <a:gd name="T25" fmla="*/ 0 h 324"/>
                <a:gd name="T26" fmla="*/ 0 w 833"/>
                <a:gd name="T27" fmla="*/ 0 h 3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3"/>
                <a:gd name="T43" fmla="*/ 0 h 324"/>
                <a:gd name="T44" fmla="*/ 833 w 833"/>
                <a:gd name="T45" fmla="*/ 324 h 3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3" h="324">
                  <a:moveTo>
                    <a:pt x="785" y="228"/>
                  </a:moveTo>
                  <a:lnTo>
                    <a:pt x="506" y="210"/>
                  </a:lnTo>
                  <a:lnTo>
                    <a:pt x="196" y="194"/>
                  </a:lnTo>
                  <a:lnTo>
                    <a:pt x="262" y="324"/>
                  </a:lnTo>
                  <a:lnTo>
                    <a:pt x="32" y="324"/>
                  </a:lnTo>
                  <a:lnTo>
                    <a:pt x="0" y="245"/>
                  </a:lnTo>
                  <a:lnTo>
                    <a:pt x="32" y="162"/>
                  </a:lnTo>
                  <a:lnTo>
                    <a:pt x="180" y="130"/>
                  </a:lnTo>
                  <a:lnTo>
                    <a:pt x="262" y="15"/>
                  </a:lnTo>
                  <a:lnTo>
                    <a:pt x="441" y="0"/>
                  </a:lnTo>
                  <a:lnTo>
                    <a:pt x="653" y="15"/>
                  </a:lnTo>
                  <a:lnTo>
                    <a:pt x="833" y="64"/>
                  </a:lnTo>
                  <a:lnTo>
                    <a:pt x="833" y="130"/>
                  </a:lnTo>
                  <a:lnTo>
                    <a:pt x="785" y="228"/>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2" name="Freeform 10"/>
            <p:cNvSpPr>
              <a:spLocks/>
            </p:cNvSpPr>
            <p:nvPr/>
          </p:nvSpPr>
          <p:spPr bwMode="auto">
            <a:xfrm>
              <a:off x="4908" y="651"/>
              <a:ext cx="30" cy="28"/>
            </a:xfrm>
            <a:custGeom>
              <a:avLst/>
              <a:gdLst>
                <a:gd name="T0" fmla="*/ 0 w 427"/>
                <a:gd name="T1" fmla="*/ 0 h 390"/>
                <a:gd name="T2" fmla="*/ 0 w 427"/>
                <a:gd name="T3" fmla="*/ 0 h 390"/>
                <a:gd name="T4" fmla="*/ 0 w 427"/>
                <a:gd name="T5" fmla="*/ 0 h 390"/>
                <a:gd name="T6" fmla="*/ 0 w 427"/>
                <a:gd name="T7" fmla="*/ 0 h 390"/>
                <a:gd name="T8" fmla="*/ 0 w 427"/>
                <a:gd name="T9" fmla="*/ 0 h 390"/>
                <a:gd name="T10" fmla="*/ 0 w 427"/>
                <a:gd name="T11" fmla="*/ 0 h 390"/>
                <a:gd name="T12" fmla="*/ 0 w 427"/>
                <a:gd name="T13" fmla="*/ 0 h 390"/>
                <a:gd name="T14" fmla="*/ 0 w 427"/>
                <a:gd name="T15" fmla="*/ 0 h 390"/>
                <a:gd name="T16" fmla="*/ 0 60000 65536"/>
                <a:gd name="T17" fmla="*/ 0 60000 65536"/>
                <a:gd name="T18" fmla="*/ 0 60000 65536"/>
                <a:gd name="T19" fmla="*/ 0 60000 65536"/>
                <a:gd name="T20" fmla="*/ 0 60000 65536"/>
                <a:gd name="T21" fmla="*/ 0 60000 65536"/>
                <a:gd name="T22" fmla="*/ 0 60000 65536"/>
                <a:gd name="T23" fmla="*/ 0 60000 65536"/>
                <a:gd name="T24" fmla="*/ 0 w 427"/>
                <a:gd name="T25" fmla="*/ 0 h 390"/>
                <a:gd name="T26" fmla="*/ 427 w 427"/>
                <a:gd name="T27" fmla="*/ 390 h 39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27" h="390">
                  <a:moveTo>
                    <a:pt x="359" y="0"/>
                  </a:moveTo>
                  <a:lnTo>
                    <a:pt x="359" y="130"/>
                  </a:lnTo>
                  <a:lnTo>
                    <a:pt x="427" y="261"/>
                  </a:lnTo>
                  <a:lnTo>
                    <a:pt x="0" y="390"/>
                  </a:lnTo>
                  <a:lnTo>
                    <a:pt x="0" y="311"/>
                  </a:lnTo>
                  <a:lnTo>
                    <a:pt x="49" y="196"/>
                  </a:lnTo>
                  <a:lnTo>
                    <a:pt x="180" y="50"/>
                  </a:lnTo>
                  <a:lnTo>
                    <a:pt x="359" y="0"/>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3" name="Freeform 11"/>
            <p:cNvSpPr>
              <a:spLocks/>
            </p:cNvSpPr>
            <p:nvPr/>
          </p:nvSpPr>
          <p:spPr bwMode="auto">
            <a:xfrm>
              <a:off x="4866" y="669"/>
              <a:ext cx="30" cy="20"/>
            </a:xfrm>
            <a:custGeom>
              <a:avLst/>
              <a:gdLst>
                <a:gd name="T0" fmla="*/ 0 w 425"/>
                <a:gd name="T1" fmla="*/ 0 h 277"/>
                <a:gd name="T2" fmla="*/ 0 w 425"/>
                <a:gd name="T3" fmla="*/ 0 h 277"/>
                <a:gd name="T4" fmla="*/ 0 w 425"/>
                <a:gd name="T5" fmla="*/ 0 h 277"/>
                <a:gd name="T6" fmla="*/ 0 w 425"/>
                <a:gd name="T7" fmla="*/ 0 h 277"/>
                <a:gd name="T8" fmla="*/ 0 w 425"/>
                <a:gd name="T9" fmla="*/ 0 h 277"/>
                <a:gd name="T10" fmla="*/ 0 w 425"/>
                <a:gd name="T11" fmla="*/ 0 h 277"/>
                <a:gd name="T12" fmla="*/ 0 w 425"/>
                <a:gd name="T13" fmla="*/ 0 h 277"/>
                <a:gd name="T14" fmla="*/ 0 60000 65536"/>
                <a:gd name="T15" fmla="*/ 0 60000 65536"/>
                <a:gd name="T16" fmla="*/ 0 60000 65536"/>
                <a:gd name="T17" fmla="*/ 0 60000 65536"/>
                <a:gd name="T18" fmla="*/ 0 60000 65536"/>
                <a:gd name="T19" fmla="*/ 0 60000 65536"/>
                <a:gd name="T20" fmla="*/ 0 60000 65536"/>
                <a:gd name="T21" fmla="*/ 0 w 425"/>
                <a:gd name="T22" fmla="*/ 0 h 277"/>
                <a:gd name="T23" fmla="*/ 425 w 425"/>
                <a:gd name="T24" fmla="*/ 277 h 27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5" h="277">
                  <a:moveTo>
                    <a:pt x="245" y="0"/>
                  </a:moveTo>
                  <a:lnTo>
                    <a:pt x="131" y="67"/>
                  </a:lnTo>
                  <a:lnTo>
                    <a:pt x="0" y="277"/>
                  </a:lnTo>
                  <a:lnTo>
                    <a:pt x="425" y="196"/>
                  </a:lnTo>
                  <a:lnTo>
                    <a:pt x="393" y="131"/>
                  </a:lnTo>
                  <a:lnTo>
                    <a:pt x="311" y="98"/>
                  </a:lnTo>
                  <a:lnTo>
                    <a:pt x="245" y="0"/>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4" name="Freeform 12"/>
            <p:cNvSpPr>
              <a:spLocks/>
            </p:cNvSpPr>
            <p:nvPr/>
          </p:nvSpPr>
          <p:spPr bwMode="auto">
            <a:xfrm>
              <a:off x="4727" y="674"/>
              <a:ext cx="121" cy="18"/>
            </a:xfrm>
            <a:custGeom>
              <a:avLst/>
              <a:gdLst>
                <a:gd name="T0" fmla="*/ 0 w 1700"/>
                <a:gd name="T1" fmla="*/ 0 h 261"/>
                <a:gd name="T2" fmla="*/ 0 w 1700"/>
                <a:gd name="T3" fmla="*/ 0 h 261"/>
                <a:gd name="T4" fmla="*/ 0 w 1700"/>
                <a:gd name="T5" fmla="*/ 0 h 261"/>
                <a:gd name="T6" fmla="*/ 0 w 1700"/>
                <a:gd name="T7" fmla="*/ 0 h 261"/>
                <a:gd name="T8" fmla="*/ 0 w 1700"/>
                <a:gd name="T9" fmla="*/ 0 h 261"/>
                <a:gd name="T10" fmla="*/ 0 w 1700"/>
                <a:gd name="T11" fmla="*/ 0 h 261"/>
                <a:gd name="T12" fmla="*/ 0 w 1700"/>
                <a:gd name="T13" fmla="*/ 0 h 261"/>
                <a:gd name="T14" fmla="*/ 0 w 1700"/>
                <a:gd name="T15" fmla="*/ 0 h 261"/>
                <a:gd name="T16" fmla="*/ 0 w 1700"/>
                <a:gd name="T17" fmla="*/ 0 h 261"/>
                <a:gd name="T18" fmla="*/ 0 w 1700"/>
                <a:gd name="T19" fmla="*/ 0 h 261"/>
                <a:gd name="T20" fmla="*/ 0 w 1700"/>
                <a:gd name="T21" fmla="*/ 0 h 261"/>
                <a:gd name="T22" fmla="*/ 0 w 1700"/>
                <a:gd name="T23" fmla="*/ 0 h 261"/>
                <a:gd name="T24" fmla="*/ 0 w 1700"/>
                <a:gd name="T25" fmla="*/ 0 h 261"/>
                <a:gd name="T26" fmla="*/ 0 w 1700"/>
                <a:gd name="T27" fmla="*/ 0 h 261"/>
                <a:gd name="T28" fmla="*/ 0 w 1700"/>
                <a:gd name="T29" fmla="*/ 0 h 2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700"/>
                <a:gd name="T46" fmla="*/ 0 h 261"/>
                <a:gd name="T47" fmla="*/ 1700 w 1700"/>
                <a:gd name="T48" fmla="*/ 261 h 26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700" h="261">
                  <a:moveTo>
                    <a:pt x="1700" y="179"/>
                  </a:moveTo>
                  <a:lnTo>
                    <a:pt x="1666" y="96"/>
                  </a:lnTo>
                  <a:lnTo>
                    <a:pt x="1651" y="31"/>
                  </a:lnTo>
                  <a:lnTo>
                    <a:pt x="1421" y="49"/>
                  </a:lnTo>
                  <a:lnTo>
                    <a:pt x="1045" y="49"/>
                  </a:lnTo>
                  <a:lnTo>
                    <a:pt x="637" y="0"/>
                  </a:lnTo>
                  <a:lnTo>
                    <a:pt x="293" y="49"/>
                  </a:lnTo>
                  <a:lnTo>
                    <a:pt x="0" y="114"/>
                  </a:lnTo>
                  <a:lnTo>
                    <a:pt x="0" y="261"/>
                  </a:lnTo>
                  <a:lnTo>
                    <a:pt x="391" y="146"/>
                  </a:lnTo>
                  <a:lnTo>
                    <a:pt x="652" y="114"/>
                  </a:lnTo>
                  <a:lnTo>
                    <a:pt x="899" y="114"/>
                  </a:lnTo>
                  <a:lnTo>
                    <a:pt x="1227" y="162"/>
                  </a:lnTo>
                  <a:lnTo>
                    <a:pt x="1455" y="179"/>
                  </a:lnTo>
                  <a:lnTo>
                    <a:pt x="1700" y="179"/>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5" name="Freeform 13"/>
            <p:cNvSpPr>
              <a:spLocks/>
            </p:cNvSpPr>
            <p:nvPr/>
          </p:nvSpPr>
          <p:spPr bwMode="auto">
            <a:xfrm>
              <a:off x="5076" y="729"/>
              <a:ext cx="43" cy="10"/>
            </a:xfrm>
            <a:custGeom>
              <a:avLst/>
              <a:gdLst>
                <a:gd name="T0" fmla="*/ 0 w 604"/>
                <a:gd name="T1" fmla="*/ 0 h 131"/>
                <a:gd name="T2" fmla="*/ 0 w 604"/>
                <a:gd name="T3" fmla="*/ 0 h 131"/>
                <a:gd name="T4" fmla="*/ 0 w 604"/>
                <a:gd name="T5" fmla="*/ 0 h 131"/>
                <a:gd name="T6" fmla="*/ 0 w 604"/>
                <a:gd name="T7" fmla="*/ 0 h 131"/>
                <a:gd name="T8" fmla="*/ 0 w 604"/>
                <a:gd name="T9" fmla="*/ 0 h 131"/>
                <a:gd name="T10" fmla="*/ 0 w 604"/>
                <a:gd name="T11" fmla="*/ 0 h 131"/>
                <a:gd name="T12" fmla="*/ 0 w 604"/>
                <a:gd name="T13" fmla="*/ 0 h 131"/>
                <a:gd name="T14" fmla="*/ 0 w 604"/>
                <a:gd name="T15" fmla="*/ 0 h 131"/>
                <a:gd name="T16" fmla="*/ 0 w 604"/>
                <a:gd name="T17" fmla="*/ 0 h 131"/>
                <a:gd name="T18" fmla="*/ 0 w 604"/>
                <a:gd name="T19" fmla="*/ 0 h 1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04"/>
                <a:gd name="T31" fmla="*/ 0 h 131"/>
                <a:gd name="T32" fmla="*/ 604 w 604"/>
                <a:gd name="T33" fmla="*/ 131 h 13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04" h="131">
                  <a:moveTo>
                    <a:pt x="0" y="97"/>
                  </a:moveTo>
                  <a:lnTo>
                    <a:pt x="112" y="131"/>
                  </a:lnTo>
                  <a:lnTo>
                    <a:pt x="244" y="81"/>
                  </a:lnTo>
                  <a:lnTo>
                    <a:pt x="310" y="131"/>
                  </a:lnTo>
                  <a:lnTo>
                    <a:pt x="439" y="81"/>
                  </a:lnTo>
                  <a:lnTo>
                    <a:pt x="604" y="97"/>
                  </a:lnTo>
                  <a:lnTo>
                    <a:pt x="458" y="0"/>
                  </a:lnTo>
                  <a:lnTo>
                    <a:pt x="325" y="17"/>
                  </a:lnTo>
                  <a:lnTo>
                    <a:pt x="131" y="47"/>
                  </a:lnTo>
                  <a:lnTo>
                    <a:pt x="0" y="97"/>
                  </a:lnTo>
                  <a:close/>
                </a:path>
              </a:pathLst>
            </a:custGeom>
            <a:solidFill>
              <a:srgbClr val="FFC9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6" name="Freeform 14"/>
            <p:cNvSpPr>
              <a:spLocks/>
            </p:cNvSpPr>
            <p:nvPr/>
          </p:nvSpPr>
          <p:spPr bwMode="auto">
            <a:xfrm>
              <a:off x="4937" y="683"/>
              <a:ext cx="114" cy="84"/>
            </a:xfrm>
            <a:custGeom>
              <a:avLst/>
              <a:gdLst>
                <a:gd name="T0" fmla="*/ 0 w 1604"/>
                <a:gd name="T1" fmla="*/ 0 h 1172"/>
                <a:gd name="T2" fmla="*/ 0 w 1604"/>
                <a:gd name="T3" fmla="*/ 0 h 1172"/>
                <a:gd name="T4" fmla="*/ 0 w 1604"/>
                <a:gd name="T5" fmla="*/ 0 h 1172"/>
                <a:gd name="T6" fmla="*/ 0 w 1604"/>
                <a:gd name="T7" fmla="*/ 0 h 1172"/>
                <a:gd name="T8" fmla="*/ 0 w 1604"/>
                <a:gd name="T9" fmla="*/ 0 h 1172"/>
                <a:gd name="T10" fmla="*/ 0 w 1604"/>
                <a:gd name="T11" fmla="*/ 0 h 1172"/>
                <a:gd name="T12" fmla="*/ 0 w 1604"/>
                <a:gd name="T13" fmla="*/ 0 h 1172"/>
                <a:gd name="T14" fmla="*/ 0 w 1604"/>
                <a:gd name="T15" fmla="*/ 0 h 1172"/>
                <a:gd name="T16" fmla="*/ 0 w 1604"/>
                <a:gd name="T17" fmla="*/ 0 h 1172"/>
                <a:gd name="T18" fmla="*/ 0 w 1604"/>
                <a:gd name="T19" fmla="*/ 0 h 1172"/>
                <a:gd name="T20" fmla="*/ 0 w 1604"/>
                <a:gd name="T21" fmla="*/ 0 h 1172"/>
                <a:gd name="T22" fmla="*/ 0 w 1604"/>
                <a:gd name="T23" fmla="*/ 0 h 1172"/>
                <a:gd name="T24" fmla="*/ 0 w 1604"/>
                <a:gd name="T25" fmla="*/ 0 h 1172"/>
                <a:gd name="T26" fmla="*/ 0 w 1604"/>
                <a:gd name="T27" fmla="*/ 0 h 1172"/>
                <a:gd name="T28" fmla="*/ 0 w 1604"/>
                <a:gd name="T29" fmla="*/ 0 h 1172"/>
                <a:gd name="T30" fmla="*/ 0 w 1604"/>
                <a:gd name="T31" fmla="*/ 0 h 1172"/>
                <a:gd name="T32" fmla="*/ 0 w 1604"/>
                <a:gd name="T33" fmla="*/ 0 h 1172"/>
                <a:gd name="T34" fmla="*/ 0 w 1604"/>
                <a:gd name="T35" fmla="*/ 0 h 1172"/>
                <a:gd name="T36" fmla="*/ 0 w 1604"/>
                <a:gd name="T37" fmla="*/ 0 h 1172"/>
                <a:gd name="T38" fmla="*/ 0 w 1604"/>
                <a:gd name="T39" fmla="*/ 0 h 117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04"/>
                <a:gd name="T61" fmla="*/ 0 h 1172"/>
                <a:gd name="T62" fmla="*/ 1604 w 1604"/>
                <a:gd name="T63" fmla="*/ 1172 h 117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04" h="1172">
                  <a:moveTo>
                    <a:pt x="0" y="343"/>
                  </a:moveTo>
                  <a:lnTo>
                    <a:pt x="65" y="555"/>
                  </a:lnTo>
                  <a:lnTo>
                    <a:pt x="180" y="783"/>
                  </a:lnTo>
                  <a:lnTo>
                    <a:pt x="295" y="978"/>
                  </a:lnTo>
                  <a:lnTo>
                    <a:pt x="472" y="1092"/>
                  </a:lnTo>
                  <a:lnTo>
                    <a:pt x="606" y="1107"/>
                  </a:lnTo>
                  <a:lnTo>
                    <a:pt x="702" y="1076"/>
                  </a:lnTo>
                  <a:lnTo>
                    <a:pt x="785" y="1009"/>
                  </a:lnTo>
                  <a:lnTo>
                    <a:pt x="899" y="1124"/>
                  </a:lnTo>
                  <a:lnTo>
                    <a:pt x="1013" y="1172"/>
                  </a:lnTo>
                  <a:lnTo>
                    <a:pt x="1129" y="1140"/>
                  </a:lnTo>
                  <a:lnTo>
                    <a:pt x="1194" y="1107"/>
                  </a:lnTo>
                  <a:lnTo>
                    <a:pt x="1341" y="1009"/>
                  </a:lnTo>
                  <a:lnTo>
                    <a:pt x="1489" y="830"/>
                  </a:lnTo>
                  <a:lnTo>
                    <a:pt x="1569" y="684"/>
                  </a:lnTo>
                  <a:lnTo>
                    <a:pt x="1604" y="570"/>
                  </a:lnTo>
                  <a:lnTo>
                    <a:pt x="1423" y="244"/>
                  </a:lnTo>
                  <a:lnTo>
                    <a:pt x="1013" y="0"/>
                  </a:lnTo>
                  <a:lnTo>
                    <a:pt x="326" y="17"/>
                  </a:lnTo>
                  <a:lnTo>
                    <a:pt x="0" y="3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7" name="Freeform 15"/>
            <p:cNvSpPr>
              <a:spLocks/>
            </p:cNvSpPr>
            <p:nvPr/>
          </p:nvSpPr>
          <p:spPr bwMode="auto">
            <a:xfrm>
              <a:off x="4848" y="264"/>
              <a:ext cx="271" cy="427"/>
            </a:xfrm>
            <a:custGeom>
              <a:avLst/>
              <a:gdLst>
                <a:gd name="T0" fmla="*/ 0 w 3794"/>
                <a:gd name="T1" fmla="*/ 0 h 5979"/>
                <a:gd name="T2" fmla="*/ 0 w 3794"/>
                <a:gd name="T3" fmla="*/ 0 h 5979"/>
                <a:gd name="T4" fmla="*/ 0 w 3794"/>
                <a:gd name="T5" fmla="*/ 0 h 5979"/>
                <a:gd name="T6" fmla="*/ 0 w 3794"/>
                <a:gd name="T7" fmla="*/ 0 h 5979"/>
                <a:gd name="T8" fmla="*/ 0 w 3794"/>
                <a:gd name="T9" fmla="*/ 0 h 5979"/>
                <a:gd name="T10" fmla="*/ 0 w 3794"/>
                <a:gd name="T11" fmla="*/ 0 h 5979"/>
                <a:gd name="T12" fmla="*/ 0 w 3794"/>
                <a:gd name="T13" fmla="*/ 0 h 5979"/>
                <a:gd name="T14" fmla="*/ 0 w 3794"/>
                <a:gd name="T15" fmla="*/ 0 h 5979"/>
                <a:gd name="T16" fmla="*/ 0 w 3794"/>
                <a:gd name="T17" fmla="*/ 0 h 5979"/>
                <a:gd name="T18" fmla="*/ 0 w 3794"/>
                <a:gd name="T19" fmla="*/ 0 h 5979"/>
                <a:gd name="T20" fmla="*/ 0 w 3794"/>
                <a:gd name="T21" fmla="*/ 0 h 5979"/>
                <a:gd name="T22" fmla="*/ 0 w 3794"/>
                <a:gd name="T23" fmla="*/ 0 h 5979"/>
                <a:gd name="T24" fmla="*/ 0 w 3794"/>
                <a:gd name="T25" fmla="*/ 0 h 5979"/>
                <a:gd name="T26" fmla="*/ 0 w 3794"/>
                <a:gd name="T27" fmla="*/ 0 h 5979"/>
                <a:gd name="T28" fmla="*/ 0 w 3794"/>
                <a:gd name="T29" fmla="*/ 0 h 5979"/>
                <a:gd name="T30" fmla="*/ 0 w 3794"/>
                <a:gd name="T31" fmla="*/ 0 h 5979"/>
                <a:gd name="T32" fmla="*/ 0 w 3794"/>
                <a:gd name="T33" fmla="*/ 0 h 5979"/>
                <a:gd name="T34" fmla="*/ 0 w 3794"/>
                <a:gd name="T35" fmla="*/ 0 h 5979"/>
                <a:gd name="T36" fmla="*/ 0 w 3794"/>
                <a:gd name="T37" fmla="*/ 0 h 5979"/>
                <a:gd name="T38" fmla="*/ 0 w 3794"/>
                <a:gd name="T39" fmla="*/ 0 h 5979"/>
                <a:gd name="T40" fmla="*/ 0 w 3794"/>
                <a:gd name="T41" fmla="*/ 0 h 5979"/>
                <a:gd name="T42" fmla="*/ 0 w 3794"/>
                <a:gd name="T43" fmla="*/ 0 h 5979"/>
                <a:gd name="T44" fmla="*/ 0 w 3794"/>
                <a:gd name="T45" fmla="*/ 0 h 5979"/>
                <a:gd name="T46" fmla="*/ 0 w 3794"/>
                <a:gd name="T47" fmla="*/ 0 h 5979"/>
                <a:gd name="T48" fmla="*/ 0 w 3794"/>
                <a:gd name="T49" fmla="*/ 0 h 5979"/>
                <a:gd name="T50" fmla="*/ 0 w 3794"/>
                <a:gd name="T51" fmla="*/ 0 h 5979"/>
                <a:gd name="T52" fmla="*/ 0 w 3794"/>
                <a:gd name="T53" fmla="*/ 0 h 5979"/>
                <a:gd name="T54" fmla="*/ 0 w 3794"/>
                <a:gd name="T55" fmla="*/ 0 h 5979"/>
                <a:gd name="T56" fmla="*/ 0 w 3794"/>
                <a:gd name="T57" fmla="*/ 0 h 5979"/>
                <a:gd name="T58" fmla="*/ 0 w 3794"/>
                <a:gd name="T59" fmla="*/ 0 h 5979"/>
                <a:gd name="T60" fmla="*/ 0 w 3794"/>
                <a:gd name="T61" fmla="*/ 0 h 5979"/>
                <a:gd name="T62" fmla="*/ 0 w 3794"/>
                <a:gd name="T63" fmla="*/ 0 h 597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794"/>
                <a:gd name="T97" fmla="*/ 0 h 5979"/>
                <a:gd name="T98" fmla="*/ 3794 w 3794"/>
                <a:gd name="T99" fmla="*/ 5979 h 597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794" h="5979">
                  <a:moveTo>
                    <a:pt x="621" y="65"/>
                  </a:moveTo>
                  <a:lnTo>
                    <a:pt x="539" y="407"/>
                  </a:lnTo>
                  <a:lnTo>
                    <a:pt x="360" y="797"/>
                  </a:lnTo>
                  <a:lnTo>
                    <a:pt x="131" y="1188"/>
                  </a:lnTo>
                  <a:lnTo>
                    <a:pt x="65" y="1467"/>
                  </a:lnTo>
                  <a:lnTo>
                    <a:pt x="148" y="1742"/>
                  </a:lnTo>
                  <a:lnTo>
                    <a:pt x="97" y="2118"/>
                  </a:lnTo>
                  <a:lnTo>
                    <a:pt x="114" y="2232"/>
                  </a:lnTo>
                  <a:lnTo>
                    <a:pt x="17" y="2606"/>
                  </a:lnTo>
                  <a:lnTo>
                    <a:pt x="0" y="2932"/>
                  </a:lnTo>
                  <a:lnTo>
                    <a:pt x="49" y="3274"/>
                  </a:lnTo>
                  <a:lnTo>
                    <a:pt x="131" y="3582"/>
                  </a:lnTo>
                  <a:lnTo>
                    <a:pt x="180" y="3990"/>
                  </a:lnTo>
                  <a:lnTo>
                    <a:pt x="245" y="4381"/>
                  </a:lnTo>
                  <a:lnTo>
                    <a:pt x="360" y="4709"/>
                  </a:lnTo>
                  <a:lnTo>
                    <a:pt x="522" y="5049"/>
                  </a:lnTo>
                  <a:lnTo>
                    <a:pt x="587" y="5163"/>
                  </a:lnTo>
                  <a:lnTo>
                    <a:pt x="441" y="5326"/>
                  </a:lnTo>
                  <a:lnTo>
                    <a:pt x="211" y="5423"/>
                  </a:lnTo>
                  <a:lnTo>
                    <a:pt x="97" y="5521"/>
                  </a:lnTo>
                  <a:lnTo>
                    <a:pt x="49" y="5667"/>
                  </a:lnTo>
                  <a:lnTo>
                    <a:pt x="49" y="5765"/>
                  </a:lnTo>
                  <a:lnTo>
                    <a:pt x="82" y="5830"/>
                  </a:lnTo>
                  <a:lnTo>
                    <a:pt x="82" y="5944"/>
                  </a:lnTo>
                  <a:lnTo>
                    <a:pt x="114" y="5979"/>
                  </a:lnTo>
                  <a:lnTo>
                    <a:pt x="180" y="5848"/>
                  </a:lnTo>
                  <a:lnTo>
                    <a:pt x="245" y="5765"/>
                  </a:lnTo>
                  <a:lnTo>
                    <a:pt x="327" y="5619"/>
                  </a:lnTo>
                  <a:lnTo>
                    <a:pt x="572" y="5473"/>
                  </a:lnTo>
                  <a:lnTo>
                    <a:pt x="587" y="5619"/>
                  </a:lnTo>
                  <a:lnTo>
                    <a:pt x="670" y="5699"/>
                  </a:lnTo>
                  <a:lnTo>
                    <a:pt x="686" y="5765"/>
                  </a:lnTo>
                  <a:lnTo>
                    <a:pt x="769" y="5830"/>
                  </a:lnTo>
                  <a:lnTo>
                    <a:pt x="751" y="5667"/>
                  </a:lnTo>
                  <a:lnTo>
                    <a:pt x="851" y="5521"/>
                  </a:lnTo>
                  <a:lnTo>
                    <a:pt x="982" y="5376"/>
                  </a:lnTo>
                  <a:lnTo>
                    <a:pt x="1047" y="5227"/>
                  </a:lnTo>
                  <a:lnTo>
                    <a:pt x="1327" y="5197"/>
                  </a:lnTo>
                  <a:lnTo>
                    <a:pt x="1291" y="5326"/>
                  </a:lnTo>
                  <a:lnTo>
                    <a:pt x="1276" y="5473"/>
                  </a:lnTo>
                  <a:lnTo>
                    <a:pt x="1291" y="5571"/>
                  </a:lnTo>
                  <a:lnTo>
                    <a:pt x="1373" y="5391"/>
                  </a:lnTo>
                  <a:lnTo>
                    <a:pt x="1489" y="5358"/>
                  </a:lnTo>
                  <a:lnTo>
                    <a:pt x="1587" y="5260"/>
                  </a:lnTo>
                  <a:lnTo>
                    <a:pt x="1766" y="5163"/>
                  </a:lnTo>
                  <a:lnTo>
                    <a:pt x="2028" y="5146"/>
                  </a:lnTo>
                  <a:lnTo>
                    <a:pt x="2208" y="5227"/>
                  </a:lnTo>
                  <a:lnTo>
                    <a:pt x="2372" y="5326"/>
                  </a:lnTo>
                  <a:lnTo>
                    <a:pt x="2404" y="5376"/>
                  </a:lnTo>
                  <a:lnTo>
                    <a:pt x="2387" y="5505"/>
                  </a:lnTo>
                  <a:lnTo>
                    <a:pt x="2470" y="5391"/>
                  </a:lnTo>
                  <a:lnTo>
                    <a:pt x="2535" y="5260"/>
                  </a:lnTo>
                  <a:lnTo>
                    <a:pt x="3058" y="5260"/>
                  </a:lnTo>
                  <a:lnTo>
                    <a:pt x="3368" y="5130"/>
                  </a:lnTo>
                  <a:lnTo>
                    <a:pt x="3566" y="4593"/>
                  </a:lnTo>
                  <a:lnTo>
                    <a:pt x="3681" y="3877"/>
                  </a:lnTo>
                  <a:lnTo>
                    <a:pt x="3745" y="3289"/>
                  </a:lnTo>
                  <a:lnTo>
                    <a:pt x="3794" y="2541"/>
                  </a:lnTo>
                  <a:lnTo>
                    <a:pt x="3794" y="1725"/>
                  </a:lnTo>
                  <a:lnTo>
                    <a:pt x="3614" y="963"/>
                  </a:lnTo>
                  <a:lnTo>
                    <a:pt x="3139" y="310"/>
                  </a:lnTo>
                  <a:lnTo>
                    <a:pt x="3156" y="16"/>
                  </a:lnTo>
                  <a:lnTo>
                    <a:pt x="1914" y="0"/>
                  </a:lnTo>
                  <a:lnTo>
                    <a:pt x="621"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8" name="Freeform 16"/>
            <p:cNvSpPr>
              <a:spLocks/>
            </p:cNvSpPr>
            <p:nvPr/>
          </p:nvSpPr>
          <p:spPr bwMode="auto">
            <a:xfrm>
              <a:off x="4892" y="122"/>
              <a:ext cx="196" cy="193"/>
            </a:xfrm>
            <a:custGeom>
              <a:avLst/>
              <a:gdLst>
                <a:gd name="T0" fmla="*/ 0 w 2747"/>
                <a:gd name="T1" fmla="*/ 0 h 2699"/>
                <a:gd name="T2" fmla="*/ 0 w 2747"/>
                <a:gd name="T3" fmla="*/ 0 h 2699"/>
                <a:gd name="T4" fmla="*/ 0 w 2747"/>
                <a:gd name="T5" fmla="*/ 0 h 2699"/>
                <a:gd name="T6" fmla="*/ 0 w 2747"/>
                <a:gd name="T7" fmla="*/ 0 h 2699"/>
                <a:gd name="T8" fmla="*/ 0 w 2747"/>
                <a:gd name="T9" fmla="*/ 0 h 2699"/>
                <a:gd name="T10" fmla="*/ 0 w 2747"/>
                <a:gd name="T11" fmla="*/ 0 h 2699"/>
                <a:gd name="T12" fmla="*/ 0 w 2747"/>
                <a:gd name="T13" fmla="*/ 0 h 2699"/>
                <a:gd name="T14" fmla="*/ 0 w 2747"/>
                <a:gd name="T15" fmla="*/ 0 h 2699"/>
                <a:gd name="T16" fmla="*/ 0 w 2747"/>
                <a:gd name="T17" fmla="*/ 0 h 2699"/>
                <a:gd name="T18" fmla="*/ 0 w 2747"/>
                <a:gd name="T19" fmla="*/ 0 h 2699"/>
                <a:gd name="T20" fmla="*/ 0 w 2747"/>
                <a:gd name="T21" fmla="*/ 0 h 2699"/>
                <a:gd name="T22" fmla="*/ 0 w 2747"/>
                <a:gd name="T23" fmla="*/ 0 h 2699"/>
                <a:gd name="T24" fmla="*/ 0 w 2747"/>
                <a:gd name="T25" fmla="*/ 0 h 2699"/>
                <a:gd name="T26" fmla="*/ 0 w 2747"/>
                <a:gd name="T27" fmla="*/ 0 h 2699"/>
                <a:gd name="T28" fmla="*/ 0 w 2747"/>
                <a:gd name="T29" fmla="*/ 0 h 2699"/>
                <a:gd name="T30" fmla="*/ 0 w 2747"/>
                <a:gd name="T31" fmla="*/ 0 h 2699"/>
                <a:gd name="T32" fmla="*/ 0 w 2747"/>
                <a:gd name="T33" fmla="*/ 0 h 2699"/>
                <a:gd name="T34" fmla="*/ 0 w 2747"/>
                <a:gd name="T35" fmla="*/ 0 h 2699"/>
                <a:gd name="T36" fmla="*/ 0 w 2747"/>
                <a:gd name="T37" fmla="*/ 0 h 2699"/>
                <a:gd name="T38" fmla="*/ 0 w 2747"/>
                <a:gd name="T39" fmla="*/ 0 h 2699"/>
                <a:gd name="T40" fmla="*/ 0 w 2747"/>
                <a:gd name="T41" fmla="*/ 0 h 2699"/>
                <a:gd name="T42" fmla="*/ 0 w 2747"/>
                <a:gd name="T43" fmla="*/ 0 h 2699"/>
                <a:gd name="T44" fmla="*/ 0 w 2747"/>
                <a:gd name="T45" fmla="*/ 0 h 2699"/>
                <a:gd name="T46" fmla="*/ 0 w 2747"/>
                <a:gd name="T47" fmla="*/ 0 h 2699"/>
                <a:gd name="T48" fmla="*/ 0 w 2747"/>
                <a:gd name="T49" fmla="*/ 0 h 2699"/>
                <a:gd name="T50" fmla="*/ 0 w 2747"/>
                <a:gd name="T51" fmla="*/ 0 h 2699"/>
                <a:gd name="T52" fmla="*/ 0 w 2747"/>
                <a:gd name="T53" fmla="*/ 0 h 2699"/>
                <a:gd name="T54" fmla="*/ 0 w 2747"/>
                <a:gd name="T55" fmla="*/ 0 h 2699"/>
                <a:gd name="T56" fmla="*/ 0 w 2747"/>
                <a:gd name="T57" fmla="*/ 0 h 2699"/>
                <a:gd name="T58" fmla="*/ 0 w 2747"/>
                <a:gd name="T59" fmla="*/ 0 h 2699"/>
                <a:gd name="T60" fmla="*/ 0 w 2747"/>
                <a:gd name="T61" fmla="*/ 0 h 2699"/>
                <a:gd name="T62" fmla="*/ 0 w 2747"/>
                <a:gd name="T63" fmla="*/ 0 h 2699"/>
                <a:gd name="T64" fmla="*/ 0 w 2747"/>
                <a:gd name="T65" fmla="*/ 0 h 2699"/>
                <a:gd name="T66" fmla="*/ 0 w 2747"/>
                <a:gd name="T67" fmla="*/ 0 h 2699"/>
                <a:gd name="T68" fmla="*/ 0 w 2747"/>
                <a:gd name="T69" fmla="*/ 0 h 2699"/>
                <a:gd name="T70" fmla="*/ 0 w 2747"/>
                <a:gd name="T71" fmla="*/ 0 h 2699"/>
                <a:gd name="T72" fmla="*/ 0 w 2747"/>
                <a:gd name="T73" fmla="*/ 0 h 2699"/>
                <a:gd name="T74" fmla="*/ 0 w 2747"/>
                <a:gd name="T75" fmla="*/ 0 h 2699"/>
                <a:gd name="T76" fmla="*/ 0 w 2747"/>
                <a:gd name="T77" fmla="*/ 0 h 2699"/>
                <a:gd name="T78" fmla="*/ 0 w 2747"/>
                <a:gd name="T79" fmla="*/ 0 h 2699"/>
                <a:gd name="T80" fmla="*/ 0 w 2747"/>
                <a:gd name="T81" fmla="*/ 0 h 2699"/>
                <a:gd name="T82" fmla="*/ 0 w 2747"/>
                <a:gd name="T83" fmla="*/ 0 h 2699"/>
                <a:gd name="T84" fmla="*/ 0 w 2747"/>
                <a:gd name="T85" fmla="*/ 0 h 2699"/>
                <a:gd name="T86" fmla="*/ 0 w 2747"/>
                <a:gd name="T87" fmla="*/ 0 h 2699"/>
                <a:gd name="T88" fmla="*/ 0 w 2747"/>
                <a:gd name="T89" fmla="*/ 0 h 2699"/>
                <a:gd name="T90" fmla="*/ 0 w 2747"/>
                <a:gd name="T91" fmla="*/ 0 h 2699"/>
                <a:gd name="T92" fmla="*/ 0 w 2747"/>
                <a:gd name="T93" fmla="*/ 0 h 2699"/>
                <a:gd name="T94" fmla="*/ 0 w 2747"/>
                <a:gd name="T95" fmla="*/ 0 h 2699"/>
                <a:gd name="T96" fmla="*/ 0 w 2747"/>
                <a:gd name="T97" fmla="*/ 0 h 2699"/>
                <a:gd name="T98" fmla="*/ 0 w 2747"/>
                <a:gd name="T99" fmla="*/ 0 h 2699"/>
                <a:gd name="T100" fmla="*/ 0 w 2747"/>
                <a:gd name="T101" fmla="*/ 0 h 269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747"/>
                <a:gd name="T154" fmla="*/ 0 h 2699"/>
                <a:gd name="T155" fmla="*/ 2747 w 2747"/>
                <a:gd name="T156" fmla="*/ 2699 h 269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747" h="2699">
                  <a:moveTo>
                    <a:pt x="168" y="324"/>
                  </a:moveTo>
                  <a:lnTo>
                    <a:pt x="168" y="533"/>
                  </a:lnTo>
                  <a:lnTo>
                    <a:pt x="302" y="675"/>
                  </a:lnTo>
                  <a:lnTo>
                    <a:pt x="260" y="708"/>
                  </a:lnTo>
                  <a:lnTo>
                    <a:pt x="409" y="750"/>
                  </a:lnTo>
                  <a:lnTo>
                    <a:pt x="453" y="808"/>
                  </a:lnTo>
                  <a:lnTo>
                    <a:pt x="386" y="882"/>
                  </a:lnTo>
                  <a:lnTo>
                    <a:pt x="260" y="949"/>
                  </a:lnTo>
                  <a:lnTo>
                    <a:pt x="84" y="1216"/>
                  </a:lnTo>
                  <a:lnTo>
                    <a:pt x="18" y="1399"/>
                  </a:lnTo>
                  <a:lnTo>
                    <a:pt x="0" y="1624"/>
                  </a:lnTo>
                  <a:lnTo>
                    <a:pt x="18" y="1841"/>
                  </a:lnTo>
                  <a:lnTo>
                    <a:pt x="84" y="2056"/>
                  </a:lnTo>
                  <a:lnTo>
                    <a:pt x="469" y="2283"/>
                  </a:lnTo>
                  <a:lnTo>
                    <a:pt x="770" y="2366"/>
                  </a:lnTo>
                  <a:lnTo>
                    <a:pt x="1113" y="2533"/>
                  </a:lnTo>
                  <a:lnTo>
                    <a:pt x="1325" y="2699"/>
                  </a:lnTo>
                  <a:lnTo>
                    <a:pt x="1583" y="2508"/>
                  </a:lnTo>
                  <a:lnTo>
                    <a:pt x="2002" y="2373"/>
                  </a:lnTo>
                  <a:lnTo>
                    <a:pt x="2236" y="2306"/>
                  </a:lnTo>
                  <a:lnTo>
                    <a:pt x="2436" y="2182"/>
                  </a:lnTo>
                  <a:lnTo>
                    <a:pt x="2579" y="2050"/>
                  </a:lnTo>
                  <a:lnTo>
                    <a:pt x="2662" y="1899"/>
                  </a:lnTo>
                  <a:lnTo>
                    <a:pt x="2719" y="1707"/>
                  </a:lnTo>
                  <a:lnTo>
                    <a:pt x="2728" y="1433"/>
                  </a:lnTo>
                  <a:lnTo>
                    <a:pt x="2627" y="1174"/>
                  </a:lnTo>
                  <a:lnTo>
                    <a:pt x="2436" y="958"/>
                  </a:lnTo>
                  <a:lnTo>
                    <a:pt x="2453" y="792"/>
                  </a:lnTo>
                  <a:lnTo>
                    <a:pt x="2627" y="574"/>
                  </a:lnTo>
                  <a:lnTo>
                    <a:pt x="2653" y="383"/>
                  </a:lnTo>
                  <a:lnTo>
                    <a:pt x="2644" y="300"/>
                  </a:lnTo>
                  <a:lnTo>
                    <a:pt x="2671" y="141"/>
                  </a:lnTo>
                  <a:lnTo>
                    <a:pt x="2747" y="0"/>
                  </a:lnTo>
                  <a:lnTo>
                    <a:pt x="2620" y="91"/>
                  </a:lnTo>
                  <a:lnTo>
                    <a:pt x="2468" y="174"/>
                  </a:lnTo>
                  <a:lnTo>
                    <a:pt x="2301" y="241"/>
                  </a:lnTo>
                  <a:lnTo>
                    <a:pt x="2125" y="506"/>
                  </a:lnTo>
                  <a:lnTo>
                    <a:pt x="2002" y="666"/>
                  </a:lnTo>
                  <a:lnTo>
                    <a:pt x="1808" y="598"/>
                  </a:lnTo>
                  <a:lnTo>
                    <a:pt x="1623" y="565"/>
                  </a:lnTo>
                  <a:lnTo>
                    <a:pt x="1465" y="559"/>
                  </a:lnTo>
                  <a:lnTo>
                    <a:pt x="1306" y="565"/>
                  </a:lnTo>
                  <a:lnTo>
                    <a:pt x="1157" y="574"/>
                  </a:lnTo>
                  <a:lnTo>
                    <a:pt x="847" y="640"/>
                  </a:lnTo>
                  <a:lnTo>
                    <a:pt x="697" y="424"/>
                  </a:lnTo>
                  <a:lnTo>
                    <a:pt x="603" y="256"/>
                  </a:lnTo>
                  <a:lnTo>
                    <a:pt x="504" y="183"/>
                  </a:lnTo>
                  <a:lnTo>
                    <a:pt x="352" y="166"/>
                  </a:lnTo>
                  <a:lnTo>
                    <a:pt x="186" y="91"/>
                  </a:lnTo>
                  <a:lnTo>
                    <a:pt x="160" y="192"/>
                  </a:lnTo>
                  <a:lnTo>
                    <a:pt x="168" y="324"/>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89" name="Freeform 17"/>
            <p:cNvSpPr>
              <a:spLocks/>
            </p:cNvSpPr>
            <p:nvPr/>
          </p:nvSpPr>
          <p:spPr bwMode="auto">
            <a:xfrm>
              <a:off x="5056" y="124"/>
              <a:ext cx="30" cy="64"/>
            </a:xfrm>
            <a:custGeom>
              <a:avLst/>
              <a:gdLst>
                <a:gd name="T0" fmla="*/ 0 w 425"/>
                <a:gd name="T1" fmla="*/ 0 h 898"/>
                <a:gd name="T2" fmla="*/ 0 w 425"/>
                <a:gd name="T3" fmla="*/ 0 h 898"/>
                <a:gd name="T4" fmla="*/ 0 w 425"/>
                <a:gd name="T5" fmla="*/ 0 h 898"/>
                <a:gd name="T6" fmla="*/ 0 w 425"/>
                <a:gd name="T7" fmla="*/ 0 h 898"/>
                <a:gd name="T8" fmla="*/ 0 w 425"/>
                <a:gd name="T9" fmla="*/ 0 h 898"/>
                <a:gd name="T10" fmla="*/ 0 w 425"/>
                <a:gd name="T11" fmla="*/ 0 h 898"/>
                <a:gd name="T12" fmla="*/ 0 w 425"/>
                <a:gd name="T13" fmla="*/ 0 h 898"/>
                <a:gd name="T14" fmla="*/ 0 w 425"/>
                <a:gd name="T15" fmla="*/ 0 h 898"/>
                <a:gd name="T16" fmla="*/ 0 w 425"/>
                <a:gd name="T17" fmla="*/ 0 h 898"/>
                <a:gd name="T18" fmla="*/ 0 w 425"/>
                <a:gd name="T19" fmla="*/ 0 h 898"/>
                <a:gd name="T20" fmla="*/ 0 w 425"/>
                <a:gd name="T21" fmla="*/ 0 h 898"/>
                <a:gd name="T22" fmla="*/ 0 w 425"/>
                <a:gd name="T23" fmla="*/ 0 h 898"/>
                <a:gd name="T24" fmla="*/ 0 w 425"/>
                <a:gd name="T25" fmla="*/ 0 h 898"/>
                <a:gd name="T26" fmla="*/ 0 w 425"/>
                <a:gd name="T27" fmla="*/ 0 h 898"/>
                <a:gd name="T28" fmla="*/ 0 w 425"/>
                <a:gd name="T29" fmla="*/ 0 h 898"/>
                <a:gd name="T30" fmla="*/ 0 w 425"/>
                <a:gd name="T31" fmla="*/ 0 h 898"/>
                <a:gd name="T32" fmla="*/ 0 w 425"/>
                <a:gd name="T33" fmla="*/ 0 h 898"/>
                <a:gd name="T34" fmla="*/ 0 w 425"/>
                <a:gd name="T35" fmla="*/ 0 h 898"/>
                <a:gd name="T36" fmla="*/ 0 w 425"/>
                <a:gd name="T37" fmla="*/ 0 h 898"/>
                <a:gd name="T38" fmla="*/ 0 w 425"/>
                <a:gd name="T39" fmla="*/ 0 h 898"/>
                <a:gd name="T40" fmla="*/ 0 w 425"/>
                <a:gd name="T41" fmla="*/ 0 h 89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25"/>
                <a:gd name="T64" fmla="*/ 0 h 898"/>
                <a:gd name="T65" fmla="*/ 425 w 425"/>
                <a:gd name="T66" fmla="*/ 898 h 89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25" h="898">
                  <a:moveTo>
                    <a:pt x="425" y="0"/>
                  </a:moveTo>
                  <a:lnTo>
                    <a:pt x="300" y="149"/>
                  </a:lnTo>
                  <a:lnTo>
                    <a:pt x="233" y="290"/>
                  </a:lnTo>
                  <a:lnTo>
                    <a:pt x="201" y="507"/>
                  </a:lnTo>
                  <a:lnTo>
                    <a:pt x="108" y="632"/>
                  </a:lnTo>
                  <a:lnTo>
                    <a:pt x="16" y="731"/>
                  </a:lnTo>
                  <a:lnTo>
                    <a:pt x="165" y="707"/>
                  </a:lnTo>
                  <a:lnTo>
                    <a:pt x="66" y="781"/>
                  </a:lnTo>
                  <a:lnTo>
                    <a:pt x="0" y="774"/>
                  </a:lnTo>
                  <a:lnTo>
                    <a:pt x="75" y="833"/>
                  </a:lnTo>
                  <a:lnTo>
                    <a:pt x="26" y="865"/>
                  </a:lnTo>
                  <a:lnTo>
                    <a:pt x="201" y="898"/>
                  </a:lnTo>
                  <a:lnTo>
                    <a:pt x="300" y="841"/>
                  </a:lnTo>
                  <a:lnTo>
                    <a:pt x="192" y="833"/>
                  </a:lnTo>
                  <a:lnTo>
                    <a:pt x="251" y="749"/>
                  </a:lnTo>
                  <a:lnTo>
                    <a:pt x="341" y="591"/>
                  </a:lnTo>
                  <a:lnTo>
                    <a:pt x="350" y="472"/>
                  </a:lnTo>
                  <a:lnTo>
                    <a:pt x="368" y="334"/>
                  </a:lnTo>
                  <a:lnTo>
                    <a:pt x="341" y="239"/>
                  </a:lnTo>
                  <a:lnTo>
                    <a:pt x="394" y="115"/>
                  </a:lnTo>
                  <a:lnTo>
                    <a:pt x="425" y="0"/>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0" name="Freeform 18"/>
            <p:cNvSpPr>
              <a:spLocks/>
            </p:cNvSpPr>
            <p:nvPr/>
          </p:nvSpPr>
          <p:spPr bwMode="auto">
            <a:xfrm>
              <a:off x="4902" y="145"/>
              <a:ext cx="37" cy="40"/>
            </a:xfrm>
            <a:custGeom>
              <a:avLst/>
              <a:gdLst>
                <a:gd name="T0" fmla="*/ 0 w 519"/>
                <a:gd name="T1" fmla="*/ 0 h 573"/>
                <a:gd name="T2" fmla="*/ 0 w 519"/>
                <a:gd name="T3" fmla="*/ 0 h 573"/>
                <a:gd name="T4" fmla="*/ 0 w 519"/>
                <a:gd name="T5" fmla="*/ 0 h 573"/>
                <a:gd name="T6" fmla="*/ 0 w 519"/>
                <a:gd name="T7" fmla="*/ 0 h 573"/>
                <a:gd name="T8" fmla="*/ 0 w 519"/>
                <a:gd name="T9" fmla="*/ 0 h 573"/>
                <a:gd name="T10" fmla="*/ 0 w 519"/>
                <a:gd name="T11" fmla="*/ 0 h 573"/>
                <a:gd name="T12" fmla="*/ 0 w 519"/>
                <a:gd name="T13" fmla="*/ 0 h 573"/>
                <a:gd name="T14" fmla="*/ 0 w 519"/>
                <a:gd name="T15" fmla="*/ 0 h 573"/>
                <a:gd name="T16" fmla="*/ 0 w 519"/>
                <a:gd name="T17" fmla="*/ 0 h 573"/>
                <a:gd name="T18" fmla="*/ 0 w 519"/>
                <a:gd name="T19" fmla="*/ 0 h 573"/>
                <a:gd name="T20" fmla="*/ 0 w 519"/>
                <a:gd name="T21" fmla="*/ 0 h 573"/>
                <a:gd name="T22" fmla="*/ 0 w 519"/>
                <a:gd name="T23" fmla="*/ 0 h 573"/>
                <a:gd name="T24" fmla="*/ 0 w 519"/>
                <a:gd name="T25" fmla="*/ 0 h 573"/>
                <a:gd name="T26" fmla="*/ 0 w 519"/>
                <a:gd name="T27" fmla="*/ 0 h 573"/>
                <a:gd name="T28" fmla="*/ 0 w 519"/>
                <a:gd name="T29" fmla="*/ 0 h 573"/>
                <a:gd name="T30" fmla="*/ 0 w 519"/>
                <a:gd name="T31" fmla="*/ 0 h 573"/>
                <a:gd name="T32" fmla="*/ 0 w 519"/>
                <a:gd name="T33" fmla="*/ 0 h 573"/>
                <a:gd name="T34" fmla="*/ 0 w 519"/>
                <a:gd name="T35" fmla="*/ 0 h 573"/>
                <a:gd name="T36" fmla="*/ 0 w 519"/>
                <a:gd name="T37" fmla="*/ 0 h 573"/>
                <a:gd name="T38" fmla="*/ 0 w 519"/>
                <a:gd name="T39" fmla="*/ 0 h 573"/>
                <a:gd name="T40" fmla="*/ 0 w 519"/>
                <a:gd name="T41" fmla="*/ 0 h 573"/>
                <a:gd name="T42" fmla="*/ 0 w 519"/>
                <a:gd name="T43" fmla="*/ 0 h 57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19"/>
                <a:gd name="T67" fmla="*/ 0 h 573"/>
                <a:gd name="T68" fmla="*/ 519 w 519"/>
                <a:gd name="T69" fmla="*/ 573 h 57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19" h="573">
                  <a:moveTo>
                    <a:pt x="92" y="66"/>
                  </a:moveTo>
                  <a:lnTo>
                    <a:pt x="191" y="149"/>
                  </a:lnTo>
                  <a:lnTo>
                    <a:pt x="243" y="281"/>
                  </a:lnTo>
                  <a:lnTo>
                    <a:pt x="185" y="300"/>
                  </a:lnTo>
                  <a:lnTo>
                    <a:pt x="266" y="349"/>
                  </a:lnTo>
                  <a:lnTo>
                    <a:pt x="243" y="391"/>
                  </a:lnTo>
                  <a:lnTo>
                    <a:pt x="386" y="391"/>
                  </a:lnTo>
                  <a:lnTo>
                    <a:pt x="478" y="457"/>
                  </a:lnTo>
                  <a:lnTo>
                    <a:pt x="519" y="514"/>
                  </a:lnTo>
                  <a:lnTo>
                    <a:pt x="435" y="542"/>
                  </a:lnTo>
                  <a:lnTo>
                    <a:pt x="344" y="573"/>
                  </a:lnTo>
                  <a:lnTo>
                    <a:pt x="243" y="558"/>
                  </a:lnTo>
                  <a:lnTo>
                    <a:pt x="150" y="514"/>
                  </a:lnTo>
                  <a:lnTo>
                    <a:pt x="251" y="491"/>
                  </a:lnTo>
                  <a:lnTo>
                    <a:pt x="293" y="457"/>
                  </a:lnTo>
                  <a:lnTo>
                    <a:pt x="219" y="407"/>
                  </a:lnTo>
                  <a:lnTo>
                    <a:pt x="109" y="399"/>
                  </a:lnTo>
                  <a:lnTo>
                    <a:pt x="134" y="332"/>
                  </a:lnTo>
                  <a:lnTo>
                    <a:pt x="25" y="233"/>
                  </a:lnTo>
                  <a:lnTo>
                    <a:pt x="0" y="51"/>
                  </a:lnTo>
                  <a:lnTo>
                    <a:pt x="51" y="0"/>
                  </a:lnTo>
                  <a:lnTo>
                    <a:pt x="92" y="66"/>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1" name="Freeform 19"/>
            <p:cNvSpPr>
              <a:spLocks/>
            </p:cNvSpPr>
            <p:nvPr/>
          </p:nvSpPr>
          <p:spPr bwMode="auto">
            <a:xfrm>
              <a:off x="4961" y="166"/>
              <a:ext cx="74" cy="53"/>
            </a:xfrm>
            <a:custGeom>
              <a:avLst/>
              <a:gdLst>
                <a:gd name="T0" fmla="*/ 0 w 1038"/>
                <a:gd name="T1" fmla="*/ 0 h 742"/>
                <a:gd name="T2" fmla="*/ 0 w 1038"/>
                <a:gd name="T3" fmla="*/ 0 h 742"/>
                <a:gd name="T4" fmla="*/ 0 w 1038"/>
                <a:gd name="T5" fmla="*/ 0 h 742"/>
                <a:gd name="T6" fmla="*/ 0 w 1038"/>
                <a:gd name="T7" fmla="*/ 0 h 742"/>
                <a:gd name="T8" fmla="*/ 0 w 1038"/>
                <a:gd name="T9" fmla="*/ 0 h 742"/>
                <a:gd name="T10" fmla="*/ 0 w 1038"/>
                <a:gd name="T11" fmla="*/ 0 h 742"/>
                <a:gd name="T12" fmla="*/ 0 w 1038"/>
                <a:gd name="T13" fmla="*/ 0 h 742"/>
                <a:gd name="T14" fmla="*/ 0 w 1038"/>
                <a:gd name="T15" fmla="*/ 0 h 742"/>
                <a:gd name="T16" fmla="*/ 0 w 1038"/>
                <a:gd name="T17" fmla="*/ 0 h 742"/>
                <a:gd name="T18" fmla="*/ 0 w 1038"/>
                <a:gd name="T19" fmla="*/ 0 h 742"/>
                <a:gd name="T20" fmla="*/ 0 w 1038"/>
                <a:gd name="T21" fmla="*/ 0 h 742"/>
                <a:gd name="T22" fmla="*/ 0 w 1038"/>
                <a:gd name="T23" fmla="*/ 0 h 742"/>
                <a:gd name="T24" fmla="*/ 0 w 1038"/>
                <a:gd name="T25" fmla="*/ 0 h 742"/>
                <a:gd name="T26" fmla="*/ 0 w 1038"/>
                <a:gd name="T27" fmla="*/ 0 h 742"/>
                <a:gd name="T28" fmla="*/ 0 w 1038"/>
                <a:gd name="T29" fmla="*/ 0 h 742"/>
                <a:gd name="T30" fmla="*/ 0 w 1038"/>
                <a:gd name="T31" fmla="*/ 0 h 742"/>
                <a:gd name="T32" fmla="*/ 0 w 1038"/>
                <a:gd name="T33" fmla="*/ 0 h 742"/>
                <a:gd name="T34" fmla="*/ 0 w 1038"/>
                <a:gd name="T35" fmla="*/ 0 h 742"/>
                <a:gd name="T36" fmla="*/ 0 w 1038"/>
                <a:gd name="T37" fmla="*/ 0 h 742"/>
                <a:gd name="T38" fmla="*/ 0 w 1038"/>
                <a:gd name="T39" fmla="*/ 0 h 742"/>
                <a:gd name="T40" fmla="*/ 0 w 1038"/>
                <a:gd name="T41" fmla="*/ 0 h 742"/>
                <a:gd name="T42" fmla="*/ 0 w 1038"/>
                <a:gd name="T43" fmla="*/ 0 h 742"/>
                <a:gd name="T44" fmla="*/ 0 w 1038"/>
                <a:gd name="T45" fmla="*/ 0 h 742"/>
                <a:gd name="T46" fmla="*/ 0 w 1038"/>
                <a:gd name="T47" fmla="*/ 0 h 742"/>
                <a:gd name="T48" fmla="*/ 0 w 1038"/>
                <a:gd name="T49" fmla="*/ 0 h 742"/>
                <a:gd name="T50" fmla="*/ 0 w 1038"/>
                <a:gd name="T51" fmla="*/ 0 h 742"/>
                <a:gd name="T52" fmla="*/ 0 w 1038"/>
                <a:gd name="T53" fmla="*/ 0 h 742"/>
                <a:gd name="T54" fmla="*/ 0 w 1038"/>
                <a:gd name="T55" fmla="*/ 0 h 742"/>
                <a:gd name="T56" fmla="*/ 0 w 1038"/>
                <a:gd name="T57" fmla="*/ 0 h 742"/>
                <a:gd name="T58" fmla="*/ 0 w 1038"/>
                <a:gd name="T59" fmla="*/ 0 h 742"/>
                <a:gd name="T60" fmla="*/ 0 w 1038"/>
                <a:gd name="T61" fmla="*/ 0 h 742"/>
                <a:gd name="T62" fmla="*/ 0 w 1038"/>
                <a:gd name="T63" fmla="*/ 0 h 742"/>
                <a:gd name="T64" fmla="*/ 0 w 1038"/>
                <a:gd name="T65" fmla="*/ 0 h 742"/>
                <a:gd name="T66" fmla="*/ 0 w 1038"/>
                <a:gd name="T67" fmla="*/ 0 h 742"/>
                <a:gd name="T68" fmla="*/ 0 w 1038"/>
                <a:gd name="T69" fmla="*/ 0 h 742"/>
                <a:gd name="T70" fmla="*/ 0 w 1038"/>
                <a:gd name="T71" fmla="*/ 0 h 742"/>
                <a:gd name="T72" fmla="*/ 0 w 1038"/>
                <a:gd name="T73" fmla="*/ 0 h 742"/>
                <a:gd name="T74" fmla="*/ 0 w 1038"/>
                <a:gd name="T75" fmla="*/ 0 h 74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38"/>
                <a:gd name="T115" fmla="*/ 0 h 742"/>
                <a:gd name="T116" fmla="*/ 1038 w 1038"/>
                <a:gd name="T117" fmla="*/ 742 h 74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38" h="742">
                  <a:moveTo>
                    <a:pt x="57" y="139"/>
                  </a:moveTo>
                  <a:lnTo>
                    <a:pt x="101" y="183"/>
                  </a:lnTo>
                  <a:lnTo>
                    <a:pt x="168" y="198"/>
                  </a:lnTo>
                  <a:lnTo>
                    <a:pt x="176" y="242"/>
                  </a:lnTo>
                  <a:lnTo>
                    <a:pt x="243" y="282"/>
                  </a:lnTo>
                  <a:lnTo>
                    <a:pt x="267" y="324"/>
                  </a:lnTo>
                  <a:lnTo>
                    <a:pt x="301" y="350"/>
                  </a:lnTo>
                  <a:lnTo>
                    <a:pt x="258" y="166"/>
                  </a:lnTo>
                  <a:lnTo>
                    <a:pt x="376" y="250"/>
                  </a:lnTo>
                  <a:lnTo>
                    <a:pt x="427" y="341"/>
                  </a:lnTo>
                  <a:lnTo>
                    <a:pt x="452" y="273"/>
                  </a:lnTo>
                  <a:lnTo>
                    <a:pt x="427" y="198"/>
                  </a:lnTo>
                  <a:lnTo>
                    <a:pt x="458" y="65"/>
                  </a:lnTo>
                  <a:lnTo>
                    <a:pt x="467" y="0"/>
                  </a:lnTo>
                  <a:lnTo>
                    <a:pt x="561" y="99"/>
                  </a:lnTo>
                  <a:lnTo>
                    <a:pt x="577" y="175"/>
                  </a:lnTo>
                  <a:lnTo>
                    <a:pt x="553" y="291"/>
                  </a:lnTo>
                  <a:lnTo>
                    <a:pt x="577" y="332"/>
                  </a:lnTo>
                  <a:lnTo>
                    <a:pt x="594" y="374"/>
                  </a:lnTo>
                  <a:lnTo>
                    <a:pt x="651" y="250"/>
                  </a:lnTo>
                  <a:lnTo>
                    <a:pt x="687" y="139"/>
                  </a:lnTo>
                  <a:lnTo>
                    <a:pt x="735" y="58"/>
                  </a:lnTo>
                  <a:lnTo>
                    <a:pt x="744" y="175"/>
                  </a:lnTo>
                  <a:lnTo>
                    <a:pt x="777" y="198"/>
                  </a:lnTo>
                  <a:lnTo>
                    <a:pt x="744" y="282"/>
                  </a:lnTo>
                  <a:lnTo>
                    <a:pt x="777" y="332"/>
                  </a:lnTo>
                  <a:lnTo>
                    <a:pt x="803" y="265"/>
                  </a:lnTo>
                  <a:lnTo>
                    <a:pt x="869" y="232"/>
                  </a:lnTo>
                  <a:lnTo>
                    <a:pt x="895" y="166"/>
                  </a:lnTo>
                  <a:lnTo>
                    <a:pt x="1038" y="157"/>
                  </a:lnTo>
                  <a:lnTo>
                    <a:pt x="895" y="332"/>
                  </a:lnTo>
                  <a:lnTo>
                    <a:pt x="753" y="500"/>
                  </a:lnTo>
                  <a:lnTo>
                    <a:pt x="544" y="616"/>
                  </a:lnTo>
                  <a:lnTo>
                    <a:pt x="452" y="742"/>
                  </a:lnTo>
                  <a:lnTo>
                    <a:pt x="309" y="574"/>
                  </a:lnTo>
                  <a:lnTo>
                    <a:pt x="151" y="448"/>
                  </a:lnTo>
                  <a:lnTo>
                    <a:pt x="0" y="198"/>
                  </a:lnTo>
                  <a:lnTo>
                    <a:pt x="57" y="139"/>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2" name="Freeform 20"/>
            <p:cNvSpPr>
              <a:spLocks/>
            </p:cNvSpPr>
            <p:nvPr/>
          </p:nvSpPr>
          <p:spPr bwMode="auto">
            <a:xfrm>
              <a:off x="5056" y="194"/>
              <a:ext cx="31" cy="91"/>
            </a:xfrm>
            <a:custGeom>
              <a:avLst/>
              <a:gdLst>
                <a:gd name="T0" fmla="*/ 0 w 434"/>
                <a:gd name="T1" fmla="*/ 0 h 1277"/>
                <a:gd name="T2" fmla="*/ 0 w 434"/>
                <a:gd name="T3" fmla="*/ 0 h 1277"/>
                <a:gd name="T4" fmla="*/ 0 w 434"/>
                <a:gd name="T5" fmla="*/ 0 h 1277"/>
                <a:gd name="T6" fmla="*/ 0 w 434"/>
                <a:gd name="T7" fmla="*/ 0 h 1277"/>
                <a:gd name="T8" fmla="*/ 0 w 434"/>
                <a:gd name="T9" fmla="*/ 0 h 1277"/>
                <a:gd name="T10" fmla="*/ 0 w 434"/>
                <a:gd name="T11" fmla="*/ 0 h 1277"/>
                <a:gd name="T12" fmla="*/ 0 w 434"/>
                <a:gd name="T13" fmla="*/ 0 h 1277"/>
                <a:gd name="T14" fmla="*/ 0 w 434"/>
                <a:gd name="T15" fmla="*/ 0 h 1277"/>
                <a:gd name="T16" fmla="*/ 0 w 434"/>
                <a:gd name="T17" fmla="*/ 0 h 1277"/>
                <a:gd name="T18" fmla="*/ 0 w 434"/>
                <a:gd name="T19" fmla="*/ 0 h 1277"/>
                <a:gd name="T20" fmla="*/ 0 w 434"/>
                <a:gd name="T21" fmla="*/ 0 h 1277"/>
                <a:gd name="T22" fmla="*/ 0 w 434"/>
                <a:gd name="T23" fmla="*/ 0 h 1277"/>
                <a:gd name="T24" fmla="*/ 0 w 434"/>
                <a:gd name="T25" fmla="*/ 0 h 1277"/>
                <a:gd name="T26" fmla="*/ 0 w 434"/>
                <a:gd name="T27" fmla="*/ 0 h 1277"/>
                <a:gd name="T28" fmla="*/ 0 w 434"/>
                <a:gd name="T29" fmla="*/ 0 h 1277"/>
                <a:gd name="T30" fmla="*/ 0 w 434"/>
                <a:gd name="T31" fmla="*/ 0 h 1277"/>
                <a:gd name="T32" fmla="*/ 0 w 434"/>
                <a:gd name="T33" fmla="*/ 0 h 1277"/>
                <a:gd name="T34" fmla="*/ 0 w 434"/>
                <a:gd name="T35" fmla="*/ 0 h 1277"/>
                <a:gd name="T36" fmla="*/ 0 w 434"/>
                <a:gd name="T37" fmla="*/ 0 h 1277"/>
                <a:gd name="T38" fmla="*/ 0 w 434"/>
                <a:gd name="T39" fmla="*/ 0 h 1277"/>
                <a:gd name="T40" fmla="*/ 0 w 434"/>
                <a:gd name="T41" fmla="*/ 0 h 1277"/>
                <a:gd name="T42" fmla="*/ 0 w 434"/>
                <a:gd name="T43" fmla="*/ 0 h 1277"/>
                <a:gd name="T44" fmla="*/ 0 w 434"/>
                <a:gd name="T45" fmla="*/ 0 h 1277"/>
                <a:gd name="T46" fmla="*/ 0 w 434"/>
                <a:gd name="T47" fmla="*/ 0 h 1277"/>
                <a:gd name="T48" fmla="*/ 0 w 434"/>
                <a:gd name="T49" fmla="*/ 0 h 127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34"/>
                <a:gd name="T76" fmla="*/ 0 h 1277"/>
                <a:gd name="T77" fmla="*/ 434 w 434"/>
                <a:gd name="T78" fmla="*/ 1277 h 127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34" h="1277">
                  <a:moveTo>
                    <a:pt x="7" y="44"/>
                  </a:moveTo>
                  <a:lnTo>
                    <a:pt x="133" y="152"/>
                  </a:lnTo>
                  <a:lnTo>
                    <a:pt x="243" y="218"/>
                  </a:lnTo>
                  <a:lnTo>
                    <a:pt x="251" y="302"/>
                  </a:lnTo>
                  <a:lnTo>
                    <a:pt x="310" y="361"/>
                  </a:lnTo>
                  <a:lnTo>
                    <a:pt x="310" y="435"/>
                  </a:lnTo>
                  <a:lnTo>
                    <a:pt x="341" y="519"/>
                  </a:lnTo>
                  <a:lnTo>
                    <a:pt x="333" y="611"/>
                  </a:lnTo>
                  <a:lnTo>
                    <a:pt x="350" y="719"/>
                  </a:lnTo>
                  <a:lnTo>
                    <a:pt x="326" y="785"/>
                  </a:lnTo>
                  <a:lnTo>
                    <a:pt x="333" y="868"/>
                  </a:lnTo>
                  <a:lnTo>
                    <a:pt x="260" y="968"/>
                  </a:lnTo>
                  <a:lnTo>
                    <a:pt x="225" y="1059"/>
                  </a:lnTo>
                  <a:lnTo>
                    <a:pt x="159" y="1103"/>
                  </a:lnTo>
                  <a:lnTo>
                    <a:pt x="108" y="1176"/>
                  </a:lnTo>
                  <a:lnTo>
                    <a:pt x="0" y="1277"/>
                  </a:lnTo>
                  <a:lnTo>
                    <a:pt x="209" y="1110"/>
                  </a:lnTo>
                  <a:lnTo>
                    <a:pt x="300" y="1002"/>
                  </a:lnTo>
                  <a:lnTo>
                    <a:pt x="402" y="835"/>
                  </a:lnTo>
                  <a:lnTo>
                    <a:pt x="434" y="626"/>
                  </a:lnTo>
                  <a:lnTo>
                    <a:pt x="394" y="418"/>
                  </a:lnTo>
                  <a:lnTo>
                    <a:pt x="300" y="135"/>
                  </a:lnTo>
                  <a:lnTo>
                    <a:pt x="165" y="0"/>
                  </a:lnTo>
                  <a:lnTo>
                    <a:pt x="0" y="10"/>
                  </a:lnTo>
                  <a:lnTo>
                    <a:pt x="7" y="44"/>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3" name="Freeform 21"/>
            <p:cNvSpPr>
              <a:spLocks/>
            </p:cNvSpPr>
            <p:nvPr/>
          </p:nvSpPr>
          <p:spPr bwMode="auto">
            <a:xfrm>
              <a:off x="4891" y="188"/>
              <a:ext cx="57" cy="95"/>
            </a:xfrm>
            <a:custGeom>
              <a:avLst/>
              <a:gdLst>
                <a:gd name="T0" fmla="*/ 0 w 802"/>
                <a:gd name="T1" fmla="*/ 0 h 1326"/>
                <a:gd name="T2" fmla="*/ 0 w 802"/>
                <a:gd name="T3" fmla="*/ 0 h 1326"/>
                <a:gd name="T4" fmla="*/ 0 w 802"/>
                <a:gd name="T5" fmla="*/ 0 h 1326"/>
                <a:gd name="T6" fmla="*/ 0 w 802"/>
                <a:gd name="T7" fmla="*/ 0 h 1326"/>
                <a:gd name="T8" fmla="*/ 0 w 802"/>
                <a:gd name="T9" fmla="*/ 0 h 1326"/>
                <a:gd name="T10" fmla="*/ 0 w 802"/>
                <a:gd name="T11" fmla="*/ 0 h 1326"/>
                <a:gd name="T12" fmla="*/ 0 w 802"/>
                <a:gd name="T13" fmla="*/ 0 h 1326"/>
                <a:gd name="T14" fmla="*/ 0 w 802"/>
                <a:gd name="T15" fmla="*/ 0 h 1326"/>
                <a:gd name="T16" fmla="*/ 0 w 802"/>
                <a:gd name="T17" fmla="*/ 0 h 1326"/>
                <a:gd name="T18" fmla="*/ 0 w 802"/>
                <a:gd name="T19" fmla="*/ 0 h 1326"/>
                <a:gd name="T20" fmla="*/ 0 w 802"/>
                <a:gd name="T21" fmla="*/ 0 h 1326"/>
                <a:gd name="T22" fmla="*/ 0 w 802"/>
                <a:gd name="T23" fmla="*/ 0 h 1326"/>
                <a:gd name="T24" fmla="*/ 0 w 802"/>
                <a:gd name="T25" fmla="*/ 0 h 1326"/>
                <a:gd name="T26" fmla="*/ 0 w 802"/>
                <a:gd name="T27" fmla="*/ 0 h 1326"/>
                <a:gd name="T28" fmla="*/ 0 w 802"/>
                <a:gd name="T29" fmla="*/ 0 h 1326"/>
                <a:gd name="T30" fmla="*/ 0 w 802"/>
                <a:gd name="T31" fmla="*/ 0 h 1326"/>
                <a:gd name="T32" fmla="*/ 0 w 802"/>
                <a:gd name="T33" fmla="*/ 0 h 1326"/>
                <a:gd name="T34" fmla="*/ 0 w 802"/>
                <a:gd name="T35" fmla="*/ 0 h 1326"/>
                <a:gd name="T36" fmla="*/ 0 w 802"/>
                <a:gd name="T37" fmla="*/ 0 h 1326"/>
                <a:gd name="T38" fmla="*/ 0 w 802"/>
                <a:gd name="T39" fmla="*/ 0 h 1326"/>
                <a:gd name="T40" fmla="*/ 0 w 802"/>
                <a:gd name="T41" fmla="*/ 0 h 1326"/>
                <a:gd name="T42" fmla="*/ 0 w 802"/>
                <a:gd name="T43" fmla="*/ 0 h 1326"/>
                <a:gd name="T44" fmla="*/ 0 w 802"/>
                <a:gd name="T45" fmla="*/ 0 h 1326"/>
                <a:gd name="T46" fmla="*/ 0 w 802"/>
                <a:gd name="T47" fmla="*/ 0 h 1326"/>
                <a:gd name="T48" fmla="*/ 0 w 802"/>
                <a:gd name="T49" fmla="*/ 0 h 1326"/>
                <a:gd name="T50" fmla="*/ 0 w 802"/>
                <a:gd name="T51" fmla="*/ 0 h 1326"/>
                <a:gd name="T52" fmla="*/ 0 w 802"/>
                <a:gd name="T53" fmla="*/ 0 h 1326"/>
                <a:gd name="T54" fmla="*/ 0 w 802"/>
                <a:gd name="T55" fmla="*/ 0 h 1326"/>
                <a:gd name="T56" fmla="*/ 0 w 802"/>
                <a:gd name="T57" fmla="*/ 0 h 1326"/>
                <a:gd name="T58" fmla="*/ 0 w 802"/>
                <a:gd name="T59" fmla="*/ 0 h 1326"/>
                <a:gd name="T60" fmla="*/ 0 w 802"/>
                <a:gd name="T61" fmla="*/ 0 h 1326"/>
                <a:gd name="T62" fmla="*/ 0 w 802"/>
                <a:gd name="T63" fmla="*/ 0 h 1326"/>
                <a:gd name="T64" fmla="*/ 0 w 802"/>
                <a:gd name="T65" fmla="*/ 0 h 132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02"/>
                <a:gd name="T100" fmla="*/ 0 h 1326"/>
                <a:gd name="T101" fmla="*/ 802 w 802"/>
                <a:gd name="T102" fmla="*/ 1326 h 132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02" h="1326">
                  <a:moveTo>
                    <a:pt x="259" y="325"/>
                  </a:moveTo>
                  <a:lnTo>
                    <a:pt x="267" y="234"/>
                  </a:lnTo>
                  <a:lnTo>
                    <a:pt x="183" y="275"/>
                  </a:lnTo>
                  <a:lnTo>
                    <a:pt x="175" y="360"/>
                  </a:lnTo>
                  <a:lnTo>
                    <a:pt x="107" y="391"/>
                  </a:lnTo>
                  <a:lnTo>
                    <a:pt x="126" y="483"/>
                  </a:lnTo>
                  <a:lnTo>
                    <a:pt x="68" y="593"/>
                  </a:lnTo>
                  <a:lnTo>
                    <a:pt x="68" y="709"/>
                  </a:lnTo>
                  <a:lnTo>
                    <a:pt x="48" y="809"/>
                  </a:lnTo>
                  <a:lnTo>
                    <a:pt x="117" y="918"/>
                  </a:lnTo>
                  <a:lnTo>
                    <a:pt x="143" y="1001"/>
                  </a:lnTo>
                  <a:lnTo>
                    <a:pt x="224" y="1050"/>
                  </a:lnTo>
                  <a:lnTo>
                    <a:pt x="259" y="1124"/>
                  </a:lnTo>
                  <a:lnTo>
                    <a:pt x="275" y="1076"/>
                  </a:lnTo>
                  <a:lnTo>
                    <a:pt x="360" y="1177"/>
                  </a:lnTo>
                  <a:lnTo>
                    <a:pt x="460" y="1217"/>
                  </a:lnTo>
                  <a:lnTo>
                    <a:pt x="601" y="1259"/>
                  </a:lnTo>
                  <a:lnTo>
                    <a:pt x="727" y="1267"/>
                  </a:lnTo>
                  <a:lnTo>
                    <a:pt x="802" y="1326"/>
                  </a:lnTo>
                  <a:lnTo>
                    <a:pt x="544" y="1292"/>
                  </a:lnTo>
                  <a:lnTo>
                    <a:pt x="349" y="1259"/>
                  </a:lnTo>
                  <a:lnTo>
                    <a:pt x="107" y="1118"/>
                  </a:lnTo>
                  <a:lnTo>
                    <a:pt x="15" y="891"/>
                  </a:lnTo>
                  <a:lnTo>
                    <a:pt x="0" y="650"/>
                  </a:lnTo>
                  <a:lnTo>
                    <a:pt x="33" y="467"/>
                  </a:lnTo>
                  <a:lnTo>
                    <a:pt x="99" y="284"/>
                  </a:lnTo>
                  <a:lnTo>
                    <a:pt x="209" y="142"/>
                  </a:lnTo>
                  <a:lnTo>
                    <a:pt x="349" y="17"/>
                  </a:lnTo>
                  <a:lnTo>
                    <a:pt x="510" y="0"/>
                  </a:lnTo>
                  <a:lnTo>
                    <a:pt x="618" y="59"/>
                  </a:lnTo>
                  <a:lnTo>
                    <a:pt x="424" y="200"/>
                  </a:lnTo>
                  <a:lnTo>
                    <a:pt x="301" y="292"/>
                  </a:lnTo>
                  <a:lnTo>
                    <a:pt x="259" y="325"/>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4" name="Freeform 22"/>
            <p:cNvSpPr>
              <a:spLocks/>
            </p:cNvSpPr>
            <p:nvPr/>
          </p:nvSpPr>
          <p:spPr bwMode="auto">
            <a:xfrm>
              <a:off x="5007" y="198"/>
              <a:ext cx="58" cy="79"/>
            </a:xfrm>
            <a:custGeom>
              <a:avLst/>
              <a:gdLst>
                <a:gd name="T0" fmla="*/ 0 w 812"/>
                <a:gd name="T1" fmla="*/ 0 h 1108"/>
                <a:gd name="T2" fmla="*/ 0 w 812"/>
                <a:gd name="T3" fmla="*/ 0 h 1108"/>
                <a:gd name="T4" fmla="*/ 0 w 812"/>
                <a:gd name="T5" fmla="*/ 0 h 1108"/>
                <a:gd name="T6" fmla="*/ 0 w 812"/>
                <a:gd name="T7" fmla="*/ 0 h 1108"/>
                <a:gd name="T8" fmla="*/ 0 w 812"/>
                <a:gd name="T9" fmla="*/ 0 h 1108"/>
                <a:gd name="T10" fmla="*/ 0 w 812"/>
                <a:gd name="T11" fmla="*/ 0 h 1108"/>
                <a:gd name="T12" fmla="*/ 0 w 812"/>
                <a:gd name="T13" fmla="*/ 0 h 1108"/>
                <a:gd name="T14" fmla="*/ 0 w 812"/>
                <a:gd name="T15" fmla="*/ 0 h 1108"/>
                <a:gd name="T16" fmla="*/ 0 w 812"/>
                <a:gd name="T17" fmla="*/ 0 h 1108"/>
                <a:gd name="T18" fmla="*/ 0 w 812"/>
                <a:gd name="T19" fmla="*/ 0 h 1108"/>
                <a:gd name="T20" fmla="*/ 0 w 812"/>
                <a:gd name="T21" fmla="*/ 0 h 1108"/>
                <a:gd name="T22" fmla="*/ 0 w 812"/>
                <a:gd name="T23" fmla="*/ 0 h 1108"/>
                <a:gd name="T24" fmla="*/ 0 w 812"/>
                <a:gd name="T25" fmla="*/ 0 h 1108"/>
                <a:gd name="T26" fmla="*/ 0 w 812"/>
                <a:gd name="T27" fmla="*/ 0 h 1108"/>
                <a:gd name="T28" fmla="*/ 0 w 812"/>
                <a:gd name="T29" fmla="*/ 0 h 1108"/>
                <a:gd name="T30" fmla="*/ 0 w 812"/>
                <a:gd name="T31" fmla="*/ 0 h 1108"/>
                <a:gd name="T32" fmla="*/ 0 w 812"/>
                <a:gd name="T33" fmla="*/ 0 h 1108"/>
                <a:gd name="T34" fmla="*/ 0 w 812"/>
                <a:gd name="T35" fmla="*/ 0 h 1108"/>
                <a:gd name="T36" fmla="*/ 0 w 812"/>
                <a:gd name="T37" fmla="*/ 0 h 1108"/>
                <a:gd name="T38" fmla="*/ 0 w 812"/>
                <a:gd name="T39" fmla="*/ 0 h 1108"/>
                <a:gd name="T40" fmla="*/ 0 w 812"/>
                <a:gd name="T41" fmla="*/ 0 h 1108"/>
                <a:gd name="T42" fmla="*/ 0 w 812"/>
                <a:gd name="T43" fmla="*/ 0 h 1108"/>
                <a:gd name="T44" fmla="*/ 0 w 812"/>
                <a:gd name="T45" fmla="*/ 0 h 1108"/>
                <a:gd name="T46" fmla="*/ 0 w 812"/>
                <a:gd name="T47" fmla="*/ 0 h 1108"/>
                <a:gd name="T48" fmla="*/ 0 w 812"/>
                <a:gd name="T49" fmla="*/ 0 h 1108"/>
                <a:gd name="T50" fmla="*/ 0 w 812"/>
                <a:gd name="T51" fmla="*/ 0 h 1108"/>
                <a:gd name="T52" fmla="*/ 0 w 812"/>
                <a:gd name="T53" fmla="*/ 0 h 1108"/>
                <a:gd name="T54" fmla="*/ 0 w 812"/>
                <a:gd name="T55" fmla="*/ 0 h 1108"/>
                <a:gd name="T56" fmla="*/ 0 w 812"/>
                <a:gd name="T57" fmla="*/ 0 h 110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812"/>
                <a:gd name="T88" fmla="*/ 0 h 1108"/>
                <a:gd name="T89" fmla="*/ 812 w 812"/>
                <a:gd name="T90" fmla="*/ 1108 h 110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812" h="1108">
                  <a:moveTo>
                    <a:pt x="671" y="43"/>
                  </a:moveTo>
                  <a:lnTo>
                    <a:pt x="644" y="142"/>
                  </a:lnTo>
                  <a:lnTo>
                    <a:pt x="787" y="168"/>
                  </a:lnTo>
                  <a:lnTo>
                    <a:pt x="745" y="275"/>
                  </a:lnTo>
                  <a:lnTo>
                    <a:pt x="812" y="334"/>
                  </a:lnTo>
                  <a:lnTo>
                    <a:pt x="745" y="451"/>
                  </a:lnTo>
                  <a:lnTo>
                    <a:pt x="754" y="517"/>
                  </a:lnTo>
                  <a:lnTo>
                    <a:pt x="695" y="592"/>
                  </a:lnTo>
                  <a:lnTo>
                    <a:pt x="728" y="683"/>
                  </a:lnTo>
                  <a:lnTo>
                    <a:pt x="662" y="750"/>
                  </a:lnTo>
                  <a:lnTo>
                    <a:pt x="671" y="834"/>
                  </a:lnTo>
                  <a:lnTo>
                    <a:pt x="603" y="875"/>
                  </a:lnTo>
                  <a:lnTo>
                    <a:pt x="586" y="926"/>
                  </a:lnTo>
                  <a:lnTo>
                    <a:pt x="503" y="960"/>
                  </a:lnTo>
                  <a:lnTo>
                    <a:pt x="453" y="1108"/>
                  </a:lnTo>
                  <a:lnTo>
                    <a:pt x="319" y="1075"/>
                  </a:lnTo>
                  <a:lnTo>
                    <a:pt x="210" y="1101"/>
                  </a:lnTo>
                  <a:lnTo>
                    <a:pt x="259" y="960"/>
                  </a:lnTo>
                  <a:lnTo>
                    <a:pt x="219" y="834"/>
                  </a:lnTo>
                  <a:lnTo>
                    <a:pt x="319" y="851"/>
                  </a:lnTo>
                  <a:lnTo>
                    <a:pt x="202" y="750"/>
                  </a:lnTo>
                  <a:lnTo>
                    <a:pt x="185" y="801"/>
                  </a:lnTo>
                  <a:lnTo>
                    <a:pt x="101" y="701"/>
                  </a:lnTo>
                  <a:lnTo>
                    <a:pt x="67" y="601"/>
                  </a:lnTo>
                  <a:lnTo>
                    <a:pt x="0" y="442"/>
                  </a:lnTo>
                  <a:lnTo>
                    <a:pt x="151" y="302"/>
                  </a:lnTo>
                  <a:lnTo>
                    <a:pt x="303" y="234"/>
                  </a:lnTo>
                  <a:lnTo>
                    <a:pt x="563" y="0"/>
                  </a:lnTo>
                  <a:lnTo>
                    <a:pt x="671" y="43"/>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5" name="Freeform 23"/>
            <p:cNvSpPr>
              <a:spLocks/>
            </p:cNvSpPr>
            <p:nvPr/>
          </p:nvSpPr>
          <p:spPr bwMode="auto">
            <a:xfrm>
              <a:off x="4912" y="197"/>
              <a:ext cx="56" cy="82"/>
            </a:xfrm>
            <a:custGeom>
              <a:avLst/>
              <a:gdLst>
                <a:gd name="T0" fmla="*/ 0 w 796"/>
                <a:gd name="T1" fmla="*/ 0 h 1149"/>
                <a:gd name="T2" fmla="*/ 0 w 796"/>
                <a:gd name="T3" fmla="*/ 0 h 1149"/>
                <a:gd name="T4" fmla="*/ 0 w 796"/>
                <a:gd name="T5" fmla="*/ 0 h 1149"/>
                <a:gd name="T6" fmla="*/ 0 w 796"/>
                <a:gd name="T7" fmla="*/ 0 h 1149"/>
                <a:gd name="T8" fmla="*/ 0 w 796"/>
                <a:gd name="T9" fmla="*/ 0 h 1149"/>
                <a:gd name="T10" fmla="*/ 0 w 796"/>
                <a:gd name="T11" fmla="*/ 0 h 1149"/>
                <a:gd name="T12" fmla="*/ 0 w 796"/>
                <a:gd name="T13" fmla="*/ 0 h 1149"/>
                <a:gd name="T14" fmla="*/ 0 w 796"/>
                <a:gd name="T15" fmla="*/ 0 h 1149"/>
                <a:gd name="T16" fmla="*/ 0 w 796"/>
                <a:gd name="T17" fmla="*/ 0 h 1149"/>
                <a:gd name="T18" fmla="*/ 0 w 796"/>
                <a:gd name="T19" fmla="*/ 0 h 1149"/>
                <a:gd name="T20" fmla="*/ 0 w 796"/>
                <a:gd name="T21" fmla="*/ 0 h 1149"/>
                <a:gd name="T22" fmla="*/ 0 w 796"/>
                <a:gd name="T23" fmla="*/ 0 h 1149"/>
                <a:gd name="T24" fmla="*/ 0 w 796"/>
                <a:gd name="T25" fmla="*/ 0 h 1149"/>
                <a:gd name="T26" fmla="*/ 0 w 796"/>
                <a:gd name="T27" fmla="*/ 0 h 1149"/>
                <a:gd name="T28" fmla="*/ 0 w 796"/>
                <a:gd name="T29" fmla="*/ 0 h 1149"/>
                <a:gd name="T30" fmla="*/ 0 w 796"/>
                <a:gd name="T31" fmla="*/ 0 h 1149"/>
                <a:gd name="T32" fmla="*/ 0 w 796"/>
                <a:gd name="T33" fmla="*/ 0 h 1149"/>
                <a:gd name="T34" fmla="*/ 0 w 796"/>
                <a:gd name="T35" fmla="*/ 0 h 1149"/>
                <a:gd name="T36" fmla="*/ 0 w 796"/>
                <a:gd name="T37" fmla="*/ 0 h 1149"/>
                <a:gd name="T38" fmla="*/ 0 w 796"/>
                <a:gd name="T39" fmla="*/ 0 h 1149"/>
                <a:gd name="T40" fmla="*/ 0 w 796"/>
                <a:gd name="T41" fmla="*/ 0 h 1149"/>
                <a:gd name="T42" fmla="*/ 0 w 796"/>
                <a:gd name="T43" fmla="*/ 0 h 1149"/>
                <a:gd name="T44" fmla="*/ 0 w 796"/>
                <a:gd name="T45" fmla="*/ 0 h 1149"/>
                <a:gd name="T46" fmla="*/ 0 w 796"/>
                <a:gd name="T47" fmla="*/ 0 h 1149"/>
                <a:gd name="T48" fmla="*/ 0 w 796"/>
                <a:gd name="T49" fmla="*/ 0 h 1149"/>
                <a:gd name="T50" fmla="*/ 0 w 796"/>
                <a:gd name="T51" fmla="*/ 0 h 1149"/>
                <a:gd name="T52" fmla="*/ 0 w 796"/>
                <a:gd name="T53" fmla="*/ 0 h 1149"/>
                <a:gd name="T54" fmla="*/ 0 w 796"/>
                <a:gd name="T55" fmla="*/ 0 h 1149"/>
                <a:gd name="T56" fmla="*/ 0 w 796"/>
                <a:gd name="T57" fmla="*/ 0 h 1149"/>
                <a:gd name="T58" fmla="*/ 0 w 796"/>
                <a:gd name="T59" fmla="*/ 0 h 1149"/>
                <a:gd name="T60" fmla="*/ 0 w 796"/>
                <a:gd name="T61" fmla="*/ 0 h 1149"/>
                <a:gd name="T62" fmla="*/ 0 w 796"/>
                <a:gd name="T63" fmla="*/ 0 h 1149"/>
                <a:gd name="T64" fmla="*/ 0 w 796"/>
                <a:gd name="T65" fmla="*/ 0 h 114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796"/>
                <a:gd name="T100" fmla="*/ 0 h 1149"/>
                <a:gd name="T101" fmla="*/ 796 w 796"/>
                <a:gd name="T102" fmla="*/ 1149 h 114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796" h="1149">
                  <a:moveTo>
                    <a:pt x="210" y="73"/>
                  </a:moveTo>
                  <a:lnTo>
                    <a:pt x="267" y="183"/>
                  </a:lnTo>
                  <a:lnTo>
                    <a:pt x="101" y="183"/>
                  </a:lnTo>
                  <a:lnTo>
                    <a:pt x="132" y="249"/>
                  </a:lnTo>
                  <a:lnTo>
                    <a:pt x="42" y="282"/>
                  </a:lnTo>
                  <a:lnTo>
                    <a:pt x="57" y="349"/>
                  </a:lnTo>
                  <a:lnTo>
                    <a:pt x="0" y="441"/>
                  </a:lnTo>
                  <a:lnTo>
                    <a:pt x="57" y="523"/>
                  </a:lnTo>
                  <a:lnTo>
                    <a:pt x="25" y="616"/>
                  </a:lnTo>
                  <a:lnTo>
                    <a:pt x="109" y="698"/>
                  </a:lnTo>
                  <a:lnTo>
                    <a:pt x="109" y="782"/>
                  </a:lnTo>
                  <a:lnTo>
                    <a:pt x="185" y="832"/>
                  </a:lnTo>
                  <a:lnTo>
                    <a:pt x="192" y="924"/>
                  </a:lnTo>
                  <a:lnTo>
                    <a:pt x="267" y="967"/>
                  </a:lnTo>
                  <a:lnTo>
                    <a:pt x="293" y="1000"/>
                  </a:lnTo>
                  <a:lnTo>
                    <a:pt x="401" y="1024"/>
                  </a:lnTo>
                  <a:lnTo>
                    <a:pt x="420" y="1099"/>
                  </a:lnTo>
                  <a:lnTo>
                    <a:pt x="502" y="1083"/>
                  </a:lnTo>
                  <a:lnTo>
                    <a:pt x="519" y="1149"/>
                  </a:lnTo>
                  <a:lnTo>
                    <a:pt x="594" y="1132"/>
                  </a:lnTo>
                  <a:lnTo>
                    <a:pt x="605" y="1000"/>
                  </a:lnTo>
                  <a:lnTo>
                    <a:pt x="552" y="967"/>
                  </a:lnTo>
                  <a:lnTo>
                    <a:pt x="594" y="899"/>
                  </a:lnTo>
                  <a:lnTo>
                    <a:pt x="519" y="899"/>
                  </a:lnTo>
                  <a:lnTo>
                    <a:pt x="544" y="866"/>
                  </a:lnTo>
                  <a:lnTo>
                    <a:pt x="477" y="849"/>
                  </a:lnTo>
                  <a:lnTo>
                    <a:pt x="586" y="832"/>
                  </a:lnTo>
                  <a:lnTo>
                    <a:pt x="670" y="800"/>
                  </a:lnTo>
                  <a:lnTo>
                    <a:pt x="770" y="741"/>
                  </a:lnTo>
                  <a:lnTo>
                    <a:pt x="796" y="383"/>
                  </a:lnTo>
                  <a:lnTo>
                    <a:pt x="528" y="73"/>
                  </a:lnTo>
                  <a:lnTo>
                    <a:pt x="293" y="0"/>
                  </a:lnTo>
                  <a:lnTo>
                    <a:pt x="210" y="73"/>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6" name="Freeform 24"/>
            <p:cNvSpPr>
              <a:spLocks/>
            </p:cNvSpPr>
            <p:nvPr/>
          </p:nvSpPr>
          <p:spPr bwMode="auto">
            <a:xfrm>
              <a:off x="4921" y="464"/>
              <a:ext cx="189" cy="175"/>
            </a:xfrm>
            <a:custGeom>
              <a:avLst/>
              <a:gdLst>
                <a:gd name="T0" fmla="*/ 0 w 2651"/>
                <a:gd name="T1" fmla="*/ 0 h 2448"/>
                <a:gd name="T2" fmla="*/ 0 w 2651"/>
                <a:gd name="T3" fmla="*/ 0 h 2448"/>
                <a:gd name="T4" fmla="*/ 0 w 2651"/>
                <a:gd name="T5" fmla="*/ 0 h 2448"/>
                <a:gd name="T6" fmla="*/ 0 w 2651"/>
                <a:gd name="T7" fmla="*/ 0 h 2448"/>
                <a:gd name="T8" fmla="*/ 0 w 2651"/>
                <a:gd name="T9" fmla="*/ 0 h 2448"/>
                <a:gd name="T10" fmla="*/ 0 w 2651"/>
                <a:gd name="T11" fmla="*/ 0 h 2448"/>
                <a:gd name="T12" fmla="*/ 0 w 2651"/>
                <a:gd name="T13" fmla="*/ 0 h 2448"/>
                <a:gd name="T14" fmla="*/ 0 w 2651"/>
                <a:gd name="T15" fmla="*/ 0 h 2448"/>
                <a:gd name="T16" fmla="*/ 0 w 2651"/>
                <a:gd name="T17" fmla="*/ 0 h 2448"/>
                <a:gd name="T18" fmla="*/ 0 w 2651"/>
                <a:gd name="T19" fmla="*/ 0 h 2448"/>
                <a:gd name="T20" fmla="*/ 0 w 2651"/>
                <a:gd name="T21" fmla="*/ 0 h 2448"/>
                <a:gd name="T22" fmla="*/ 0 w 2651"/>
                <a:gd name="T23" fmla="*/ 0 h 2448"/>
                <a:gd name="T24" fmla="*/ 0 w 2651"/>
                <a:gd name="T25" fmla="*/ 0 h 2448"/>
                <a:gd name="T26" fmla="*/ 0 w 2651"/>
                <a:gd name="T27" fmla="*/ 0 h 2448"/>
                <a:gd name="T28" fmla="*/ 0 w 2651"/>
                <a:gd name="T29" fmla="*/ 0 h 2448"/>
                <a:gd name="T30" fmla="*/ 0 w 2651"/>
                <a:gd name="T31" fmla="*/ 0 h 2448"/>
                <a:gd name="T32" fmla="*/ 0 w 2651"/>
                <a:gd name="T33" fmla="*/ 0 h 2448"/>
                <a:gd name="T34" fmla="*/ 0 w 2651"/>
                <a:gd name="T35" fmla="*/ 0 h 2448"/>
                <a:gd name="T36" fmla="*/ 0 w 2651"/>
                <a:gd name="T37" fmla="*/ 0 h 2448"/>
                <a:gd name="T38" fmla="*/ 0 w 2651"/>
                <a:gd name="T39" fmla="*/ 0 h 2448"/>
                <a:gd name="T40" fmla="*/ 0 w 2651"/>
                <a:gd name="T41" fmla="*/ 0 h 2448"/>
                <a:gd name="T42" fmla="*/ 0 w 2651"/>
                <a:gd name="T43" fmla="*/ 0 h 2448"/>
                <a:gd name="T44" fmla="*/ 0 w 2651"/>
                <a:gd name="T45" fmla="*/ 0 h 2448"/>
                <a:gd name="T46" fmla="*/ 0 w 2651"/>
                <a:gd name="T47" fmla="*/ 0 h 2448"/>
                <a:gd name="T48" fmla="*/ 0 w 2651"/>
                <a:gd name="T49" fmla="*/ 0 h 2448"/>
                <a:gd name="T50" fmla="*/ 0 w 2651"/>
                <a:gd name="T51" fmla="*/ 0 h 2448"/>
                <a:gd name="T52" fmla="*/ 0 w 2651"/>
                <a:gd name="T53" fmla="*/ 0 h 2448"/>
                <a:gd name="T54" fmla="*/ 0 w 2651"/>
                <a:gd name="T55" fmla="*/ 0 h 2448"/>
                <a:gd name="T56" fmla="*/ 0 w 2651"/>
                <a:gd name="T57" fmla="*/ 0 h 2448"/>
                <a:gd name="T58" fmla="*/ 0 w 2651"/>
                <a:gd name="T59" fmla="*/ 0 h 2448"/>
                <a:gd name="T60" fmla="*/ 0 w 2651"/>
                <a:gd name="T61" fmla="*/ 0 h 2448"/>
                <a:gd name="T62" fmla="*/ 0 w 2651"/>
                <a:gd name="T63" fmla="*/ 0 h 2448"/>
                <a:gd name="T64" fmla="*/ 0 w 2651"/>
                <a:gd name="T65" fmla="*/ 0 h 2448"/>
                <a:gd name="T66" fmla="*/ 0 w 2651"/>
                <a:gd name="T67" fmla="*/ 0 h 2448"/>
                <a:gd name="T68" fmla="*/ 0 w 2651"/>
                <a:gd name="T69" fmla="*/ 0 h 2448"/>
                <a:gd name="T70" fmla="*/ 0 w 2651"/>
                <a:gd name="T71" fmla="*/ 0 h 2448"/>
                <a:gd name="T72" fmla="*/ 0 w 2651"/>
                <a:gd name="T73" fmla="*/ 0 h 2448"/>
                <a:gd name="T74" fmla="*/ 0 w 2651"/>
                <a:gd name="T75" fmla="*/ 0 h 2448"/>
                <a:gd name="T76" fmla="*/ 0 w 2651"/>
                <a:gd name="T77" fmla="*/ 0 h 2448"/>
                <a:gd name="T78" fmla="*/ 0 w 2651"/>
                <a:gd name="T79" fmla="*/ 0 h 2448"/>
                <a:gd name="T80" fmla="*/ 0 w 2651"/>
                <a:gd name="T81" fmla="*/ 0 h 2448"/>
                <a:gd name="T82" fmla="*/ 0 w 2651"/>
                <a:gd name="T83" fmla="*/ 0 h 2448"/>
                <a:gd name="T84" fmla="*/ 0 w 2651"/>
                <a:gd name="T85" fmla="*/ 0 h 2448"/>
                <a:gd name="T86" fmla="*/ 0 w 2651"/>
                <a:gd name="T87" fmla="*/ 0 h 2448"/>
                <a:gd name="T88" fmla="*/ 0 w 2651"/>
                <a:gd name="T89" fmla="*/ 0 h 2448"/>
                <a:gd name="T90" fmla="*/ 0 w 2651"/>
                <a:gd name="T91" fmla="*/ 0 h 2448"/>
                <a:gd name="T92" fmla="*/ 0 w 2651"/>
                <a:gd name="T93" fmla="*/ 0 h 244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651"/>
                <a:gd name="T142" fmla="*/ 0 h 2448"/>
                <a:gd name="T143" fmla="*/ 2651 w 2651"/>
                <a:gd name="T144" fmla="*/ 2448 h 244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651" h="2448">
                  <a:moveTo>
                    <a:pt x="77" y="1876"/>
                  </a:moveTo>
                  <a:lnTo>
                    <a:pt x="116" y="1560"/>
                  </a:lnTo>
                  <a:lnTo>
                    <a:pt x="165" y="1624"/>
                  </a:lnTo>
                  <a:lnTo>
                    <a:pt x="177" y="1445"/>
                  </a:lnTo>
                  <a:lnTo>
                    <a:pt x="139" y="1242"/>
                  </a:lnTo>
                  <a:lnTo>
                    <a:pt x="204" y="1330"/>
                  </a:lnTo>
                  <a:lnTo>
                    <a:pt x="177" y="1103"/>
                  </a:lnTo>
                  <a:lnTo>
                    <a:pt x="243" y="1192"/>
                  </a:lnTo>
                  <a:lnTo>
                    <a:pt x="204" y="938"/>
                  </a:lnTo>
                  <a:lnTo>
                    <a:pt x="139" y="697"/>
                  </a:lnTo>
                  <a:lnTo>
                    <a:pt x="254" y="886"/>
                  </a:lnTo>
                  <a:lnTo>
                    <a:pt x="139" y="379"/>
                  </a:lnTo>
                  <a:lnTo>
                    <a:pt x="293" y="644"/>
                  </a:lnTo>
                  <a:lnTo>
                    <a:pt x="230" y="101"/>
                  </a:lnTo>
                  <a:lnTo>
                    <a:pt x="446" y="697"/>
                  </a:lnTo>
                  <a:lnTo>
                    <a:pt x="549" y="963"/>
                  </a:lnTo>
                  <a:lnTo>
                    <a:pt x="600" y="774"/>
                  </a:lnTo>
                  <a:lnTo>
                    <a:pt x="699" y="441"/>
                  </a:lnTo>
                  <a:lnTo>
                    <a:pt x="638" y="785"/>
                  </a:lnTo>
                  <a:lnTo>
                    <a:pt x="610" y="1000"/>
                  </a:lnTo>
                  <a:lnTo>
                    <a:pt x="676" y="900"/>
                  </a:lnTo>
                  <a:lnTo>
                    <a:pt x="676" y="1066"/>
                  </a:lnTo>
                  <a:lnTo>
                    <a:pt x="764" y="862"/>
                  </a:lnTo>
                  <a:lnTo>
                    <a:pt x="802" y="710"/>
                  </a:lnTo>
                  <a:lnTo>
                    <a:pt x="829" y="1013"/>
                  </a:lnTo>
                  <a:lnTo>
                    <a:pt x="879" y="900"/>
                  </a:lnTo>
                  <a:lnTo>
                    <a:pt x="929" y="569"/>
                  </a:lnTo>
                  <a:lnTo>
                    <a:pt x="943" y="837"/>
                  </a:lnTo>
                  <a:lnTo>
                    <a:pt x="1019" y="507"/>
                  </a:lnTo>
                  <a:lnTo>
                    <a:pt x="1044" y="190"/>
                  </a:lnTo>
                  <a:lnTo>
                    <a:pt x="1044" y="507"/>
                  </a:lnTo>
                  <a:lnTo>
                    <a:pt x="995" y="862"/>
                  </a:lnTo>
                  <a:lnTo>
                    <a:pt x="929" y="1192"/>
                  </a:lnTo>
                  <a:lnTo>
                    <a:pt x="891" y="1421"/>
                  </a:lnTo>
                  <a:lnTo>
                    <a:pt x="891" y="1521"/>
                  </a:lnTo>
                  <a:lnTo>
                    <a:pt x="968" y="1407"/>
                  </a:lnTo>
                  <a:lnTo>
                    <a:pt x="1019" y="1445"/>
                  </a:lnTo>
                  <a:lnTo>
                    <a:pt x="1083" y="1330"/>
                  </a:lnTo>
                  <a:lnTo>
                    <a:pt x="1019" y="1255"/>
                  </a:lnTo>
                  <a:lnTo>
                    <a:pt x="1159" y="1204"/>
                  </a:lnTo>
                  <a:lnTo>
                    <a:pt x="1185" y="1115"/>
                  </a:lnTo>
                  <a:lnTo>
                    <a:pt x="1122" y="1027"/>
                  </a:lnTo>
                  <a:lnTo>
                    <a:pt x="1247" y="1000"/>
                  </a:lnTo>
                  <a:lnTo>
                    <a:pt x="1313" y="798"/>
                  </a:lnTo>
                  <a:lnTo>
                    <a:pt x="1274" y="1027"/>
                  </a:lnTo>
                  <a:lnTo>
                    <a:pt x="1313" y="1103"/>
                  </a:lnTo>
                  <a:lnTo>
                    <a:pt x="1237" y="1166"/>
                  </a:lnTo>
                  <a:lnTo>
                    <a:pt x="1262" y="1268"/>
                  </a:lnTo>
                  <a:lnTo>
                    <a:pt x="1210" y="1383"/>
                  </a:lnTo>
                  <a:lnTo>
                    <a:pt x="1210" y="1572"/>
                  </a:lnTo>
                  <a:lnTo>
                    <a:pt x="1339" y="1268"/>
                  </a:lnTo>
                  <a:lnTo>
                    <a:pt x="1376" y="1344"/>
                  </a:lnTo>
                  <a:lnTo>
                    <a:pt x="1490" y="874"/>
                  </a:lnTo>
                  <a:lnTo>
                    <a:pt x="1490" y="1219"/>
                  </a:lnTo>
                  <a:lnTo>
                    <a:pt x="1529" y="1127"/>
                  </a:lnTo>
                  <a:lnTo>
                    <a:pt x="1516" y="1421"/>
                  </a:lnTo>
                  <a:lnTo>
                    <a:pt x="1516" y="1725"/>
                  </a:lnTo>
                  <a:lnTo>
                    <a:pt x="1568" y="1547"/>
                  </a:lnTo>
                  <a:lnTo>
                    <a:pt x="1582" y="1827"/>
                  </a:lnTo>
                  <a:lnTo>
                    <a:pt x="1644" y="1598"/>
                  </a:lnTo>
                  <a:lnTo>
                    <a:pt x="1670" y="1736"/>
                  </a:lnTo>
                  <a:lnTo>
                    <a:pt x="1708" y="1421"/>
                  </a:lnTo>
                  <a:lnTo>
                    <a:pt x="1747" y="1572"/>
                  </a:lnTo>
                  <a:lnTo>
                    <a:pt x="1771" y="1344"/>
                  </a:lnTo>
                  <a:lnTo>
                    <a:pt x="1747" y="1292"/>
                  </a:lnTo>
                  <a:lnTo>
                    <a:pt x="1809" y="1242"/>
                  </a:lnTo>
                  <a:lnTo>
                    <a:pt x="1796" y="1115"/>
                  </a:lnTo>
                  <a:lnTo>
                    <a:pt x="1848" y="938"/>
                  </a:lnTo>
                  <a:lnTo>
                    <a:pt x="1937" y="1610"/>
                  </a:lnTo>
                  <a:lnTo>
                    <a:pt x="1999" y="1497"/>
                  </a:lnTo>
                  <a:lnTo>
                    <a:pt x="2053" y="1750"/>
                  </a:lnTo>
                  <a:lnTo>
                    <a:pt x="2076" y="1648"/>
                  </a:lnTo>
                  <a:lnTo>
                    <a:pt x="2140" y="1851"/>
                  </a:lnTo>
                  <a:lnTo>
                    <a:pt x="2179" y="1648"/>
                  </a:lnTo>
                  <a:lnTo>
                    <a:pt x="2242" y="1687"/>
                  </a:lnTo>
                  <a:lnTo>
                    <a:pt x="2305" y="1497"/>
                  </a:lnTo>
                  <a:lnTo>
                    <a:pt x="2357" y="1242"/>
                  </a:lnTo>
                  <a:lnTo>
                    <a:pt x="2396" y="1268"/>
                  </a:lnTo>
                  <a:lnTo>
                    <a:pt x="2396" y="1127"/>
                  </a:lnTo>
                  <a:lnTo>
                    <a:pt x="2382" y="847"/>
                  </a:lnTo>
                  <a:lnTo>
                    <a:pt x="2331" y="635"/>
                  </a:lnTo>
                  <a:lnTo>
                    <a:pt x="2409" y="671"/>
                  </a:lnTo>
                  <a:lnTo>
                    <a:pt x="2370" y="480"/>
                  </a:lnTo>
                  <a:lnTo>
                    <a:pt x="2229" y="0"/>
                  </a:lnTo>
                  <a:lnTo>
                    <a:pt x="2548" y="569"/>
                  </a:lnTo>
                  <a:lnTo>
                    <a:pt x="2651" y="1166"/>
                  </a:lnTo>
                  <a:lnTo>
                    <a:pt x="2382" y="2193"/>
                  </a:lnTo>
                  <a:lnTo>
                    <a:pt x="2192" y="2448"/>
                  </a:lnTo>
                  <a:lnTo>
                    <a:pt x="1529" y="2423"/>
                  </a:lnTo>
                  <a:lnTo>
                    <a:pt x="1339" y="2206"/>
                  </a:lnTo>
                  <a:lnTo>
                    <a:pt x="1135" y="2067"/>
                  </a:lnTo>
                  <a:lnTo>
                    <a:pt x="726" y="2054"/>
                  </a:lnTo>
                  <a:lnTo>
                    <a:pt x="165" y="2232"/>
                  </a:lnTo>
                  <a:lnTo>
                    <a:pt x="0" y="2042"/>
                  </a:lnTo>
                  <a:lnTo>
                    <a:pt x="77" y="1876"/>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7" name="Freeform 25"/>
            <p:cNvSpPr>
              <a:spLocks/>
            </p:cNvSpPr>
            <p:nvPr/>
          </p:nvSpPr>
          <p:spPr bwMode="auto">
            <a:xfrm>
              <a:off x="5024" y="277"/>
              <a:ext cx="43" cy="21"/>
            </a:xfrm>
            <a:custGeom>
              <a:avLst/>
              <a:gdLst>
                <a:gd name="T0" fmla="*/ 0 w 601"/>
                <a:gd name="T1" fmla="*/ 0 h 292"/>
                <a:gd name="T2" fmla="*/ 0 w 601"/>
                <a:gd name="T3" fmla="*/ 0 h 292"/>
                <a:gd name="T4" fmla="*/ 0 w 601"/>
                <a:gd name="T5" fmla="*/ 0 h 292"/>
                <a:gd name="T6" fmla="*/ 0 w 601"/>
                <a:gd name="T7" fmla="*/ 0 h 292"/>
                <a:gd name="T8" fmla="*/ 0 w 601"/>
                <a:gd name="T9" fmla="*/ 0 h 292"/>
                <a:gd name="T10" fmla="*/ 0 w 601"/>
                <a:gd name="T11" fmla="*/ 0 h 292"/>
                <a:gd name="T12" fmla="*/ 0 w 601"/>
                <a:gd name="T13" fmla="*/ 0 h 292"/>
                <a:gd name="T14" fmla="*/ 0 w 601"/>
                <a:gd name="T15" fmla="*/ 0 h 292"/>
                <a:gd name="T16" fmla="*/ 0 w 601"/>
                <a:gd name="T17" fmla="*/ 0 h 2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1"/>
                <a:gd name="T28" fmla="*/ 0 h 292"/>
                <a:gd name="T29" fmla="*/ 601 w 601"/>
                <a:gd name="T30" fmla="*/ 292 h 29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1" h="292">
                  <a:moveTo>
                    <a:pt x="101" y="280"/>
                  </a:moveTo>
                  <a:lnTo>
                    <a:pt x="319" y="229"/>
                  </a:lnTo>
                  <a:lnTo>
                    <a:pt x="408" y="292"/>
                  </a:lnTo>
                  <a:lnTo>
                    <a:pt x="485" y="164"/>
                  </a:lnTo>
                  <a:lnTo>
                    <a:pt x="601" y="0"/>
                  </a:lnTo>
                  <a:lnTo>
                    <a:pt x="383" y="127"/>
                  </a:lnTo>
                  <a:lnTo>
                    <a:pt x="166" y="179"/>
                  </a:lnTo>
                  <a:lnTo>
                    <a:pt x="0" y="241"/>
                  </a:lnTo>
                  <a:lnTo>
                    <a:pt x="101" y="28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8" name="Freeform 26"/>
            <p:cNvSpPr>
              <a:spLocks/>
            </p:cNvSpPr>
            <p:nvPr/>
          </p:nvSpPr>
          <p:spPr bwMode="auto">
            <a:xfrm>
              <a:off x="5062" y="256"/>
              <a:ext cx="69" cy="294"/>
            </a:xfrm>
            <a:custGeom>
              <a:avLst/>
              <a:gdLst>
                <a:gd name="T0" fmla="*/ 0 w 968"/>
                <a:gd name="T1" fmla="*/ 0 h 4123"/>
                <a:gd name="T2" fmla="*/ 0 w 968"/>
                <a:gd name="T3" fmla="*/ 0 h 4123"/>
                <a:gd name="T4" fmla="*/ 0 w 968"/>
                <a:gd name="T5" fmla="*/ 0 h 4123"/>
                <a:gd name="T6" fmla="*/ 0 w 968"/>
                <a:gd name="T7" fmla="*/ 0 h 4123"/>
                <a:gd name="T8" fmla="*/ 0 w 968"/>
                <a:gd name="T9" fmla="*/ 0 h 4123"/>
                <a:gd name="T10" fmla="*/ 0 w 968"/>
                <a:gd name="T11" fmla="*/ 0 h 4123"/>
                <a:gd name="T12" fmla="*/ 0 w 968"/>
                <a:gd name="T13" fmla="*/ 0 h 4123"/>
                <a:gd name="T14" fmla="*/ 0 w 968"/>
                <a:gd name="T15" fmla="*/ 0 h 4123"/>
                <a:gd name="T16" fmla="*/ 0 w 968"/>
                <a:gd name="T17" fmla="*/ 0 h 4123"/>
                <a:gd name="T18" fmla="*/ 0 w 968"/>
                <a:gd name="T19" fmla="*/ 0 h 4123"/>
                <a:gd name="T20" fmla="*/ 0 w 968"/>
                <a:gd name="T21" fmla="*/ 0 h 4123"/>
                <a:gd name="T22" fmla="*/ 0 w 968"/>
                <a:gd name="T23" fmla="*/ 0 h 4123"/>
                <a:gd name="T24" fmla="*/ 0 w 968"/>
                <a:gd name="T25" fmla="*/ 0 h 4123"/>
                <a:gd name="T26" fmla="*/ 0 w 968"/>
                <a:gd name="T27" fmla="*/ 0 h 4123"/>
                <a:gd name="T28" fmla="*/ 0 w 968"/>
                <a:gd name="T29" fmla="*/ 0 h 4123"/>
                <a:gd name="T30" fmla="*/ 0 w 968"/>
                <a:gd name="T31" fmla="*/ 0 h 4123"/>
                <a:gd name="T32" fmla="*/ 0 w 968"/>
                <a:gd name="T33" fmla="*/ 0 h 4123"/>
                <a:gd name="T34" fmla="*/ 0 w 968"/>
                <a:gd name="T35" fmla="*/ 0 h 4123"/>
                <a:gd name="T36" fmla="*/ 0 w 968"/>
                <a:gd name="T37" fmla="*/ 0 h 4123"/>
                <a:gd name="T38" fmla="*/ 0 w 968"/>
                <a:gd name="T39" fmla="*/ 0 h 4123"/>
                <a:gd name="T40" fmla="*/ 0 w 968"/>
                <a:gd name="T41" fmla="*/ 0 h 4123"/>
                <a:gd name="T42" fmla="*/ 0 w 968"/>
                <a:gd name="T43" fmla="*/ 0 h 4123"/>
                <a:gd name="T44" fmla="*/ 0 w 968"/>
                <a:gd name="T45" fmla="*/ 0 h 4123"/>
                <a:gd name="T46" fmla="*/ 0 w 968"/>
                <a:gd name="T47" fmla="*/ 0 h 4123"/>
                <a:gd name="T48" fmla="*/ 0 w 968"/>
                <a:gd name="T49" fmla="*/ 0 h 4123"/>
                <a:gd name="T50" fmla="*/ 0 w 968"/>
                <a:gd name="T51" fmla="*/ 0 h 4123"/>
                <a:gd name="T52" fmla="*/ 0 w 968"/>
                <a:gd name="T53" fmla="*/ 0 h 4123"/>
                <a:gd name="T54" fmla="*/ 0 w 968"/>
                <a:gd name="T55" fmla="*/ 0 h 4123"/>
                <a:gd name="T56" fmla="*/ 0 w 968"/>
                <a:gd name="T57" fmla="*/ 0 h 4123"/>
                <a:gd name="T58" fmla="*/ 0 w 968"/>
                <a:gd name="T59" fmla="*/ 0 h 4123"/>
                <a:gd name="T60" fmla="*/ 0 w 968"/>
                <a:gd name="T61" fmla="*/ 0 h 4123"/>
                <a:gd name="T62" fmla="*/ 0 w 968"/>
                <a:gd name="T63" fmla="*/ 0 h 4123"/>
                <a:gd name="T64" fmla="*/ 0 w 968"/>
                <a:gd name="T65" fmla="*/ 0 h 4123"/>
                <a:gd name="T66" fmla="*/ 0 w 968"/>
                <a:gd name="T67" fmla="*/ 0 h 4123"/>
                <a:gd name="T68" fmla="*/ 0 w 968"/>
                <a:gd name="T69" fmla="*/ 0 h 4123"/>
                <a:gd name="T70" fmla="*/ 0 w 968"/>
                <a:gd name="T71" fmla="*/ 0 h 4123"/>
                <a:gd name="T72" fmla="*/ 0 w 968"/>
                <a:gd name="T73" fmla="*/ 0 h 4123"/>
                <a:gd name="T74" fmla="*/ 0 w 968"/>
                <a:gd name="T75" fmla="*/ 0 h 4123"/>
                <a:gd name="T76" fmla="*/ 0 w 968"/>
                <a:gd name="T77" fmla="*/ 0 h 4123"/>
                <a:gd name="T78" fmla="*/ 0 w 968"/>
                <a:gd name="T79" fmla="*/ 0 h 4123"/>
                <a:gd name="T80" fmla="*/ 0 w 968"/>
                <a:gd name="T81" fmla="*/ 0 h 4123"/>
                <a:gd name="T82" fmla="*/ 0 w 968"/>
                <a:gd name="T83" fmla="*/ 0 h 4123"/>
                <a:gd name="T84" fmla="*/ 0 w 968"/>
                <a:gd name="T85" fmla="*/ 0 h 4123"/>
                <a:gd name="T86" fmla="*/ 0 w 968"/>
                <a:gd name="T87" fmla="*/ 0 h 41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968"/>
                <a:gd name="T133" fmla="*/ 0 h 4123"/>
                <a:gd name="T134" fmla="*/ 968 w 968"/>
                <a:gd name="T135" fmla="*/ 4123 h 412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968" h="4123">
                  <a:moveTo>
                    <a:pt x="266" y="0"/>
                  </a:moveTo>
                  <a:lnTo>
                    <a:pt x="152" y="253"/>
                  </a:lnTo>
                  <a:lnTo>
                    <a:pt x="0" y="495"/>
                  </a:lnTo>
                  <a:lnTo>
                    <a:pt x="77" y="483"/>
                  </a:lnTo>
                  <a:lnTo>
                    <a:pt x="62" y="620"/>
                  </a:lnTo>
                  <a:lnTo>
                    <a:pt x="164" y="698"/>
                  </a:lnTo>
                  <a:lnTo>
                    <a:pt x="253" y="710"/>
                  </a:lnTo>
                  <a:lnTo>
                    <a:pt x="228" y="837"/>
                  </a:lnTo>
                  <a:lnTo>
                    <a:pt x="329" y="951"/>
                  </a:lnTo>
                  <a:lnTo>
                    <a:pt x="445" y="1193"/>
                  </a:lnTo>
                  <a:lnTo>
                    <a:pt x="483" y="1421"/>
                  </a:lnTo>
                  <a:lnTo>
                    <a:pt x="394" y="1396"/>
                  </a:lnTo>
                  <a:lnTo>
                    <a:pt x="433" y="1458"/>
                  </a:lnTo>
                  <a:lnTo>
                    <a:pt x="319" y="1448"/>
                  </a:lnTo>
                  <a:lnTo>
                    <a:pt x="445" y="1663"/>
                  </a:lnTo>
                  <a:lnTo>
                    <a:pt x="469" y="1752"/>
                  </a:lnTo>
                  <a:lnTo>
                    <a:pt x="344" y="1663"/>
                  </a:lnTo>
                  <a:lnTo>
                    <a:pt x="406" y="1814"/>
                  </a:lnTo>
                  <a:lnTo>
                    <a:pt x="253" y="1737"/>
                  </a:lnTo>
                  <a:lnTo>
                    <a:pt x="355" y="1979"/>
                  </a:lnTo>
                  <a:lnTo>
                    <a:pt x="242" y="1967"/>
                  </a:lnTo>
                  <a:lnTo>
                    <a:pt x="433" y="2247"/>
                  </a:lnTo>
                  <a:lnTo>
                    <a:pt x="561" y="2562"/>
                  </a:lnTo>
                  <a:lnTo>
                    <a:pt x="611" y="2957"/>
                  </a:lnTo>
                  <a:lnTo>
                    <a:pt x="624" y="3236"/>
                  </a:lnTo>
                  <a:lnTo>
                    <a:pt x="547" y="3210"/>
                  </a:lnTo>
                  <a:lnTo>
                    <a:pt x="561" y="3590"/>
                  </a:lnTo>
                  <a:lnTo>
                    <a:pt x="675" y="4123"/>
                  </a:lnTo>
                  <a:lnTo>
                    <a:pt x="829" y="3946"/>
                  </a:lnTo>
                  <a:lnTo>
                    <a:pt x="890" y="3324"/>
                  </a:lnTo>
                  <a:lnTo>
                    <a:pt x="903" y="3044"/>
                  </a:lnTo>
                  <a:lnTo>
                    <a:pt x="955" y="2802"/>
                  </a:lnTo>
                  <a:lnTo>
                    <a:pt x="929" y="2562"/>
                  </a:lnTo>
                  <a:lnTo>
                    <a:pt x="968" y="2385"/>
                  </a:lnTo>
                  <a:lnTo>
                    <a:pt x="968" y="2144"/>
                  </a:lnTo>
                  <a:lnTo>
                    <a:pt x="968" y="1889"/>
                  </a:lnTo>
                  <a:lnTo>
                    <a:pt x="941" y="1636"/>
                  </a:lnTo>
                  <a:lnTo>
                    <a:pt x="878" y="1421"/>
                  </a:lnTo>
                  <a:lnTo>
                    <a:pt x="814" y="1269"/>
                  </a:lnTo>
                  <a:lnTo>
                    <a:pt x="699" y="1066"/>
                  </a:lnTo>
                  <a:lnTo>
                    <a:pt x="522" y="824"/>
                  </a:lnTo>
                  <a:lnTo>
                    <a:pt x="394" y="659"/>
                  </a:lnTo>
                  <a:lnTo>
                    <a:pt x="305" y="50"/>
                  </a:lnTo>
                  <a:lnTo>
                    <a:pt x="266" y="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699" name="Freeform 27"/>
            <p:cNvSpPr>
              <a:spLocks/>
            </p:cNvSpPr>
            <p:nvPr/>
          </p:nvSpPr>
          <p:spPr bwMode="auto">
            <a:xfrm>
              <a:off x="4848" y="278"/>
              <a:ext cx="202" cy="360"/>
            </a:xfrm>
            <a:custGeom>
              <a:avLst/>
              <a:gdLst>
                <a:gd name="T0" fmla="*/ 0 w 2829"/>
                <a:gd name="T1" fmla="*/ 0 h 5035"/>
                <a:gd name="T2" fmla="*/ 0 w 2829"/>
                <a:gd name="T3" fmla="*/ 0 h 5035"/>
                <a:gd name="T4" fmla="*/ 0 w 2829"/>
                <a:gd name="T5" fmla="*/ 0 h 5035"/>
                <a:gd name="T6" fmla="*/ 0 w 2829"/>
                <a:gd name="T7" fmla="*/ 0 h 5035"/>
                <a:gd name="T8" fmla="*/ 0 w 2829"/>
                <a:gd name="T9" fmla="*/ 0 h 5035"/>
                <a:gd name="T10" fmla="*/ 0 w 2829"/>
                <a:gd name="T11" fmla="*/ 0 h 5035"/>
                <a:gd name="T12" fmla="*/ 0 w 2829"/>
                <a:gd name="T13" fmla="*/ 0 h 5035"/>
                <a:gd name="T14" fmla="*/ 0 w 2829"/>
                <a:gd name="T15" fmla="*/ 0 h 5035"/>
                <a:gd name="T16" fmla="*/ 0 w 2829"/>
                <a:gd name="T17" fmla="*/ 0 h 5035"/>
                <a:gd name="T18" fmla="*/ 0 w 2829"/>
                <a:gd name="T19" fmla="*/ 0 h 5035"/>
                <a:gd name="T20" fmla="*/ 0 w 2829"/>
                <a:gd name="T21" fmla="*/ 0 h 5035"/>
                <a:gd name="T22" fmla="*/ 0 w 2829"/>
                <a:gd name="T23" fmla="*/ 0 h 5035"/>
                <a:gd name="T24" fmla="*/ 0 w 2829"/>
                <a:gd name="T25" fmla="*/ 0 h 5035"/>
                <a:gd name="T26" fmla="*/ 0 w 2829"/>
                <a:gd name="T27" fmla="*/ 0 h 5035"/>
                <a:gd name="T28" fmla="*/ 0 w 2829"/>
                <a:gd name="T29" fmla="*/ 0 h 5035"/>
                <a:gd name="T30" fmla="*/ 0 w 2829"/>
                <a:gd name="T31" fmla="*/ 0 h 5035"/>
                <a:gd name="T32" fmla="*/ 0 w 2829"/>
                <a:gd name="T33" fmla="*/ 0 h 5035"/>
                <a:gd name="T34" fmla="*/ 0 w 2829"/>
                <a:gd name="T35" fmla="*/ 0 h 5035"/>
                <a:gd name="T36" fmla="*/ 0 w 2829"/>
                <a:gd name="T37" fmla="*/ 0 h 5035"/>
                <a:gd name="T38" fmla="*/ 0 w 2829"/>
                <a:gd name="T39" fmla="*/ 0 h 5035"/>
                <a:gd name="T40" fmla="*/ 0 w 2829"/>
                <a:gd name="T41" fmla="*/ 0 h 5035"/>
                <a:gd name="T42" fmla="*/ 0 w 2829"/>
                <a:gd name="T43" fmla="*/ 0 h 5035"/>
                <a:gd name="T44" fmla="*/ 0 w 2829"/>
                <a:gd name="T45" fmla="*/ 0 h 5035"/>
                <a:gd name="T46" fmla="*/ 0 w 2829"/>
                <a:gd name="T47" fmla="*/ 0 h 5035"/>
                <a:gd name="T48" fmla="*/ 0 w 2829"/>
                <a:gd name="T49" fmla="*/ 0 h 5035"/>
                <a:gd name="T50" fmla="*/ 0 w 2829"/>
                <a:gd name="T51" fmla="*/ 0 h 5035"/>
                <a:gd name="T52" fmla="*/ 0 w 2829"/>
                <a:gd name="T53" fmla="*/ 0 h 5035"/>
                <a:gd name="T54" fmla="*/ 0 w 2829"/>
                <a:gd name="T55" fmla="*/ 0 h 5035"/>
                <a:gd name="T56" fmla="*/ 0 w 2829"/>
                <a:gd name="T57" fmla="*/ 0 h 5035"/>
                <a:gd name="T58" fmla="*/ 0 w 2829"/>
                <a:gd name="T59" fmla="*/ 0 h 5035"/>
                <a:gd name="T60" fmla="*/ 0 w 2829"/>
                <a:gd name="T61" fmla="*/ 0 h 5035"/>
                <a:gd name="T62" fmla="*/ 0 w 2829"/>
                <a:gd name="T63" fmla="*/ 0 h 5035"/>
                <a:gd name="T64" fmla="*/ 0 w 2829"/>
                <a:gd name="T65" fmla="*/ 0 h 5035"/>
                <a:gd name="T66" fmla="*/ 0 w 2829"/>
                <a:gd name="T67" fmla="*/ 0 h 5035"/>
                <a:gd name="T68" fmla="*/ 0 w 2829"/>
                <a:gd name="T69" fmla="*/ 0 h 5035"/>
                <a:gd name="T70" fmla="*/ 0 w 2829"/>
                <a:gd name="T71" fmla="*/ 0 h 5035"/>
                <a:gd name="T72" fmla="*/ 0 w 2829"/>
                <a:gd name="T73" fmla="*/ 0 h 5035"/>
                <a:gd name="T74" fmla="*/ 0 w 2829"/>
                <a:gd name="T75" fmla="*/ 0 h 5035"/>
                <a:gd name="T76" fmla="*/ 0 w 2829"/>
                <a:gd name="T77" fmla="*/ 0 h 5035"/>
                <a:gd name="T78" fmla="*/ 0 w 2829"/>
                <a:gd name="T79" fmla="*/ 0 h 5035"/>
                <a:gd name="T80" fmla="*/ 0 w 2829"/>
                <a:gd name="T81" fmla="*/ 0 h 5035"/>
                <a:gd name="T82" fmla="*/ 0 w 2829"/>
                <a:gd name="T83" fmla="*/ 0 h 5035"/>
                <a:gd name="T84" fmla="*/ 0 w 2829"/>
                <a:gd name="T85" fmla="*/ 0 h 5035"/>
                <a:gd name="T86" fmla="*/ 0 w 2829"/>
                <a:gd name="T87" fmla="*/ 0 h 5035"/>
                <a:gd name="T88" fmla="*/ 0 w 2829"/>
                <a:gd name="T89" fmla="*/ 0 h 5035"/>
                <a:gd name="T90" fmla="*/ 0 w 2829"/>
                <a:gd name="T91" fmla="*/ 0 h 5035"/>
                <a:gd name="T92" fmla="*/ 0 w 2829"/>
                <a:gd name="T93" fmla="*/ 0 h 5035"/>
                <a:gd name="T94" fmla="*/ 0 w 2829"/>
                <a:gd name="T95" fmla="*/ 0 h 5035"/>
                <a:gd name="T96" fmla="*/ 0 w 2829"/>
                <a:gd name="T97" fmla="*/ 0 h 503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829"/>
                <a:gd name="T148" fmla="*/ 0 h 5035"/>
                <a:gd name="T149" fmla="*/ 2829 w 2829"/>
                <a:gd name="T150" fmla="*/ 5035 h 503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829" h="5035">
                  <a:moveTo>
                    <a:pt x="1938" y="594"/>
                  </a:moveTo>
                  <a:lnTo>
                    <a:pt x="1784" y="430"/>
                  </a:lnTo>
                  <a:lnTo>
                    <a:pt x="1607" y="341"/>
                  </a:lnTo>
                  <a:lnTo>
                    <a:pt x="1402" y="316"/>
                  </a:lnTo>
                  <a:lnTo>
                    <a:pt x="1352" y="292"/>
                  </a:lnTo>
                  <a:lnTo>
                    <a:pt x="1236" y="302"/>
                  </a:lnTo>
                  <a:lnTo>
                    <a:pt x="1097" y="341"/>
                  </a:lnTo>
                  <a:lnTo>
                    <a:pt x="981" y="278"/>
                  </a:lnTo>
                  <a:lnTo>
                    <a:pt x="829" y="266"/>
                  </a:lnTo>
                  <a:lnTo>
                    <a:pt x="726" y="227"/>
                  </a:lnTo>
                  <a:lnTo>
                    <a:pt x="612" y="341"/>
                  </a:lnTo>
                  <a:lnTo>
                    <a:pt x="498" y="495"/>
                  </a:lnTo>
                  <a:lnTo>
                    <a:pt x="472" y="672"/>
                  </a:lnTo>
                  <a:lnTo>
                    <a:pt x="370" y="811"/>
                  </a:lnTo>
                  <a:lnTo>
                    <a:pt x="307" y="951"/>
                  </a:lnTo>
                  <a:lnTo>
                    <a:pt x="384" y="875"/>
                  </a:lnTo>
                  <a:lnTo>
                    <a:pt x="331" y="1028"/>
                  </a:lnTo>
                  <a:lnTo>
                    <a:pt x="459" y="937"/>
                  </a:lnTo>
                  <a:lnTo>
                    <a:pt x="384" y="1215"/>
                  </a:lnTo>
                  <a:lnTo>
                    <a:pt x="356" y="1483"/>
                  </a:lnTo>
                  <a:lnTo>
                    <a:pt x="459" y="1395"/>
                  </a:lnTo>
                  <a:lnTo>
                    <a:pt x="395" y="1637"/>
                  </a:lnTo>
                  <a:lnTo>
                    <a:pt x="459" y="1598"/>
                  </a:lnTo>
                  <a:lnTo>
                    <a:pt x="356" y="1826"/>
                  </a:lnTo>
                  <a:lnTo>
                    <a:pt x="307" y="2004"/>
                  </a:lnTo>
                  <a:lnTo>
                    <a:pt x="281" y="2195"/>
                  </a:lnTo>
                  <a:lnTo>
                    <a:pt x="356" y="2067"/>
                  </a:lnTo>
                  <a:lnTo>
                    <a:pt x="293" y="2308"/>
                  </a:lnTo>
                  <a:lnTo>
                    <a:pt x="281" y="2484"/>
                  </a:lnTo>
                  <a:lnTo>
                    <a:pt x="370" y="2257"/>
                  </a:lnTo>
                  <a:lnTo>
                    <a:pt x="320" y="2601"/>
                  </a:lnTo>
                  <a:lnTo>
                    <a:pt x="395" y="2371"/>
                  </a:lnTo>
                  <a:lnTo>
                    <a:pt x="384" y="2574"/>
                  </a:lnTo>
                  <a:lnTo>
                    <a:pt x="486" y="2359"/>
                  </a:lnTo>
                  <a:lnTo>
                    <a:pt x="573" y="2157"/>
                  </a:lnTo>
                  <a:lnTo>
                    <a:pt x="561" y="2308"/>
                  </a:lnTo>
                  <a:lnTo>
                    <a:pt x="752" y="1915"/>
                  </a:lnTo>
                  <a:lnTo>
                    <a:pt x="677" y="2205"/>
                  </a:lnTo>
                  <a:lnTo>
                    <a:pt x="573" y="2549"/>
                  </a:lnTo>
                  <a:lnTo>
                    <a:pt x="459" y="2892"/>
                  </a:lnTo>
                  <a:lnTo>
                    <a:pt x="409" y="3132"/>
                  </a:lnTo>
                  <a:lnTo>
                    <a:pt x="549" y="2777"/>
                  </a:lnTo>
                  <a:lnTo>
                    <a:pt x="472" y="3042"/>
                  </a:lnTo>
                  <a:lnTo>
                    <a:pt x="447" y="3298"/>
                  </a:lnTo>
                  <a:lnTo>
                    <a:pt x="534" y="3108"/>
                  </a:lnTo>
                  <a:lnTo>
                    <a:pt x="662" y="2828"/>
                  </a:lnTo>
                  <a:lnTo>
                    <a:pt x="612" y="3042"/>
                  </a:lnTo>
                  <a:lnTo>
                    <a:pt x="764" y="2791"/>
                  </a:lnTo>
                  <a:lnTo>
                    <a:pt x="689" y="3108"/>
                  </a:lnTo>
                  <a:lnTo>
                    <a:pt x="612" y="3399"/>
                  </a:lnTo>
                  <a:lnTo>
                    <a:pt x="573" y="3578"/>
                  </a:lnTo>
                  <a:lnTo>
                    <a:pt x="561" y="3754"/>
                  </a:lnTo>
                  <a:lnTo>
                    <a:pt x="662" y="3514"/>
                  </a:lnTo>
                  <a:lnTo>
                    <a:pt x="639" y="3704"/>
                  </a:lnTo>
                  <a:lnTo>
                    <a:pt x="752" y="3514"/>
                  </a:lnTo>
                  <a:lnTo>
                    <a:pt x="842" y="3375"/>
                  </a:lnTo>
                  <a:lnTo>
                    <a:pt x="803" y="3578"/>
                  </a:lnTo>
                  <a:lnTo>
                    <a:pt x="740" y="3920"/>
                  </a:lnTo>
                  <a:lnTo>
                    <a:pt x="740" y="4148"/>
                  </a:lnTo>
                  <a:lnTo>
                    <a:pt x="803" y="4071"/>
                  </a:lnTo>
                  <a:lnTo>
                    <a:pt x="842" y="4249"/>
                  </a:lnTo>
                  <a:lnTo>
                    <a:pt x="906" y="4161"/>
                  </a:lnTo>
                  <a:lnTo>
                    <a:pt x="996" y="4376"/>
                  </a:lnTo>
                  <a:lnTo>
                    <a:pt x="1069" y="4264"/>
                  </a:lnTo>
                  <a:lnTo>
                    <a:pt x="1147" y="4542"/>
                  </a:lnTo>
                  <a:lnTo>
                    <a:pt x="1147" y="4960"/>
                  </a:lnTo>
                  <a:lnTo>
                    <a:pt x="1020" y="5035"/>
                  </a:lnTo>
                  <a:lnTo>
                    <a:pt x="726" y="4858"/>
                  </a:lnTo>
                  <a:lnTo>
                    <a:pt x="293" y="4491"/>
                  </a:lnTo>
                  <a:lnTo>
                    <a:pt x="215" y="3945"/>
                  </a:lnTo>
                  <a:lnTo>
                    <a:pt x="39" y="3284"/>
                  </a:lnTo>
                  <a:lnTo>
                    <a:pt x="0" y="2651"/>
                  </a:lnTo>
                  <a:lnTo>
                    <a:pt x="53" y="2219"/>
                  </a:lnTo>
                  <a:lnTo>
                    <a:pt x="141" y="1954"/>
                  </a:lnTo>
                  <a:lnTo>
                    <a:pt x="141" y="1548"/>
                  </a:lnTo>
                  <a:lnTo>
                    <a:pt x="64" y="1331"/>
                  </a:lnTo>
                  <a:lnTo>
                    <a:pt x="128" y="990"/>
                  </a:lnTo>
                  <a:lnTo>
                    <a:pt x="268" y="748"/>
                  </a:lnTo>
                  <a:lnTo>
                    <a:pt x="395" y="469"/>
                  </a:lnTo>
                  <a:lnTo>
                    <a:pt x="561" y="215"/>
                  </a:lnTo>
                  <a:lnTo>
                    <a:pt x="689" y="0"/>
                  </a:lnTo>
                  <a:lnTo>
                    <a:pt x="1108" y="13"/>
                  </a:lnTo>
                  <a:lnTo>
                    <a:pt x="1402" y="63"/>
                  </a:lnTo>
                  <a:lnTo>
                    <a:pt x="1669" y="177"/>
                  </a:lnTo>
                  <a:lnTo>
                    <a:pt x="1516" y="36"/>
                  </a:lnTo>
                  <a:lnTo>
                    <a:pt x="1772" y="24"/>
                  </a:lnTo>
                  <a:lnTo>
                    <a:pt x="2000" y="165"/>
                  </a:lnTo>
                  <a:lnTo>
                    <a:pt x="2179" y="13"/>
                  </a:lnTo>
                  <a:lnTo>
                    <a:pt x="2382" y="24"/>
                  </a:lnTo>
                  <a:lnTo>
                    <a:pt x="2626" y="63"/>
                  </a:lnTo>
                  <a:lnTo>
                    <a:pt x="2829" y="36"/>
                  </a:lnTo>
                  <a:lnTo>
                    <a:pt x="2626" y="138"/>
                  </a:lnTo>
                  <a:lnTo>
                    <a:pt x="2372" y="215"/>
                  </a:lnTo>
                  <a:lnTo>
                    <a:pt x="2460" y="330"/>
                  </a:lnTo>
                  <a:lnTo>
                    <a:pt x="2282" y="354"/>
                  </a:lnTo>
                  <a:lnTo>
                    <a:pt x="2077" y="430"/>
                  </a:lnTo>
                  <a:lnTo>
                    <a:pt x="1976" y="532"/>
                  </a:lnTo>
                  <a:lnTo>
                    <a:pt x="1938" y="594"/>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0" name="Freeform 28"/>
            <p:cNvSpPr>
              <a:spLocks/>
            </p:cNvSpPr>
            <p:nvPr/>
          </p:nvSpPr>
          <p:spPr bwMode="auto">
            <a:xfrm>
              <a:off x="4955" y="727"/>
              <a:ext cx="77" cy="34"/>
            </a:xfrm>
            <a:custGeom>
              <a:avLst/>
              <a:gdLst>
                <a:gd name="T0" fmla="*/ 0 w 1074"/>
                <a:gd name="T1" fmla="*/ 0 h 469"/>
                <a:gd name="T2" fmla="*/ 0 w 1074"/>
                <a:gd name="T3" fmla="*/ 0 h 469"/>
                <a:gd name="T4" fmla="*/ 0 w 1074"/>
                <a:gd name="T5" fmla="*/ 0 h 469"/>
                <a:gd name="T6" fmla="*/ 0 w 1074"/>
                <a:gd name="T7" fmla="*/ 0 h 469"/>
                <a:gd name="T8" fmla="*/ 0 w 1074"/>
                <a:gd name="T9" fmla="*/ 0 h 469"/>
                <a:gd name="T10" fmla="*/ 0 w 1074"/>
                <a:gd name="T11" fmla="*/ 0 h 469"/>
                <a:gd name="T12" fmla="*/ 0 w 1074"/>
                <a:gd name="T13" fmla="*/ 0 h 469"/>
                <a:gd name="T14" fmla="*/ 0 w 1074"/>
                <a:gd name="T15" fmla="*/ 0 h 469"/>
                <a:gd name="T16" fmla="*/ 0 w 1074"/>
                <a:gd name="T17" fmla="*/ 0 h 469"/>
                <a:gd name="T18" fmla="*/ 0 w 1074"/>
                <a:gd name="T19" fmla="*/ 0 h 469"/>
                <a:gd name="T20" fmla="*/ 0 w 1074"/>
                <a:gd name="T21" fmla="*/ 0 h 469"/>
                <a:gd name="T22" fmla="*/ 0 w 1074"/>
                <a:gd name="T23" fmla="*/ 0 h 469"/>
                <a:gd name="T24" fmla="*/ 0 w 1074"/>
                <a:gd name="T25" fmla="*/ 0 h 469"/>
                <a:gd name="T26" fmla="*/ 0 w 1074"/>
                <a:gd name="T27" fmla="*/ 0 h 469"/>
                <a:gd name="T28" fmla="*/ 0 w 1074"/>
                <a:gd name="T29" fmla="*/ 0 h 469"/>
                <a:gd name="T30" fmla="*/ 0 w 1074"/>
                <a:gd name="T31" fmla="*/ 0 h 469"/>
                <a:gd name="T32" fmla="*/ 0 w 1074"/>
                <a:gd name="T33" fmla="*/ 0 h 469"/>
                <a:gd name="T34" fmla="*/ 0 w 1074"/>
                <a:gd name="T35" fmla="*/ 0 h 469"/>
                <a:gd name="T36" fmla="*/ 0 w 1074"/>
                <a:gd name="T37" fmla="*/ 0 h 469"/>
                <a:gd name="T38" fmla="*/ 0 w 1074"/>
                <a:gd name="T39" fmla="*/ 0 h 469"/>
                <a:gd name="T40" fmla="*/ 0 w 1074"/>
                <a:gd name="T41" fmla="*/ 0 h 469"/>
                <a:gd name="T42" fmla="*/ 0 w 1074"/>
                <a:gd name="T43" fmla="*/ 0 h 469"/>
                <a:gd name="T44" fmla="*/ 0 w 1074"/>
                <a:gd name="T45" fmla="*/ 0 h 469"/>
                <a:gd name="T46" fmla="*/ 0 w 1074"/>
                <a:gd name="T47" fmla="*/ 0 h 469"/>
                <a:gd name="T48" fmla="*/ 0 w 1074"/>
                <a:gd name="T49" fmla="*/ 0 h 469"/>
                <a:gd name="T50" fmla="*/ 0 w 1074"/>
                <a:gd name="T51" fmla="*/ 0 h 469"/>
                <a:gd name="T52" fmla="*/ 0 w 1074"/>
                <a:gd name="T53" fmla="*/ 0 h 46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074"/>
                <a:gd name="T82" fmla="*/ 0 h 469"/>
                <a:gd name="T83" fmla="*/ 1074 w 1074"/>
                <a:gd name="T84" fmla="*/ 469 h 46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074" h="469">
                  <a:moveTo>
                    <a:pt x="166" y="430"/>
                  </a:moveTo>
                  <a:lnTo>
                    <a:pt x="146" y="343"/>
                  </a:lnTo>
                  <a:lnTo>
                    <a:pt x="190" y="355"/>
                  </a:lnTo>
                  <a:lnTo>
                    <a:pt x="223" y="268"/>
                  </a:lnTo>
                  <a:lnTo>
                    <a:pt x="261" y="325"/>
                  </a:lnTo>
                  <a:lnTo>
                    <a:pt x="318" y="304"/>
                  </a:lnTo>
                  <a:lnTo>
                    <a:pt x="336" y="347"/>
                  </a:lnTo>
                  <a:lnTo>
                    <a:pt x="382" y="361"/>
                  </a:lnTo>
                  <a:lnTo>
                    <a:pt x="402" y="462"/>
                  </a:lnTo>
                  <a:lnTo>
                    <a:pt x="459" y="450"/>
                  </a:lnTo>
                  <a:lnTo>
                    <a:pt x="497" y="412"/>
                  </a:lnTo>
                  <a:lnTo>
                    <a:pt x="546" y="373"/>
                  </a:lnTo>
                  <a:lnTo>
                    <a:pt x="540" y="253"/>
                  </a:lnTo>
                  <a:lnTo>
                    <a:pt x="604" y="233"/>
                  </a:lnTo>
                  <a:lnTo>
                    <a:pt x="610" y="317"/>
                  </a:lnTo>
                  <a:lnTo>
                    <a:pt x="674" y="325"/>
                  </a:lnTo>
                  <a:lnTo>
                    <a:pt x="699" y="444"/>
                  </a:lnTo>
                  <a:lnTo>
                    <a:pt x="814" y="412"/>
                  </a:lnTo>
                  <a:lnTo>
                    <a:pt x="838" y="469"/>
                  </a:lnTo>
                  <a:lnTo>
                    <a:pt x="921" y="423"/>
                  </a:lnTo>
                  <a:lnTo>
                    <a:pt x="971" y="455"/>
                  </a:lnTo>
                  <a:lnTo>
                    <a:pt x="1074" y="405"/>
                  </a:lnTo>
                  <a:lnTo>
                    <a:pt x="980" y="272"/>
                  </a:lnTo>
                  <a:lnTo>
                    <a:pt x="503" y="0"/>
                  </a:lnTo>
                  <a:lnTo>
                    <a:pt x="26" y="96"/>
                  </a:lnTo>
                  <a:lnTo>
                    <a:pt x="0" y="279"/>
                  </a:lnTo>
                  <a:lnTo>
                    <a:pt x="166" y="43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1" name="Freeform 29"/>
            <p:cNvSpPr>
              <a:spLocks/>
            </p:cNvSpPr>
            <p:nvPr/>
          </p:nvSpPr>
          <p:spPr bwMode="auto">
            <a:xfrm>
              <a:off x="4995" y="696"/>
              <a:ext cx="53" cy="48"/>
            </a:xfrm>
            <a:custGeom>
              <a:avLst/>
              <a:gdLst>
                <a:gd name="T0" fmla="*/ 0 w 742"/>
                <a:gd name="T1" fmla="*/ 0 h 676"/>
                <a:gd name="T2" fmla="*/ 0 w 742"/>
                <a:gd name="T3" fmla="*/ 0 h 676"/>
                <a:gd name="T4" fmla="*/ 0 w 742"/>
                <a:gd name="T5" fmla="*/ 0 h 676"/>
                <a:gd name="T6" fmla="*/ 0 w 742"/>
                <a:gd name="T7" fmla="*/ 0 h 676"/>
                <a:gd name="T8" fmla="*/ 0 w 742"/>
                <a:gd name="T9" fmla="*/ 0 h 676"/>
                <a:gd name="T10" fmla="*/ 0 w 742"/>
                <a:gd name="T11" fmla="*/ 0 h 676"/>
                <a:gd name="T12" fmla="*/ 0 w 742"/>
                <a:gd name="T13" fmla="*/ 0 h 676"/>
                <a:gd name="T14" fmla="*/ 0 w 742"/>
                <a:gd name="T15" fmla="*/ 0 h 676"/>
                <a:gd name="T16" fmla="*/ 0 w 742"/>
                <a:gd name="T17" fmla="*/ 0 h 676"/>
                <a:gd name="T18" fmla="*/ 0 w 742"/>
                <a:gd name="T19" fmla="*/ 0 h 676"/>
                <a:gd name="T20" fmla="*/ 0 w 742"/>
                <a:gd name="T21" fmla="*/ 0 h 676"/>
                <a:gd name="T22" fmla="*/ 0 w 742"/>
                <a:gd name="T23" fmla="*/ 0 h 676"/>
                <a:gd name="T24" fmla="*/ 0 w 742"/>
                <a:gd name="T25" fmla="*/ 0 h 676"/>
                <a:gd name="T26" fmla="*/ 0 w 742"/>
                <a:gd name="T27" fmla="*/ 0 h 676"/>
                <a:gd name="T28" fmla="*/ 0 w 742"/>
                <a:gd name="T29" fmla="*/ 0 h 676"/>
                <a:gd name="T30" fmla="*/ 0 w 742"/>
                <a:gd name="T31" fmla="*/ 0 h 676"/>
                <a:gd name="T32" fmla="*/ 0 w 742"/>
                <a:gd name="T33" fmla="*/ 0 h 676"/>
                <a:gd name="T34" fmla="*/ 0 w 742"/>
                <a:gd name="T35" fmla="*/ 0 h 676"/>
                <a:gd name="T36" fmla="*/ 0 w 742"/>
                <a:gd name="T37" fmla="*/ 0 h 676"/>
                <a:gd name="T38" fmla="*/ 0 w 742"/>
                <a:gd name="T39" fmla="*/ 0 h 676"/>
                <a:gd name="T40" fmla="*/ 0 w 742"/>
                <a:gd name="T41" fmla="*/ 0 h 6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742"/>
                <a:gd name="T64" fmla="*/ 0 h 676"/>
                <a:gd name="T65" fmla="*/ 742 w 742"/>
                <a:gd name="T66" fmla="*/ 676 h 67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742" h="676">
                  <a:moveTo>
                    <a:pt x="83" y="291"/>
                  </a:moveTo>
                  <a:lnTo>
                    <a:pt x="153" y="241"/>
                  </a:lnTo>
                  <a:lnTo>
                    <a:pt x="177" y="286"/>
                  </a:lnTo>
                  <a:lnTo>
                    <a:pt x="299" y="197"/>
                  </a:lnTo>
                  <a:lnTo>
                    <a:pt x="343" y="235"/>
                  </a:lnTo>
                  <a:lnTo>
                    <a:pt x="459" y="324"/>
                  </a:lnTo>
                  <a:lnTo>
                    <a:pt x="532" y="318"/>
                  </a:lnTo>
                  <a:lnTo>
                    <a:pt x="538" y="380"/>
                  </a:lnTo>
                  <a:lnTo>
                    <a:pt x="621" y="380"/>
                  </a:lnTo>
                  <a:lnTo>
                    <a:pt x="603" y="464"/>
                  </a:lnTo>
                  <a:lnTo>
                    <a:pt x="639" y="476"/>
                  </a:lnTo>
                  <a:lnTo>
                    <a:pt x="627" y="539"/>
                  </a:lnTo>
                  <a:lnTo>
                    <a:pt x="660" y="557"/>
                  </a:lnTo>
                  <a:lnTo>
                    <a:pt x="616" y="676"/>
                  </a:lnTo>
                  <a:lnTo>
                    <a:pt x="710" y="603"/>
                  </a:lnTo>
                  <a:lnTo>
                    <a:pt x="742" y="539"/>
                  </a:lnTo>
                  <a:lnTo>
                    <a:pt x="690" y="279"/>
                  </a:lnTo>
                  <a:lnTo>
                    <a:pt x="487" y="0"/>
                  </a:lnTo>
                  <a:lnTo>
                    <a:pt x="120" y="9"/>
                  </a:lnTo>
                  <a:lnTo>
                    <a:pt x="0" y="267"/>
                  </a:lnTo>
                  <a:lnTo>
                    <a:pt x="83" y="291"/>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2" name="Freeform 30"/>
            <p:cNvSpPr>
              <a:spLocks/>
            </p:cNvSpPr>
            <p:nvPr/>
          </p:nvSpPr>
          <p:spPr bwMode="auto">
            <a:xfrm>
              <a:off x="4939" y="694"/>
              <a:ext cx="47" cy="32"/>
            </a:xfrm>
            <a:custGeom>
              <a:avLst/>
              <a:gdLst>
                <a:gd name="T0" fmla="*/ 0 w 648"/>
                <a:gd name="T1" fmla="*/ 0 h 444"/>
                <a:gd name="T2" fmla="*/ 0 w 648"/>
                <a:gd name="T3" fmla="*/ 0 h 444"/>
                <a:gd name="T4" fmla="*/ 0 w 648"/>
                <a:gd name="T5" fmla="*/ 0 h 444"/>
                <a:gd name="T6" fmla="*/ 0 w 648"/>
                <a:gd name="T7" fmla="*/ 0 h 444"/>
                <a:gd name="T8" fmla="*/ 0 w 648"/>
                <a:gd name="T9" fmla="*/ 0 h 444"/>
                <a:gd name="T10" fmla="*/ 0 w 648"/>
                <a:gd name="T11" fmla="*/ 0 h 444"/>
                <a:gd name="T12" fmla="*/ 0 w 648"/>
                <a:gd name="T13" fmla="*/ 0 h 444"/>
                <a:gd name="T14" fmla="*/ 0 w 648"/>
                <a:gd name="T15" fmla="*/ 0 h 444"/>
                <a:gd name="T16" fmla="*/ 0 w 648"/>
                <a:gd name="T17" fmla="*/ 0 h 444"/>
                <a:gd name="T18" fmla="*/ 0 w 648"/>
                <a:gd name="T19" fmla="*/ 0 h 444"/>
                <a:gd name="T20" fmla="*/ 0 w 648"/>
                <a:gd name="T21" fmla="*/ 0 h 444"/>
                <a:gd name="T22" fmla="*/ 0 w 648"/>
                <a:gd name="T23" fmla="*/ 0 h 444"/>
                <a:gd name="T24" fmla="*/ 0 w 648"/>
                <a:gd name="T25" fmla="*/ 0 h 444"/>
                <a:gd name="T26" fmla="*/ 0 w 648"/>
                <a:gd name="T27" fmla="*/ 0 h 444"/>
                <a:gd name="T28" fmla="*/ 0 w 648"/>
                <a:gd name="T29" fmla="*/ 0 h 444"/>
                <a:gd name="T30" fmla="*/ 0 w 648"/>
                <a:gd name="T31" fmla="*/ 0 h 444"/>
                <a:gd name="T32" fmla="*/ 0 w 648"/>
                <a:gd name="T33" fmla="*/ 0 h 444"/>
                <a:gd name="T34" fmla="*/ 0 w 648"/>
                <a:gd name="T35" fmla="*/ 0 h 444"/>
                <a:gd name="T36" fmla="*/ 0 w 648"/>
                <a:gd name="T37" fmla="*/ 0 h 444"/>
                <a:gd name="T38" fmla="*/ 0 w 648"/>
                <a:gd name="T39" fmla="*/ 0 h 4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48"/>
                <a:gd name="T61" fmla="*/ 0 h 444"/>
                <a:gd name="T62" fmla="*/ 648 w 648"/>
                <a:gd name="T63" fmla="*/ 444 h 44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48" h="444">
                  <a:moveTo>
                    <a:pt x="45" y="444"/>
                  </a:moveTo>
                  <a:lnTo>
                    <a:pt x="59" y="387"/>
                  </a:lnTo>
                  <a:lnTo>
                    <a:pt x="116" y="399"/>
                  </a:lnTo>
                  <a:lnTo>
                    <a:pt x="167" y="298"/>
                  </a:lnTo>
                  <a:lnTo>
                    <a:pt x="236" y="310"/>
                  </a:lnTo>
                  <a:lnTo>
                    <a:pt x="260" y="234"/>
                  </a:lnTo>
                  <a:lnTo>
                    <a:pt x="305" y="159"/>
                  </a:lnTo>
                  <a:lnTo>
                    <a:pt x="338" y="184"/>
                  </a:lnTo>
                  <a:lnTo>
                    <a:pt x="382" y="154"/>
                  </a:lnTo>
                  <a:lnTo>
                    <a:pt x="406" y="216"/>
                  </a:lnTo>
                  <a:lnTo>
                    <a:pt x="433" y="298"/>
                  </a:lnTo>
                  <a:lnTo>
                    <a:pt x="496" y="305"/>
                  </a:lnTo>
                  <a:lnTo>
                    <a:pt x="539" y="343"/>
                  </a:lnTo>
                  <a:lnTo>
                    <a:pt x="603" y="375"/>
                  </a:lnTo>
                  <a:lnTo>
                    <a:pt x="642" y="438"/>
                  </a:lnTo>
                  <a:lnTo>
                    <a:pt x="648" y="268"/>
                  </a:lnTo>
                  <a:lnTo>
                    <a:pt x="457" y="0"/>
                  </a:lnTo>
                  <a:lnTo>
                    <a:pt x="128" y="65"/>
                  </a:lnTo>
                  <a:lnTo>
                    <a:pt x="0" y="310"/>
                  </a:lnTo>
                  <a:lnTo>
                    <a:pt x="45" y="444"/>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3" name="Freeform 31"/>
            <p:cNvSpPr>
              <a:spLocks/>
            </p:cNvSpPr>
            <p:nvPr/>
          </p:nvSpPr>
          <p:spPr bwMode="auto">
            <a:xfrm>
              <a:off x="4938" y="614"/>
              <a:ext cx="90" cy="53"/>
            </a:xfrm>
            <a:custGeom>
              <a:avLst/>
              <a:gdLst>
                <a:gd name="T0" fmla="*/ 0 w 1257"/>
                <a:gd name="T1" fmla="*/ 0 h 749"/>
                <a:gd name="T2" fmla="*/ 0 w 1257"/>
                <a:gd name="T3" fmla="*/ 0 h 749"/>
                <a:gd name="T4" fmla="*/ 0 w 1257"/>
                <a:gd name="T5" fmla="*/ 0 h 749"/>
                <a:gd name="T6" fmla="*/ 0 w 1257"/>
                <a:gd name="T7" fmla="*/ 0 h 749"/>
                <a:gd name="T8" fmla="*/ 0 w 1257"/>
                <a:gd name="T9" fmla="*/ 0 h 749"/>
                <a:gd name="T10" fmla="*/ 0 w 1257"/>
                <a:gd name="T11" fmla="*/ 0 h 749"/>
                <a:gd name="T12" fmla="*/ 0 w 1257"/>
                <a:gd name="T13" fmla="*/ 0 h 749"/>
                <a:gd name="T14" fmla="*/ 0 w 1257"/>
                <a:gd name="T15" fmla="*/ 0 h 749"/>
                <a:gd name="T16" fmla="*/ 0 w 1257"/>
                <a:gd name="T17" fmla="*/ 0 h 749"/>
                <a:gd name="T18" fmla="*/ 0 w 1257"/>
                <a:gd name="T19" fmla="*/ 0 h 749"/>
                <a:gd name="T20" fmla="*/ 0 w 1257"/>
                <a:gd name="T21" fmla="*/ 0 h 749"/>
                <a:gd name="T22" fmla="*/ 0 w 1257"/>
                <a:gd name="T23" fmla="*/ 0 h 749"/>
                <a:gd name="T24" fmla="*/ 0 w 1257"/>
                <a:gd name="T25" fmla="*/ 0 h 749"/>
                <a:gd name="T26" fmla="*/ 0 w 1257"/>
                <a:gd name="T27" fmla="*/ 0 h 749"/>
                <a:gd name="T28" fmla="*/ 0 w 1257"/>
                <a:gd name="T29" fmla="*/ 0 h 749"/>
                <a:gd name="T30" fmla="*/ 0 w 1257"/>
                <a:gd name="T31" fmla="*/ 0 h 749"/>
                <a:gd name="T32" fmla="*/ 0 w 1257"/>
                <a:gd name="T33" fmla="*/ 0 h 749"/>
                <a:gd name="T34" fmla="*/ 0 w 1257"/>
                <a:gd name="T35" fmla="*/ 0 h 749"/>
                <a:gd name="T36" fmla="*/ 0 w 1257"/>
                <a:gd name="T37" fmla="*/ 0 h 749"/>
                <a:gd name="T38" fmla="*/ 0 w 1257"/>
                <a:gd name="T39" fmla="*/ 0 h 749"/>
                <a:gd name="T40" fmla="*/ 0 w 1257"/>
                <a:gd name="T41" fmla="*/ 0 h 749"/>
                <a:gd name="T42" fmla="*/ 0 w 1257"/>
                <a:gd name="T43" fmla="*/ 0 h 749"/>
                <a:gd name="T44" fmla="*/ 0 w 1257"/>
                <a:gd name="T45" fmla="*/ 0 h 749"/>
                <a:gd name="T46" fmla="*/ 0 w 1257"/>
                <a:gd name="T47" fmla="*/ 0 h 749"/>
                <a:gd name="T48" fmla="*/ 0 w 1257"/>
                <a:gd name="T49" fmla="*/ 0 h 749"/>
                <a:gd name="T50" fmla="*/ 0 w 1257"/>
                <a:gd name="T51" fmla="*/ 0 h 749"/>
                <a:gd name="T52" fmla="*/ 0 w 1257"/>
                <a:gd name="T53" fmla="*/ 0 h 749"/>
                <a:gd name="T54" fmla="*/ 0 w 1257"/>
                <a:gd name="T55" fmla="*/ 0 h 749"/>
                <a:gd name="T56" fmla="*/ 0 w 1257"/>
                <a:gd name="T57" fmla="*/ 0 h 749"/>
                <a:gd name="T58" fmla="*/ 0 w 1257"/>
                <a:gd name="T59" fmla="*/ 0 h 749"/>
                <a:gd name="T60" fmla="*/ 0 w 1257"/>
                <a:gd name="T61" fmla="*/ 0 h 749"/>
                <a:gd name="T62" fmla="*/ 0 w 1257"/>
                <a:gd name="T63" fmla="*/ 0 h 749"/>
                <a:gd name="T64" fmla="*/ 0 w 1257"/>
                <a:gd name="T65" fmla="*/ 0 h 749"/>
                <a:gd name="T66" fmla="*/ 0 w 1257"/>
                <a:gd name="T67" fmla="*/ 0 h 749"/>
                <a:gd name="T68" fmla="*/ 0 w 1257"/>
                <a:gd name="T69" fmla="*/ 0 h 749"/>
                <a:gd name="T70" fmla="*/ 0 w 1257"/>
                <a:gd name="T71" fmla="*/ 0 h 749"/>
                <a:gd name="T72" fmla="*/ 0 w 1257"/>
                <a:gd name="T73" fmla="*/ 0 h 749"/>
                <a:gd name="T74" fmla="*/ 0 w 1257"/>
                <a:gd name="T75" fmla="*/ 0 h 749"/>
                <a:gd name="T76" fmla="*/ 0 w 1257"/>
                <a:gd name="T77" fmla="*/ 0 h 749"/>
                <a:gd name="T78" fmla="*/ 0 w 1257"/>
                <a:gd name="T79" fmla="*/ 0 h 749"/>
                <a:gd name="T80" fmla="*/ 0 w 1257"/>
                <a:gd name="T81" fmla="*/ 0 h 749"/>
                <a:gd name="T82" fmla="*/ 0 w 1257"/>
                <a:gd name="T83" fmla="*/ 0 h 749"/>
                <a:gd name="T84" fmla="*/ 0 w 1257"/>
                <a:gd name="T85" fmla="*/ 0 h 749"/>
                <a:gd name="T86" fmla="*/ 0 w 1257"/>
                <a:gd name="T87" fmla="*/ 0 h 749"/>
                <a:gd name="T88" fmla="*/ 0 w 1257"/>
                <a:gd name="T89" fmla="*/ 0 h 749"/>
                <a:gd name="T90" fmla="*/ 0 w 1257"/>
                <a:gd name="T91" fmla="*/ 0 h 749"/>
                <a:gd name="T92" fmla="*/ 0 w 1257"/>
                <a:gd name="T93" fmla="*/ 0 h 749"/>
                <a:gd name="T94" fmla="*/ 0 w 1257"/>
                <a:gd name="T95" fmla="*/ 0 h 749"/>
                <a:gd name="T96" fmla="*/ 0 w 1257"/>
                <a:gd name="T97" fmla="*/ 0 h 749"/>
                <a:gd name="T98" fmla="*/ 0 w 1257"/>
                <a:gd name="T99" fmla="*/ 0 h 749"/>
                <a:gd name="T100" fmla="*/ 0 w 1257"/>
                <a:gd name="T101" fmla="*/ 0 h 749"/>
                <a:gd name="T102" fmla="*/ 0 w 1257"/>
                <a:gd name="T103" fmla="*/ 0 h 74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257"/>
                <a:gd name="T157" fmla="*/ 0 h 749"/>
                <a:gd name="T158" fmla="*/ 1257 w 1257"/>
                <a:gd name="T159" fmla="*/ 749 h 74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257" h="749">
                  <a:moveTo>
                    <a:pt x="127" y="266"/>
                  </a:moveTo>
                  <a:lnTo>
                    <a:pt x="107" y="380"/>
                  </a:lnTo>
                  <a:lnTo>
                    <a:pt x="153" y="406"/>
                  </a:lnTo>
                  <a:lnTo>
                    <a:pt x="221" y="323"/>
                  </a:lnTo>
                  <a:lnTo>
                    <a:pt x="266" y="228"/>
                  </a:lnTo>
                  <a:lnTo>
                    <a:pt x="310" y="222"/>
                  </a:lnTo>
                  <a:lnTo>
                    <a:pt x="349" y="159"/>
                  </a:lnTo>
                  <a:lnTo>
                    <a:pt x="424" y="139"/>
                  </a:lnTo>
                  <a:lnTo>
                    <a:pt x="457" y="96"/>
                  </a:lnTo>
                  <a:lnTo>
                    <a:pt x="418" y="66"/>
                  </a:lnTo>
                  <a:lnTo>
                    <a:pt x="565" y="7"/>
                  </a:lnTo>
                  <a:lnTo>
                    <a:pt x="794" y="0"/>
                  </a:lnTo>
                  <a:lnTo>
                    <a:pt x="977" y="66"/>
                  </a:lnTo>
                  <a:lnTo>
                    <a:pt x="838" y="70"/>
                  </a:lnTo>
                  <a:lnTo>
                    <a:pt x="920" y="114"/>
                  </a:lnTo>
                  <a:lnTo>
                    <a:pt x="920" y="139"/>
                  </a:lnTo>
                  <a:lnTo>
                    <a:pt x="992" y="139"/>
                  </a:lnTo>
                  <a:lnTo>
                    <a:pt x="1021" y="222"/>
                  </a:lnTo>
                  <a:lnTo>
                    <a:pt x="1104" y="248"/>
                  </a:lnTo>
                  <a:lnTo>
                    <a:pt x="1214" y="380"/>
                  </a:lnTo>
                  <a:lnTo>
                    <a:pt x="1257" y="499"/>
                  </a:lnTo>
                  <a:lnTo>
                    <a:pt x="1218" y="621"/>
                  </a:lnTo>
                  <a:lnTo>
                    <a:pt x="1129" y="696"/>
                  </a:lnTo>
                  <a:lnTo>
                    <a:pt x="997" y="749"/>
                  </a:lnTo>
                  <a:lnTo>
                    <a:pt x="1054" y="689"/>
                  </a:lnTo>
                  <a:lnTo>
                    <a:pt x="1111" y="603"/>
                  </a:lnTo>
                  <a:lnTo>
                    <a:pt x="1129" y="545"/>
                  </a:lnTo>
                  <a:lnTo>
                    <a:pt x="1143" y="493"/>
                  </a:lnTo>
                  <a:lnTo>
                    <a:pt x="1137" y="450"/>
                  </a:lnTo>
                  <a:lnTo>
                    <a:pt x="1040" y="430"/>
                  </a:lnTo>
                  <a:lnTo>
                    <a:pt x="958" y="392"/>
                  </a:lnTo>
                  <a:lnTo>
                    <a:pt x="877" y="323"/>
                  </a:lnTo>
                  <a:lnTo>
                    <a:pt x="794" y="287"/>
                  </a:lnTo>
                  <a:lnTo>
                    <a:pt x="660" y="253"/>
                  </a:lnTo>
                  <a:lnTo>
                    <a:pt x="501" y="291"/>
                  </a:lnTo>
                  <a:lnTo>
                    <a:pt x="380" y="380"/>
                  </a:lnTo>
                  <a:lnTo>
                    <a:pt x="292" y="457"/>
                  </a:lnTo>
                  <a:lnTo>
                    <a:pt x="215" y="499"/>
                  </a:lnTo>
                  <a:lnTo>
                    <a:pt x="140" y="526"/>
                  </a:lnTo>
                  <a:lnTo>
                    <a:pt x="96" y="550"/>
                  </a:lnTo>
                  <a:lnTo>
                    <a:pt x="63" y="659"/>
                  </a:lnTo>
                  <a:lnTo>
                    <a:pt x="50" y="741"/>
                  </a:lnTo>
                  <a:lnTo>
                    <a:pt x="12" y="684"/>
                  </a:lnTo>
                  <a:lnTo>
                    <a:pt x="0" y="621"/>
                  </a:lnTo>
                  <a:lnTo>
                    <a:pt x="6" y="565"/>
                  </a:lnTo>
                  <a:lnTo>
                    <a:pt x="18" y="499"/>
                  </a:lnTo>
                  <a:lnTo>
                    <a:pt x="32" y="463"/>
                  </a:lnTo>
                  <a:lnTo>
                    <a:pt x="27" y="430"/>
                  </a:lnTo>
                  <a:lnTo>
                    <a:pt x="27" y="380"/>
                  </a:lnTo>
                  <a:lnTo>
                    <a:pt x="69" y="323"/>
                  </a:lnTo>
                  <a:lnTo>
                    <a:pt x="96" y="278"/>
                  </a:lnTo>
                  <a:lnTo>
                    <a:pt x="127" y="266"/>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4" name="Freeform 32"/>
            <p:cNvSpPr>
              <a:spLocks/>
            </p:cNvSpPr>
            <p:nvPr/>
          </p:nvSpPr>
          <p:spPr bwMode="auto">
            <a:xfrm>
              <a:off x="4851" y="638"/>
              <a:ext cx="65" cy="57"/>
            </a:xfrm>
            <a:custGeom>
              <a:avLst/>
              <a:gdLst>
                <a:gd name="T0" fmla="*/ 0 w 908"/>
                <a:gd name="T1" fmla="*/ 0 h 800"/>
                <a:gd name="T2" fmla="*/ 0 w 908"/>
                <a:gd name="T3" fmla="*/ 0 h 800"/>
                <a:gd name="T4" fmla="*/ 0 w 908"/>
                <a:gd name="T5" fmla="*/ 0 h 800"/>
                <a:gd name="T6" fmla="*/ 0 w 908"/>
                <a:gd name="T7" fmla="*/ 0 h 800"/>
                <a:gd name="T8" fmla="*/ 0 w 908"/>
                <a:gd name="T9" fmla="*/ 0 h 800"/>
                <a:gd name="T10" fmla="*/ 0 w 908"/>
                <a:gd name="T11" fmla="*/ 0 h 800"/>
                <a:gd name="T12" fmla="*/ 0 w 908"/>
                <a:gd name="T13" fmla="*/ 0 h 800"/>
                <a:gd name="T14" fmla="*/ 0 w 908"/>
                <a:gd name="T15" fmla="*/ 0 h 800"/>
                <a:gd name="T16" fmla="*/ 0 w 908"/>
                <a:gd name="T17" fmla="*/ 0 h 800"/>
                <a:gd name="T18" fmla="*/ 0 w 908"/>
                <a:gd name="T19" fmla="*/ 0 h 800"/>
                <a:gd name="T20" fmla="*/ 0 w 908"/>
                <a:gd name="T21" fmla="*/ 0 h 800"/>
                <a:gd name="T22" fmla="*/ 0 w 908"/>
                <a:gd name="T23" fmla="*/ 0 h 800"/>
                <a:gd name="T24" fmla="*/ 0 w 908"/>
                <a:gd name="T25" fmla="*/ 0 h 800"/>
                <a:gd name="T26" fmla="*/ 0 w 908"/>
                <a:gd name="T27" fmla="*/ 0 h 800"/>
                <a:gd name="T28" fmla="*/ 0 w 908"/>
                <a:gd name="T29" fmla="*/ 0 h 800"/>
                <a:gd name="T30" fmla="*/ 0 w 908"/>
                <a:gd name="T31" fmla="*/ 0 h 800"/>
                <a:gd name="T32" fmla="*/ 0 w 908"/>
                <a:gd name="T33" fmla="*/ 0 h 800"/>
                <a:gd name="T34" fmla="*/ 0 w 908"/>
                <a:gd name="T35" fmla="*/ 0 h 800"/>
                <a:gd name="T36" fmla="*/ 0 w 908"/>
                <a:gd name="T37" fmla="*/ 0 h 800"/>
                <a:gd name="T38" fmla="*/ 0 w 908"/>
                <a:gd name="T39" fmla="*/ 0 h 800"/>
                <a:gd name="T40" fmla="*/ 0 w 908"/>
                <a:gd name="T41" fmla="*/ 0 h 800"/>
                <a:gd name="T42" fmla="*/ 0 w 908"/>
                <a:gd name="T43" fmla="*/ 0 h 800"/>
                <a:gd name="T44" fmla="*/ 0 w 908"/>
                <a:gd name="T45" fmla="*/ 0 h 800"/>
                <a:gd name="T46" fmla="*/ 0 w 908"/>
                <a:gd name="T47" fmla="*/ 0 h 800"/>
                <a:gd name="T48" fmla="*/ 0 w 908"/>
                <a:gd name="T49" fmla="*/ 0 h 800"/>
                <a:gd name="T50" fmla="*/ 0 w 908"/>
                <a:gd name="T51" fmla="*/ 0 h 800"/>
                <a:gd name="T52" fmla="*/ 0 w 908"/>
                <a:gd name="T53" fmla="*/ 0 h 800"/>
                <a:gd name="T54" fmla="*/ 0 w 908"/>
                <a:gd name="T55" fmla="*/ 0 h 800"/>
                <a:gd name="T56" fmla="*/ 0 w 908"/>
                <a:gd name="T57" fmla="*/ 0 h 800"/>
                <a:gd name="T58" fmla="*/ 0 w 908"/>
                <a:gd name="T59" fmla="*/ 0 h 800"/>
                <a:gd name="T60" fmla="*/ 0 w 908"/>
                <a:gd name="T61" fmla="*/ 0 h 800"/>
                <a:gd name="T62" fmla="*/ 0 w 908"/>
                <a:gd name="T63" fmla="*/ 0 h 800"/>
                <a:gd name="T64" fmla="*/ 0 w 908"/>
                <a:gd name="T65" fmla="*/ 0 h 800"/>
                <a:gd name="T66" fmla="*/ 0 w 908"/>
                <a:gd name="T67" fmla="*/ 0 h 800"/>
                <a:gd name="T68" fmla="*/ 0 w 908"/>
                <a:gd name="T69" fmla="*/ 0 h 800"/>
                <a:gd name="T70" fmla="*/ 0 w 908"/>
                <a:gd name="T71" fmla="*/ 0 h 800"/>
                <a:gd name="T72" fmla="*/ 0 w 908"/>
                <a:gd name="T73" fmla="*/ 0 h 800"/>
                <a:gd name="T74" fmla="*/ 0 w 908"/>
                <a:gd name="T75" fmla="*/ 0 h 800"/>
                <a:gd name="T76" fmla="*/ 0 w 908"/>
                <a:gd name="T77" fmla="*/ 0 h 800"/>
                <a:gd name="T78" fmla="*/ 0 w 908"/>
                <a:gd name="T79" fmla="*/ 0 h 800"/>
                <a:gd name="T80" fmla="*/ 0 w 908"/>
                <a:gd name="T81" fmla="*/ 0 h 80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08"/>
                <a:gd name="T124" fmla="*/ 0 h 800"/>
                <a:gd name="T125" fmla="*/ 908 w 908"/>
                <a:gd name="T126" fmla="*/ 800 h 80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08" h="800">
                  <a:moveTo>
                    <a:pt x="50" y="397"/>
                  </a:moveTo>
                  <a:lnTo>
                    <a:pt x="121" y="389"/>
                  </a:lnTo>
                  <a:lnTo>
                    <a:pt x="125" y="289"/>
                  </a:lnTo>
                  <a:lnTo>
                    <a:pt x="190" y="289"/>
                  </a:lnTo>
                  <a:lnTo>
                    <a:pt x="217" y="226"/>
                  </a:lnTo>
                  <a:lnTo>
                    <a:pt x="253" y="239"/>
                  </a:lnTo>
                  <a:lnTo>
                    <a:pt x="292" y="182"/>
                  </a:lnTo>
                  <a:lnTo>
                    <a:pt x="344" y="176"/>
                  </a:lnTo>
                  <a:lnTo>
                    <a:pt x="407" y="119"/>
                  </a:lnTo>
                  <a:lnTo>
                    <a:pt x="488" y="106"/>
                  </a:lnTo>
                  <a:lnTo>
                    <a:pt x="564" y="44"/>
                  </a:lnTo>
                  <a:lnTo>
                    <a:pt x="705" y="5"/>
                  </a:lnTo>
                  <a:lnTo>
                    <a:pt x="729" y="67"/>
                  </a:lnTo>
                  <a:lnTo>
                    <a:pt x="691" y="149"/>
                  </a:lnTo>
                  <a:lnTo>
                    <a:pt x="724" y="162"/>
                  </a:lnTo>
                  <a:lnTo>
                    <a:pt x="755" y="80"/>
                  </a:lnTo>
                  <a:lnTo>
                    <a:pt x="801" y="74"/>
                  </a:lnTo>
                  <a:lnTo>
                    <a:pt x="801" y="5"/>
                  </a:lnTo>
                  <a:lnTo>
                    <a:pt x="883" y="0"/>
                  </a:lnTo>
                  <a:lnTo>
                    <a:pt x="908" y="106"/>
                  </a:lnTo>
                  <a:lnTo>
                    <a:pt x="744" y="377"/>
                  </a:lnTo>
                  <a:lnTo>
                    <a:pt x="710" y="510"/>
                  </a:lnTo>
                  <a:lnTo>
                    <a:pt x="716" y="637"/>
                  </a:lnTo>
                  <a:lnTo>
                    <a:pt x="667" y="567"/>
                  </a:lnTo>
                  <a:lnTo>
                    <a:pt x="635" y="491"/>
                  </a:lnTo>
                  <a:lnTo>
                    <a:pt x="545" y="441"/>
                  </a:lnTo>
                  <a:lnTo>
                    <a:pt x="545" y="231"/>
                  </a:lnTo>
                  <a:lnTo>
                    <a:pt x="411" y="315"/>
                  </a:lnTo>
                  <a:lnTo>
                    <a:pt x="292" y="446"/>
                  </a:lnTo>
                  <a:lnTo>
                    <a:pt x="203" y="599"/>
                  </a:lnTo>
                  <a:lnTo>
                    <a:pt x="121" y="644"/>
                  </a:lnTo>
                  <a:lnTo>
                    <a:pt x="121" y="800"/>
                  </a:lnTo>
                  <a:lnTo>
                    <a:pt x="69" y="763"/>
                  </a:lnTo>
                  <a:lnTo>
                    <a:pt x="46" y="713"/>
                  </a:lnTo>
                  <a:lnTo>
                    <a:pt x="32" y="649"/>
                  </a:lnTo>
                  <a:lnTo>
                    <a:pt x="25" y="599"/>
                  </a:lnTo>
                  <a:lnTo>
                    <a:pt x="0" y="528"/>
                  </a:lnTo>
                  <a:lnTo>
                    <a:pt x="0" y="446"/>
                  </a:lnTo>
                  <a:lnTo>
                    <a:pt x="32" y="334"/>
                  </a:lnTo>
                  <a:lnTo>
                    <a:pt x="69" y="289"/>
                  </a:lnTo>
                  <a:lnTo>
                    <a:pt x="50" y="397"/>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5" name="Freeform 33"/>
            <p:cNvSpPr>
              <a:spLocks/>
            </p:cNvSpPr>
            <p:nvPr/>
          </p:nvSpPr>
          <p:spPr bwMode="auto">
            <a:xfrm>
              <a:off x="4952" y="721"/>
              <a:ext cx="81" cy="38"/>
            </a:xfrm>
            <a:custGeom>
              <a:avLst/>
              <a:gdLst>
                <a:gd name="T0" fmla="*/ 0 w 1129"/>
                <a:gd name="T1" fmla="*/ 0 h 531"/>
                <a:gd name="T2" fmla="*/ 0 w 1129"/>
                <a:gd name="T3" fmla="*/ 0 h 531"/>
                <a:gd name="T4" fmla="*/ 0 w 1129"/>
                <a:gd name="T5" fmla="*/ 0 h 531"/>
                <a:gd name="T6" fmla="*/ 0 w 1129"/>
                <a:gd name="T7" fmla="*/ 0 h 531"/>
                <a:gd name="T8" fmla="*/ 0 w 1129"/>
                <a:gd name="T9" fmla="*/ 0 h 531"/>
                <a:gd name="T10" fmla="*/ 0 w 1129"/>
                <a:gd name="T11" fmla="*/ 0 h 531"/>
                <a:gd name="T12" fmla="*/ 0 w 1129"/>
                <a:gd name="T13" fmla="*/ 0 h 531"/>
                <a:gd name="T14" fmla="*/ 0 w 1129"/>
                <a:gd name="T15" fmla="*/ 0 h 531"/>
                <a:gd name="T16" fmla="*/ 0 w 1129"/>
                <a:gd name="T17" fmla="*/ 0 h 531"/>
                <a:gd name="T18" fmla="*/ 0 w 1129"/>
                <a:gd name="T19" fmla="*/ 0 h 531"/>
                <a:gd name="T20" fmla="*/ 0 w 1129"/>
                <a:gd name="T21" fmla="*/ 0 h 531"/>
                <a:gd name="T22" fmla="*/ 0 w 1129"/>
                <a:gd name="T23" fmla="*/ 0 h 531"/>
                <a:gd name="T24" fmla="*/ 0 w 1129"/>
                <a:gd name="T25" fmla="*/ 0 h 531"/>
                <a:gd name="T26" fmla="*/ 0 w 1129"/>
                <a:gd name="T27" fmla="*/ 0 h 531"/>
                <a:gd name="T28" fmla="*/ 0 w 1129"/>
                <a:gd name="T29" fmla="*/ 0 h 531"/>
                <a:gd name="T30" fmla="*/ 0 w 1129"/>
                <a:gd name="T31" fmla="*/ 0 h 531"/>
                <a:gd name="T32" fmla="*/ 0 w 1129"/>
                <a:gd name="T33" fmla="*/ 0 h 531"/>
                <a:gd name="T34" fmla="*/ 0 w 1129"/>
                <a:gd name="T35" fmla="*/ 0 h 531"/>
                <a:gd name="T36" fmla="*/ 0 w 1129"/>
                <a:gd name="T37" fmla="*/ 0 h 531"/>
                <a:gd name="T38" fmla="*/ 0 w 1129"/>
                <a:gd name="T39" fmla="*/ 0 h 531"/>
                <a:gd name="T40" fmla="*/ 0 w 1129"/>
                <a:gd name="T41" fmla="*/ 0 h 531"/>
                <a:gd name="T42" fmla="*/ 0 w 1129"/>
                <a:gd name="T43" fmla="*/ 0 h 531"/>
                <a:gd name="T44" fmla="*/ 0 w 1129"/>
                <a:gd name="T45" fmla="*/ 0 h 531"/>
                <a:gd name="T46" fmla="*/ 0 w 1129"/>
                <a:gd name="T47" fmla="*/ 0 h 531"/>
                <a:gd name="T48" fmla="*/ 0 w 1129"/>
                <a:gd name="T49" fmla="*/ 0 h 531"/>
                <a:gd name="T50" fmla="*/ 0 w 1129"/>
                <a:gd name="T51" fmla="*/ 0 h 531"/>
                <a:gd name="T52" fmla="*/ 0 w 1129"/>
                <a:gd name="T53" fmla="*/ 0 h 531"/>
                <a:gd name="T54" fmla="*/ 0 w 1129"/>
                <a:gd name="T55" fmla="*/ 0 h 531"/>
                <a:gd name="T56" fmla="*/ 0 w 1129"/>
                <a:gd name="T57" fmla="*/ 0 h 531"/>
                <a:gd name="T58" fmla="*/ 0 w 1129"/>
                <a:gd name="T59" fmla="*/ 0 h 531"/>
                <a:gd name="T60" fmla="*/ 0 w 1129"/>
                <a:gd name="T61" fmla="*/ 0 h 531"/>
                <a:gd name="T62" fmla="*/ 0 w 1129"/>
                <a:gd name="T63" fmla="*/ 0 h 531"/>
                <a:gd name="T64" fmla="*/ 0 w 1129"/>
                <a:gd name="T65" fmla="*/ 0 h 531"/>
                <a:gd name="T66" fmla="*/ 0 w 1129"/>
                <a:gd name="T67" fmla="*/ 0 h 5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9"/>
                <a:gd name="T103" fmla="*/ 0 h 531"/>
                <a:gd name="T104" fmla="*/ 1129 w 1129"/>
                <a:gd name="T105" fmla="*/ 531 h 5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9" h="531">
                  <a:moveTo>
                    <a:pt x="159" y="510"/>
                  </a:moveTo>
                  <a:lnTo>
                    <a:pt x="134" y="377"/>
                  </a:lnTo>
                  <a:lnTo>
                    <a:pt x="170" y="386"/>
                  </a:lnTo>
                  <a:lnTo>
                    <a:pt x="191" y="270"/>
                  </a:lnTo>
                  <a:lnTo>
                    <a:pt x="236" y="329"/>
                  </a:lnTo>
                  <a:lnTo>
                    <a:pt x="278" y="270"/>
                  </a:lnTo>
                  <a:lnTo>
                    <a:pt x="317" y="347"/>
                  </a:lnTo>
                  <a:lnTo>
                    <a:pt x="380" y="329"/>
                  </a:lnTo>
                  <a:lnTo>
                    <a:pt x="398" y="391"/>
                  </a:lnTo>
                  <a:lnTo>
                    <a:pt x="463" y="366"/>
                  </a:lnTo>
                  <a:lnTo>
                    <a:pt x="469" y="473"/>
                  </a:lnTo>
                  <a:lnTo>
                    <a:pt x="514" y="473"/>
                  </a:lnTo>
                  <a:lnTo>
                    <a:pt x="514" y="531"/>
                  </a:lnTo>
                  <a:lnTo>
                    <a:pt x="583" y="469"/>
                  </a:lnTo>
                  <a:lnTo>
                    <a:pt x="564" y="290"/>
                  </a:lnTo>
                  <a:lnTo>
                    <a:pt x="602" y="209"/>
                  </a:lnTo>
                  <a:lnTo>
                    <a:pt x="628" y="290"/>
                  </a:lnTo>
                  <a:lnTo>
                    <a:pt x="698" y="302"/>
                  </a:lnTo>
                  <a:lnTo>
                    <a:pt x="698" y="386"/>
                  </a:lnTo>
                  <a:lnTo>
                    <a:pt x="768" y="366"/>
                  </a:lnTo>
                  <a:lnTo>
                    <a:pt x="774" y="505"/>
                  </a:lnTo>
                  <a:lnTo>
                    <a:pt x="896" y="473"/>
                  </a:lnTo>
                  <a:lnTo>
                    <a:pt x="926" y="510"/>
                  </a:lnTo>
                  <a:lnTo>
                    <a:pt x="1021" y="404"/>
                  </a:lnTo>
                  <a:lnTo>
                    <a:pt x="1099" y="499"/>
                  </a:lnTo>
                  <a:lnTo>
                    <a:pt x="1129" y="469"/>
                  </a:lnTo>
                  <a:lnTo>
                    <a:pt x="1104" y="213"/>
                  </a:lnTo>
                  <a:lnTo>
                    <a:pt x="926" y="87"/>
                  </a:lnTo>
                  <a:lnTo>
                    <a:pt x="577" y="0"/>
                  </a:lnTo>
                  <a:lnTo>
                    <a:pt x="419" y="120"/>
                  </a:lnTo>
                  <a:lnTo>
                    <a:pt x="126" y="94"/>
                  </a:lnTo>
                  <a:lnTo>
                    <a:pt x="0" y="309"/>
                  </a:lnTo>
                  <a:lnTo>
                    <a:pt x="75" y="434"/>
                  </a:lnTo>
                  <a:lnTo>
                    <a:pt x="159" y="510"/>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6" name="Freeform 34"/>
            <p:cNvSpPr>
              <a:spLocks/>
            </p:cNvSpPr>
            <p:nvPr/>
          </p:nvSpPr>
          <p:spPr bwMode="auto">
            <a:xfrm>
              <a:off x="4939" y="682"/>
              <a:ext cx="111" cy="53"/>
            </a:xfrm>
            <a:custGeom>
              <a:avLst/>
              <a:gdLst>
                <a:gd name="T0" fmla="*/ 0 w 1555"/>
                <a:gd name="T1" fmla="*/ 0 h 746"/>
                <a:gd name="T2" fmla="*/ 0 w 1555"/>
                <a:gd name="T3" fmla="*/ 0 h 746"/>
                <a:gd name="T4" fmla="*/ 0 w 1555"/>
                <a:gd name="T5" fmla="*/ 0 h 746"/>
                <a:gd name="T6" fmla="*/ 0 w 1555"/>
                <a:gd name="T7" fmla="*/ 0 h 746"/>
                <a:gd name="T8" fmla="*/ 0 w 1555"/>
                <a:gd name="T9" fmla="*/ 0 h 746"/>
                <a:gd name="T10" fmla="*/ 0 w 1555"/>
                <a:gd name="T11" fmla="*/ 0 h 746"/>
                <a:gd name="T12" fmla="*/ 0 w 1555"/>
                <a:gd name="T13" fmla="*/ 0 h 746"/>
                <a:gd name="T14" fmla="*/ 0 w 1555"/>
                <a:gd name="T15" fmla="*/ 0 h 746"/>
                <a:gd name="T16" fmla="*/ 0 w 1555"/>
                <a:gd name="T17" fmla="*/ 0 h 746"/>
                <a:gd name="T18" fmla="*/ 0 w 1555"/>
                <a:gd name="T19" fmla="*/ 0 h 746"/>
                <a:gd name="T20" fmla="*/ 0 w 1555"/>
                <a:gd name="T21" fmla="*/ 0 h 746"/>
                <a:gd name="T22" fmla="*/ 0 w 1555"/>
                <a:gd name="T23" fmla="*/ 0 h 746"/>
                <a:gd name="T24" fmla="*/ 0 w 1555"/>
                <a:gd name="T25" fmla="*/ 0 h 746"/>
                <a:gd name="T26" fmla="*/ 0 w 1555"/>
                <a:gd name="T27" fmla="*/ 0 h 746"/>
                <a:gd name="T28" fmla="*/ 0 w 1555"/>
                <a:gd name="T29" fmla="*/ 0 h 746"/>
                <a:gd name="T30" fmla="*/ 0 w 1555"/>
                <a:gd name="T31" fmla="*/ 0 h 746"/>
                <a:gd name="T32" fmla="*/ 0 w 1555"/>
                <a:gd name="T33" fmla="*/ 0 h 746"/>
                <a:gd name="T34" fmla="*/ 0 w 1555"/>
                <a:gd name="T35" fmla="*/ 0 h 746"/>
                <a:gd name="T36" fmla="*/ 0 w 1555"/>
                <a:gd name="T37" fmla="*/ 0 h 746"/>
                <a:gd name="T38" fmla="*/ 0 w 1555"/>
                <a:gd name="T39" fmla="*/ 0 h 746"/>
                <a:gd name="T40" fmla="*/ 0 w 1555"/>
                <a:gd name="T41" fmla="*/ 0 h 746"/>
                <a:gd name="T42" fmla="*/ 0 w 1555"/>
                <a:gd name="T43" fmla="*/ 0 h 746"/>
                <a:gd name="T44" fmla="*/ 0 w 1555"/>
                <a:gd name="T45" fmla="*/ 0 h 746"/>
                <a:gd name="T46" fmla="*/ 0 w 1555"/>
                <a:gd name="T47" fmla="*/ 0 h 746"/>
                <a:gd name="T48" fmla="*/ 0 w 1555"/>
                <a:gd name="T49" fmla="*/ 0 h 746"/>
                <a:gd name="T50" fmla="*/ 0 w 1555"/>
                <a:gd name="T51" fmla="*/ 0 h 746"/>
                <a:gd name="T52" fmla="*/ 0 w 1555"/>
                <a:gd name="T53" fmla="*/ 0 h 746"/>
                <a:gd name="T54" fmla="*/ 0 w 1555"/>
                <a:gd name="T55" fmla="*/ 0 h 746"/>
                <a:gd name="T56" fmla="*/ 0 w 1555"/>
                <a:gd name="T57" fmla="*/ 0 h 746"/>
                <a:gd name="T58" fmla="*/ 0 w 1555"/>
                <a:gd name="T59" fmla="*/ 0 h 746"/>
                <a:gd name="T60" fmla="*/ 0 w 1555"/>
                <a:gd name="T61" fmla="*/ 0 h 746"/>
                <a:gd name="T62" fmla="*/ 0 w 1555"/>
                <a:gd name="T63" fmla="*/ 0 h 746"/>
                <a:gd name="T64" fmla="*/ 0 w 1555"/>
                <a:gd name="T65" fmla="*/ 0 h 746"/>
                <a:gd name="T66" fmla="*/ 0 w 1555"/>
                <a:gd name="T67" fmla="*/ 0 h 746"/>
                <a:gd name="T68" fmla="*/ 0 w 1555"/>
                <a:gd name="T69" fmla="*/ 0 h 746"/>
                <a:gd name="T70" fmla="*/ 0 w 1555"/>
                <a:gd name="T71" fmla="*/ 0 h 746"/>
                <a:gd name="T72" fmla="*/ 0 w 1555"/>
                <a:gd name="T73" fmla="*/ 0 h 746"/>
                <a:gd name="T74" fmla="*/ 0 w 1555"/>
                <a:gd name="T75" fmla="*/ 0 h 746"/>
                <a:gd name="T76" fmla="*/ 0 w 1555"/>
                <a:gd name="T77" fmla="*/ 0 h 746"/>
                <a:gd name="T78" fmla="*/ 0 w 1555"/>
                <a:gd name="T79" fmla="*/ 0 h 746"/>
                <a:gd name="T80" fmla="*/ 0 w 1555"/>
                <a:gd name="T81" fmla="*/ 0 h 746"/>
                <a:gd name="T82" fmla="*/ 0 w 1555"/>
                <a:gd name="T83" fmla="*/ 0 h 746"/>
                <a:gd name="T84" fmla="*/ 0 w 1555"/>
                <a:gd name="T85" fmla="*/ 0 h 74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55"/>
                <a:gd name="T130" fmla="*/ 0 h 746"/>
                <a:gd name="T131" fmla="*/ 1555 w 1555"/>
                <a:gd name="T132" fmla="*/ 746 h 74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55" h="746">
                  <a:moveTo>
                    <a:pt x="39" y="600"/>
                  </a:moveTo>
                  <a:lnTo>
                    <a:pt x="51" y="513"/>
                  </a:lnTo>
                  <a:lnTo>
                    <a:pt x="121" y="538"/>
                  </a:lnTo>
                  <a:lnTo>
                    <a:pt x="134" y="436"/>
                  </a:lnTo>
                  <a:lnTo>
                    <a:pt x="191" y="436"/>
                  </a:lnTo>
                  <a:lnTo>
                    <a:pt x="209" y="380"/>
                  </a:lnTo>
                  <a:lnTo>
                    <a:pt x="260" y="392"/>
                  </a:lnTo>
                  <a:lnTo>
                    <a:pt x="281" y="302"/>
                  </a:lnTo>
                  <a:lnTo>
                    <a:pt x="325" y="302"/>
                  </a:lnTo>
                  <a:lnTo>
                    <a:pt x="374" y="247"/>
                  </a:lnTo>
                  <a:lnTo>
                    <a:pt x="400" y="310"/>
                  </a:lnTo>
                  <a:lnTo>
                    <a:pt x="463" y="278"/>
                  </a:lnTo>
                  <a:lnTo>
                    <a:pt x="469" y="360"/>
                  </a:lnTo>
                  <a:lnTo>
                    <a:pt x="508" y="354"/>
                  </a:lnTo>
                  <a:lnTo>
                    <a:pt x="508" y="430"/>
                  </a:lnTo>
                  <a:lnTo>
                    <a:pt x="564" y="444"/>
                  </a:lnTo>
                  <a:lnTo>
                    <a:pt x="578" y="486"/>
                  </a:lnTo>
                  <a:lnTo>
                    <a:pt x="615" y="501"/>
                  </a:lnTo>
                  <a:lnTo>
                    <a:pt x="635" y="551"/>
                  </a:lnTo>
                  <a:lnTo>
                    <a:pt x="635" y="638"/>
                  </a:lnTo>
                  <a:lnTo>
                    <a:pt x="863" y="481"/>
                  </a:lnTo>
                  <a:lnTo>
                    <a:pt x="902" y="399"/>
                  </a:lnTo>
                  <a:lnTo>
                    <a:pt x="1009" y="410"/>
                  </a:lnTo>
                  <a:lnTo>
                    <a:pt x="991" y="323"/>
                  </a:lnTo>
                  <a:lnTo>
                    <a:pt x="1053" y="296"/>
                  </a:lnTo>
                  <a:lnTo>
                    <a:pt x="1060" y="354"/>
                  </a:lnTo>
                  <a:lnTo>
                    <a:pt x="1144" y="316"/>
                  </a:lnTo>
                  <a:lnTo>
                    <a:pt x="1180" y="417"/>
                  </a:lnTo>
                  <a:lnTo>
                    <a:pt x="1256" y="474"/>
                  </a:lnTo>
                  <a:lnTo>
                    <a:pt x="1340" y="481"/>
                  </a:lnTo>
                  <a:lnTo>
                    <a:pt x="1352" y="551"/>
                  </a:lnTo>
                  <a:lnTo>
                    <a:pt x="1441" y="531"/>
                  </a:lnTo>
                  <a:lnTo>
                    <a:pt x="1427" y="632"/>
                  </a:lnTo>
                  <a:lnTo>
                    <a:pt x="1468" y="645"/>
                  </a:lnTo>
                  <a:lnTo>
                    <a:pt x="1459" y="721"/>
                  </a:lnTo>
                  <a:lnTo>
                    <a:pt x="1530" y="746"/>
                  </a:lnTo>
                  <a:lnTo>
                    <a:pt x="1555" y="650"/>
                  </a:lnTo>
                  <a:lnTo>
                    <a:pt x="1555" y="360"/>
                  </a:lnTo>
                  <a:lnTo>
                    <a:pt x="1233" y="113"/>
                  </a:lnTo>
                  <a:lnTo>
                    <a:pt x="585" y="0"/>
                  </a:lnTo>
                  <a:lnTo>
                    <a:pt x="26" y="108"/>
                  </a:lnTo>
                  <a:lnTo>
                    <a:pt x="0" y="474"/>
                  </a:lnTo>
                  <a:lnTo>
                    <a:pt x="39" y="600"/>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7" name="Freeform 35"/>
            <p:cNvSpPr>
              <a:spLocks/>
            </p:cNvSpPr>
            <p:nvPr/>
          </p:nvSpPr>
          <p:spPr bwMode="auto">
            <a:xfrm>
              <a:off x="4951" y="605"/>
              <a:ext cx="43" cy="22"/>
            </a:xfrm>
            <a:custGeom>
              <a:avLst/>
              <a:gdLst>
                <a:gd name="T0" fmla="*/ 0 w 611"/>
                <a:gd name="T1" fmla="*/ 0 h 308"/>
                <a:gd name="T2" fmla="*/ 0 w 611"/>
                <a:gd name="T3" fmla="*/ 0 h 308"/>
                <a:gd name="T4" fmla="*/ 0 w 611"/>
                <a:gd name="T5" fmla="*/ 0 h 308"/>
                <a:gd name="T6" fmla="*/ 0 w 611"/>
                <a:gd name="T7" fmla="*/ 0 h 308"/>
                <a:gd name="T8" fmla="*/ 0 w 611"/>
                <a:gd name="T9" fmla="*/ 0 h 308"/>
                <a:gd name="T10" fmla="*/ 0 w 611"/>
                <a:gd name="T11" fmla="*/ 0 h 308"/>
                <a:gd name="T12" fmla="*/ 0 w 611"/>
                <a:gd name="T13" fmla="*/ 0 h 308"/>
                <a:gd name="T14" fmla="*/ 0 w 611"/>
                <a:gd name="T15" fmla="*/ 0 h 308"/>
                <a:gd name="T16" fmla="*/ 0 w 611"/>
                <a:gd name="T17" fmla="*/ 0 h 308"/>
                <a:gd name="T18" fmla="*/ 0 w 611"/>
                <a:gd name="T19" fmla="*/ 0 h 308"/>
                <a:gd name="T20" fmla="*/ 0 w 611"/>
                <a:gd name="T21" fmla="*/ 0 h 308"/>
                <a:gd name="T22" fmla="*/ 0 w 611"/>
                <a:gd name="T23" fmla="*/ 0 h 308"/>
                <a:gd name="T24" fmla="*/ 0 w 611"/>
                <a:gd name="T25" fmla="*/ 0 h 308"/>
                <a:gd name="T26" fmla="*/ 0 w 611"/>
                <a:gd name="T27" fmla="*/ 0 h 308"/>
                <a:gd name="T28" fmla="*/ 0 w 611"/>
                <a:gd name="T29" fmla="*/ 0 h 308"/>
                <a:gd name="T30" fmla="*/ 0 w 611"/>
                <a:gd name="T31" fmla="*/ 0 h 308"/>
                <a:gd name="T32" fmla="*/ 0 w 611"/>
                <a:gd name="T33" fmla="*/ 0 h 30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11"/>
                <a:gd name="T52" fmla="*/ 0 h 308"/>
                <a:gd name="T53" fmla="*/ 611 w 611"/>
                <a:gd name="T54" fmla="*/ 308 h 30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11" h="308">
                  <a:moveTo>
                    <a:pt x="488" y="203"/>
                  </a:moveTo>
                  <a:lnTo>
                    <a:pt x="463" y="150"/>
                  </a:lnTo>
                  <a:lnTo>
                    <a:pt x="425" y="185"/>
                  </a:lnTo>
                  <a:lnTo>
                    <a:pt x="369" y="126"/>
                  </a:lnTo>
                  <a:lnTo>
                    <a:pt x="336" y="189"/>
                  </a:lnTo>
                  <a:lnTo>
                    <a:pt x="291" y="164"/>
                  </a:lnTo>
                  <a:lnTo>
                    <a:pt x="267" y="208"/>
                  </a:lnTo>
                  <a:lnTo>
                    <a:pt x="202" y="203"/>
                  </a:lnTo>
                  <a:lnTo>
                    <a:pt x="171" y="246"/>
                  </a:lnTo>
                  <a:lnTo>
                    <a:pt x="100" y="251"/>
                  </a:lnTo>
                  <a:lnTo>
                    <a:pt x="70" y="285"/>
                  </a:lnTo>
                  <a:lnTo>
                    <a:pt x="0" y="308"/>
                  </a:lnTo>
                  <a:lnTo>
                    <a:pt x="164" y="101"/>
                  </a:lnTo>
                  <a:lnTo>
                    <a:pt x="431" y="0"/>
                  </a:lnTo>
                  <a:lnTo>
                    <a:pt x="611" y="12"/>
                  </a:lnTo>
                  <a:lnTo>
                    <a:pt x="583" y="185"/>
                  </a:lnTo>
                  <a:lnTo>
                    <a:pt x="488" y="203"/>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8" name="Freeform 36"/>
            <p:cNvSpPr>
              <a:spLocks/>
            </p:cNvSpPr>
            <p:nvPr/>
          </p:nvSpPr>
          <p:spPr bwMode="auto">
            <a:xfrm>
              <a:off x="4939" y="615"/>
              <a:ext cx="89" cy="36"/>
            </a:xfrm>
            <a:custGeom>
              <a:avLst/>
              <a:gdLst>
                <a:gd name="T0" fmla="*/ 0 w 1245"/>
                <a:gd name="T1" fmla="*/ 0 h 502"/>
                <a:gd name="T2" fmla="*/ 0 w 1245"/>
                <a:gd name="T3" fmla="*/ 0 h 502"/>
                <a:gd name="T4" fmla="*/ 0 w 1245"/>
                <a:gd name="T5" fmla="*/ 0 h 502"/>
                <a:gd name="T6" fmla="*/ 0 w 1245"/>
                <a:gd name="T7" fmla="*/ 0 h 502"/>
                <a:gd name="T8" fmla="*/ 0 w 1245"/>
                <a:gd name="T9" fmla="*/ 0 h 502"/>
                <a:gd name="T10" fmla="*/ 0 w 1245"/>
                <a:gd name="T11" fmla="*/ 0 h 502"/>
                <a:gd name="T12" fmla="*/ 0 w 1245"/>
                <a:gd name="T13" fmla="*/ 0 h 502"/>
                <a:gd name="T14" fmla="*/ 0 w 1245"/>
                <a:gd name="T15" fmla="*/ 0 h 502"/>
                <a:gd name="T16" fmla="*/ 0 w 1245"/>
                <a:gd name="T17" fmla="*/ 0 h 502"/>
                <a:gd name="T18" fmla="*/ 0 w 1245"/>
                <a:gd name="T19" fmla="*/ 0 h 502"/>
                <a:gd name="T20" fmla="*/ 0 w 1245"/>
                <a:gd name="T21" fmla="*/ 0 h 502"/>
                <a:gd name="T22" fmla="*/ 0 w 1245"/>
                <a:gd name="T23" fmla="*/ 0 h 502"/>
                <a:gd name="T24" fmla="*/ 0 w 1245"/>
                <a:gd name="T25" fmla="*/ 0 h 502"/>
                <a:gd name="T26" fmla="*/ 0 w 1245"/>
                <a:gd name="T27" fmla="*/ 0 h 502"/>
                <a:gd name="T28" fmla="*/ 0 w 1245"/>
                <a:gd name="T29" fmla="*/ 0 h 502"/>
                <a:gd name="T30" fmla="*/ 0 w 1245"/>
                <a:gd name="T31" fmla="*/ 0 h 502"/>
                <a:gd name="T32" fmla="*/ 0 w 1245"/>
                <a:gd name="T33" fmla="*/ 0 h 502"/>
                <a:gd name="T34" fmla="*/ 0 w 1245"/>
                <a:gd name="T35" fmla="*/ 0 h 502"/>
                <a:gd name="T36" fmla="*/ 0 w 1245"/>
                <a:gd name="T37" fmla="*/ 0 h 502"/>
                <a:gd name="T38" fmla="*/ 0 w 1245"/>
                <a:gd name="T39" fmla="*/ 0 h 502"/>
                <a:gd name="T40" fmla="*/ 0 w 1245"/>
                <a:gd name="T41" fmla="*/ 0 h 502"/>
                <a:gd name="T42" fmla="*/ 0 w 1245"/>
                <a:gd name="T43" fmla="*/ 0 h 502"/>
                <a:gd name="T44" fmla="*/ 0 w 1245"/>
                <a:gd name="T45" fmla="*/ 0 h 502"/>
                <a:gd name="T46" fmla="*/ 0 w 1245"/>
                <a:gd name="T47" fmla="*/ 0 h 502"/>
                <a:gd name="T48" fmla="*/ 0 w 1245"/>
                <a:gd name="T49" fmla="*/ 0 h 502"/>
                <a:gd name="T50" fmla="*/ 0 w 1245"/>
                <a:gd name="T51" fmla="*/ 0 h 502"/>
                <a:gd name="T52" fmla="*/ 0 w 1245"/>
                <a:gd name="T53" fmla="*/ 0 h 502"/>
                <a:gd name="T54" fmla="*/ 0 w 1245"/>
                <a:gd name="T55" fmla="*/ 0 h 502"/>
                <a:gd name="T56" fmla="*/ 0 w 1245"/>
                <a:gd name="T57" fmla="*/ 0 h 502"/>
                <a:gd name="T58" fmla="*/ 0 w 1245"/>
                <a:gd name="T59" fmla="*/ 0 h 502"/>
                <a:gd name="T60" fmla="*/ 0 w 1245"/>
                <a:gd name="T61" fmla="*/ 0 h 502"/>
                <a:gd name="T62" fmla="*/ 0 w 1245"/>
                <a:gd name="T63" fmla="*/ 0 h 502"/>
                <a:gd name="T64" fmla="*/ 0 w 1245"/>
                <a:gd name="T65" fmla="*/ 0 h 502"/>
                <a:gd name="T66" fmla="*/ 0 w 1245"/>
                <a:gd name="T67" fmla="*/ 0 h 502"/>
                <a:gd name="T68" fmla="*/ 0 w 1245"/>
                <a:gd name="T69" fmla="*/ 0 h 502"/>
                <a:gd name="T70" fmla="*/ 0 w 1245"/>
                <a:gd name="T71" fmla="*/ 0 h 502"/>
                <a:gd name="T72" fmla="*/ 0 w 1245"/>
                <a:gd name="T73" fmla="*/ 0 h 502"/>
                <a:gd name="T74" fmla="*/ 0 w 1245"/>
                <a:gd name="T75" fmla="*/ 0 h 502"/>
                <a:gd name="T76" fmla="*/ 0 w 1245"/>
                <a:gd name="T77" fmla="*/ 0 h 502"/>
                <a:gd name="T78" fmla="*/ 0 w 1245"/>
                <a:gd name="T79" fmla="*/ 0 h 502"/>
                <a:gd name="T80" fmla="*/ 0 w 1245"/>
                <a:gd name="T81" fmla="*/ 0 h 50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245"/>
                <a:gd name="T124" fmla="*/ 0 h 502"/>
                <a:gd name="T125" fmla="*/ 1245 w 1245"/>
                <a:gd name="T126" fmla="*/ 502 h 50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245" h="502">
                  <a:moveTo>
                    <a:pt x="90" y="269"/>
                  </a:moveTo>
                  <a:lnTo>
                    <a:pt x="57" y="370"/>
                  </a:lnTo>
                  <a:lnTo>
                    <a:pt x="84" y="425"/>
                  </a:lnTo>
                  <a:lnTo>
                    <a:pt x="159" y="418"/>
                  </a:lnTo>
                  <a:lnTo>
                    <a:pt x="230" y="381"/>
                  </a:lnTo>
                  <a:lnTo>
                    <a:pt x="287" y="242"/>
                  </a:lnTo>
                  <a:lnTo>
                    <a:pt x="319" y="248"/>
                  </a:lnTo>
                  <a:lnTo>
                    <a:pt x="349" y="159"/>
                  </a:lnTo>
                  <a:lnTo>
                    <a:pt x="412" y="166"/>
                  </a:lnTo>
                  <a:lnTo>
                    <a:pt x="457" y="96"/>
                  </a:lnTo>
                  <a:lnTo>
                    <a:pt x="514" y="127"/>
                  </a:lnTo>
                  <a:lnTo>
                    <a:pt x="558" y="84"/>
                  </a:lnTo>
                  <a:lnTo>
                    <a:pt x="591" y="109"/>
                  </a:lnTo>
                  <a:lnTo>
                    <a:pt x="661" y="39"/>
                  </a:lnTo>
                  <a:lnTo>
                    <a:pt x="795" y="0"/>
                  </a:lnTo>
                  <a:lnTo>
                    <a:pt x="738" y="78"/>
                  </a:lnTo>
                  <a:lnTo>
                    <a:pt x="768" y="148"/>
                  </a:lnTo>
                  <a:lnTo>
                    <a:pt x="851" y="102"/>
                  </a:lnTo>
                  <a:lnTo>
                    <a:pt x="878" y="166"/>
                  </a:lnTo>
                  <a:lnTo>
                    <a:pt x="946" y="153"/>
                  </a:lnTo>
                  <a:lnTo>
                    <a:pt x="985" y="242"/>
                  </a:lnTo>
                  <a:lnTo>
                    <a:pt x="1060" y="235"/>
                  </a:lnTo>
                  <a:lnTo>
                    <a:pt x="1143" y="326"/>
                  </a:lnTo>
                  <a:lnTo>
                    <a:pt x="1074" y="166"/>
                  </a:lnTo>
                  <a:lnTo>
                    <a:pt x="1003" y="57"/>
                  </a:lnTo>
                  <a:lnTo>
                    <a:pt x="1138" y="171"/>
                  </a:lnTo>
                  <a:lnTo>
                    <a:pt x="1245" y="432"/>
                  </a:lnTo>
                  <a:lnTo>
                    <a:pt x="1138" y="449"/>
                  </a:lnTo>
                  <a:lnTo>
                    <a:pt x="1081" y="418"/>
                  </a:lnTo>
                  <a:lnTo>
                    <a:pt x="959" y="393"/>
                  </a:lnTo>
                  <a:lnTo>
                    <a:pt x="795" y="269"/>
                  </a:lnTo>
                  <a:lnTo>
                    <a:pt x="591" y="273"/>
                  </a:lnTo>
                  <a:lnTo>
                    <a:pt x="457" y="287"/>
                  </a:lnTo>
                  <a:lnTo>
                    <a:pt x="311" y="393"/>
                  </a:lnTo>
                  <a:lnTo>
                    <a:pt x="222" y="475"/>
                  </a:lnTo>
                  <a:lnTo>
                    <a:pt x="84" y="502"/>
                  </a:lnTo>
                  <a:lnTo>
                    <a:pt x="51" y="457"/>
                  </a:lnTo>
                  <a:lnTo>
                    <a:pt x="0" y="457"/>
                  </a:lnTo>
                  <a:lnTo>
                    <a:pt x="15" y="393"/>
                  </a:lnTo>
                  <a:lnTo>
                    <a:pt x="45" y="326"/>
                  </a:lnTo>
                  <a:lnTo>
                    <a:pt x="90" y="269"/>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09" name="Freeform 37"/>
            <p:cNvSpPr>
              <a:spLocks/>
            </p:cNvSpPr>
            <p:nvPr/>
          </p:nvSpPr>
          <p:spPr bwMode="auto">
            <a:xfrm>
              <a:off x="4851" y="633"/>
              <a:ext cx="70" cy="49"/>
            </a:xfrm>
            <a:custGeom>
              <a:avLst/>
              <a:gdLst>
                <a:gd name="T0" fmla="*/ 0 w 984"/>
                <a:gd name="T1" fmla="*/ 0 h 688"/>
                <a:gd name="T2" fmla="*/ 0 w 984"/>
                <a:gd name="T3" fmla="*/ 0 h 688"/>
                <a:gd name="T4" fmla="*/ 0 w 984"/>
                <a:gd name="T5" fmla="*/ 0 h 688"/>
                <a:gd name="T6" fmla="*/ 0 w 984"/>
                <a:gd name="T7" fmla="*/ 0 h 688"/>
                <a:gd name="T8" fmla="*/ 0 w 984"/>
                <a:gd name="T9" fmla="*/ 0 h 688"/>
                <a:gd name="T10" fmla="*/ 0 w 984"/>
                <a:gd name="T11" fmla="*/ 0 h 688"/>
                <a:gd name="T12" fmla="*/ 0 w 984"/>
                <a:gd name="T13" fmla="*/ 0 h 688"/>
                <a:gd name="T14" fmla="*/ 0 w 984"/>
                <a:gd name="T15" fmla="*/ 0 h 688"/>
                <a:gd name="T16" fmla="*/ 0 w 984"/>
                <a:gd name="T17" fmla="*/ 0 h 688"/>
                <a:gd name="T18" fmla="*/ 0 w 984"/>
                <a:gd name="T19" fmla="*/ 0 h 688"/>
                <a:gd name="T20" fmla="*/ 0 w 984"/>
                <a:gd name="T21" fmla="*/ 0 h 688"/>
                <a:gd name="T22" fmla="*/ 0 w 984"/>
                <a:gd name="T23" fmla="*/ 0 h 688"/>
                <a:gd name="T24" fmla="*/ 0 w 984"/>
                <a:gd name="T25" fmla="*/ 0 h 688"/>
                <a:gd name="T26" fmla="*/ 0 w 984"/>
                <a:gd name="T27" fmla="*/ 0 h 688"/>
                <a:gd name="T28" fmla="*/ 0 w 984"/>
                <a:gd name="T29" fmla="*/ 0 h 688"/>
                <a:gd name="T30" fmla="*/ 0 w 984"/>
                <a:gd name="T31" fmla="*/ 0 h 688"/>
                <a:gd name="T32" fmla="*/ 0 w 984"/>
                <a:gd name="T33" fmla="*/ 0 h 688"/>
                <a:gd name="T34" fmla="*/ 0 w 984"/>
                <a:gd name="T35" fmla="*/ 0 h 688"/>
                <a:gd name="T36" fmla="*/ 0 w 984"/>
                <a:gd name="T37" fmla="*/ 0 h 688"/>
                <a:gd name="T38" fmla="*/ 0 w 984"/>
                <a:gd name="T39" fmla="*/ 0 h 688"/>
                <a:gd name="T40" fmla="*/ 0 w 984"/>
                <a:gd name="T41" fmla="*/ 0 h 688"/>
                <a:gd name="T42" fmla="*/ 0 w 984"/>
                <a:gd name="T43" fmla="*/ 0 h 688"/>
                <a:gd name="T44" fmla="*/ 0 w 984"/>
                <a:gd name="T45" fmla="*/ 0 h 688"/>
                <a:gd name="T46" fmla="*/ 0 w 984"/>
                <a:gd name="T47" fmla="*/ 0 h 688"/>
                <a:gd name="T48" fmla="*/ 0 w 984"/>
                <a:gd name="T49" fmla="*/ 0 h 688"/>
                <a:gd name="T50" fmla="*/ 0 w 984"/>
                <a:gd name="T51" fmla="*/ 0 h 688"/>
                <a:gd name="T52" fmla="*/ 0 w 984"/>
                <a:gd name="T53" fmla="*/ 0 h 688"/>
                <a:gd name="T54" fmla="*/ 0 w 984"/>
                <a:gd name="T55" fmla="*/ 0 h 688"/>
                <a:gd name="T56" fmla="*/ 0 w 984"/>
                <a:gd name="T57" fmla="*/ 0 h 688"/>
                <a:gd name="T58" fmla="*/ 0 w 984"/>
                <a:gd name="T59" fmla="*/ 0 h 688"/>
                <a:gd name="T60" fmla="*/ 0 w 984"/>
                <a:gd name="T61" fmla="*/ 0 h 688"/>
                <a:gd name="T62" fmla="*/ 0 w 984"/>
                <a:gd name="T63" fmla="*/ 0 h 688"/>
                <a:gd name="T64" fmla="*/ 0 w 984"/>
                <a:gd name="T65" fmla="*/ 0 h 688"/>
                <a:gd name="T66" fmla="*/ 0 w 984"/>
                <a:gd name="T67" fmla="*/ 0 h 688"/>
                <a:gd name="T68" fmla="*/ 0 w 984"/>
                <a:gd name="T69" fmla="*/ 0 h 688"/>
                <a:gd name="T70" fmla="*/ 0 w 984"/>
                <a:gd name="T71" fmla="*/ 0 h 688"/>
                <a:gd name="T72" fmla="*/ 0 w 984"/>
                <a:gd name="T73" fmla="*/ 0 h 688"/>
                <a:gd name="T74" fmla="*/ 0 w 984"/>
                <a:gd name="T75" fmla="*/ 0 h 688"/>
                <a:gd name="T76" fmla="*/ 0 w 984"/>
                <a:gd name="T77" fmla="*/ 0 h 688"/>
                <a:gd name="T78" fmla="*/ 0 w 984"/>
                <a:gd name="T79" fmla="*/ 0 h 688"/>
                <a:gd name="T80" fmla="*/ 0 w 984"/>
                <a:gd name="T81" fmla="*/ 0 h 688"/>
                <a:gd name="T82" fmla="*/ 0 w 984"/>
                <a:gd name="T83" fmla="*/ 0 h 688"/>
                <a:gd name="T84" fmla="*/ 0 w 984"/>
                <a:gd name="T85" fmla="*/ 0 h 688"/>
                <a:gd name="T86" fmla="*/ 0 w 984"/>
                <a:gd name="T87" fmla="*/ 0 h 688"/>
                <a:gd name="T88" fmla="*/ 0 w 984"/>
                <a:gd name="T89" fmla="*/ 0 h 688"/>
                <a:gd name="T90" fmla="*/ 0 w 984"/>
                <a:gd name="T91" fmla="*/ 0 h 688"/>
                <a:gd name="T92" fmla="*/ 0 w 984"/>
                <a:gd name="T93" fmla="*/ 0 h 688"/>
                <a:gd name="T94" fmla="*/ 0 w 984"/>
                <a:gd name="T95" fmla="*/ 0 h 688"/>
                <a:gd name="T96" fmla="*/ 0 w 984"/>
                <a:gd name="T97" fmla="*/ 0 h 688"/>
                <a:gd name="T98" fmla="*/ 0 w 984"/>
                <a:gd name="T99" fmla="*/ 0 h 688"/>
                <a:gd name="T100" fmla="*/ 0 w 984"/>
                <a:gd name="T101" fmla="*/ 0 h 688"/>
                <a:gd name="T102" fmla="*/ 0 w 984"/>
                <a:gd name="T103" fmla="*/ 0 h 688"/>
                <a:gd name="T104" fmla="*/ 0 w 984"/>
                <a:gd name="T105" fmla="*/ 0 h 688"/>
                <a:gd name="T106" fmla="*/ 0 w 984"/>
                <a:gd name="T107" fmla="*/ 0 h 688"/>
                <a:gd name="T108" fmla="*/ 0 w 984"/>
                <a:gd name="T109" fmla="*/ 0 h 688"/>
                <a:gd name="T110" fmla="*/ 0 w 984"/>
                <a:gd name="T111" fmla="*/ 0 h 68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984"/>
                <a:gd name="T169" fmla="*/ 0 h 688"/>
                <a:gd name="T170" fmla="*/ 984 w 984"/>
                <a:gd name="T171" fmla="*/ 688 h 68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984" h="688">
                  <a:moveTo>
                    <a:pt x="57" y="392"/>
                  </a:moveTo>
                  <a:lnTo>
                    <a:pt x="39" y="499"/>
                  </a:lnTo>
                  <a:lnTo>
                    <a:pt x="53" y="581"/>
                  </a:lnTo>
                  <a:lnTo>
                    <a:pt x="121" y="594"/>
                  </a:lnTo>
                  <a:lnTo>
                    <a:pt x="89" y="499"/>
                  </a:lnTo>
                  <a:lnTo>
                    <a:pt x="167" y="499"/>
                  </a:lnTo>
                  <a:lnTo>
                    <a:pt x="158" y="396"/>
                  </a:lnTo>
                  <a:lnTo>
                    <a:pt x="229" y="411"/>
                  </a:lnTo>
                  <a:lnTo>
                    <a:pt x="224" y="330"/>
                  </a:lnTo>
                  <a:lnTo>
                    <a:pt x="278" y="360"/>
                  </a:lnTo>
                  <a:lnTo>
                    <a:pt x="292" y="284"/>
                  </a:lnTo>
                  <a:lnTo>
                    <a:pt x="336" y="302"/>
                  </a:lnTo>
                  <a:lnTo>
                    <a:pt x="343" y="253"/>
                  </a:lnTo>
                  <a:lnTo>
                    <a:pt x="400" y="272"/>
                  </a:lnTo>
                  <a:lnTo>
                    <a:pt x="427" y="215"/>
                  </a:lnTo>
                  <a:lnTo>
                    <a:pt x="502" y="215"/>
                  </a:lnTo>
                  <a:lnTo>
                    <a:pt x="566" y="184"/>
                  </a:lnTo>
                  <a:lnTo>
                    <a:pt x="717" y="177"/>
                  </a:lnTo>
                  <a:lnTo>
                    <a:pt x="642" y="259"/>
                  </a:lnTo>
                  <a:lnTo>
                    <a:pt x="616" y="348"/>
                  </a:lnTo>
                  <a:lnTo>
                    <a:pt x="623" y="411"/>
                  </a:lnTo>
                  <a:lnTo>
                    <a:pt x="668" y="392"/>
                  </a:lnTo>
                  <a:lnTo>
                    <a:pt x="678" y="348"/>
                  </a:lnTo>
                  <a:lnTo>
                    <a:pt x="712" y="339"/>
                  </a:lnTo>
                  <a:lnTo>
                    <a:pt x="705" y="259"/>
                  </a:lnTo>
                  <a:lnTo>
                    <a:pt x="762" y="259"/>
                  </a:lnTo>
                  <a:lnTo>
                    <a:pt x="762" y="163"/>
                  </a:lnTo>
                  <a:lnTo>
                    <a:pt x="808" y="215"/>
                  </a:lnTo>
                  <a:lnTo>
                    <a:pt x="820" y="100"/>
                  </a:lnTo>
                  <a:lnTo>
                    <a:pt x="882" y="151"/>
                  </a:lnTo>
                  <a:lnTo>
                    <a:pt x="882" y="57"/>
                  </a:lnTo>
                  <a:lnTo>
                    <a:pt x="838" y="18"/>
                  </a:lnTo>
                  <a:lnTo>
                    <a:pt x="781" y="0"/>
                  </a:lnTo>
                  <a:lnTo>
                    <a:pt x="882" y="0"/>
                  </a:lnTo>
                  <a:lnTo>
                    <a:pt x="972" y="76"/>
                  </a:lnTo>
                  <a:lnTo>
                    <a:pt x="984" y="133"/>
                  </a:lnTo>
                  <a:lnTo>
                    <a:pt x="958" y="215"/>
                  </a:lnTo>
                  <a:lnTo>
                    <a:pt x="890" y="284"/>
                  </a:lnTo>
                  <a:lnTo>
                    <a:pt x="781" y="416"/>
                  </a:lnTo>
                  <a:lnTo>
                    <a:pt x="642" y="476"/>
                  </a:lnTo>
                  <a:lnTo>
                    <a:pt x="597" y="537"/>
                  </a:lnTo>
                  <a:lnTo>
                    <a:pt x="547" y="486"/>
                  </a:lnTo>
                  <a:lnTo>
                    <a:pt x="528" y="437"/>
                  </a:lnTo>
                  <a:lnTo>
                    <a:pt x="521" y="372"/>
                  </a:lnTo>
                  <a:lnTo>
                    <a:pt x="521" y="339"/>
                  </a:lnTo>
                  <a:lnTo>
                    <a:pt x="432" y="372"/>
                  </a:lnTo>
                  <a:lnTo>
                    <a:pt x="356" y="441"/>
                  </a:lnTo>
                  <a:lnTo>
                    <a:pt x="299" y="537"/>
                  </a:lnTo>
                  <a:lnTo>
                    <a:pt x="233" y="631"/>
                  </a:lnTo>
                  <a:lnTo>
                    <a:pt x="153" y="688"/>
                  </a:lnTo>
                  <a:lnTo>
                    <a:pt x="89" y="662"/>
                  </a:lnTo>
                  <a:lnTo>
                    <a:pt x="39" y="676"/>
                  </a:lnTo>
                  <a:lnTo>
                    <a:pt x="14" y="626"/>
                  </a:lnTo>
                  <a:lnTo>
                    <a:pt x="0" y="544"/>
                  </a:lnTo>
                  <a:lnTo>
                    <a:pt x="21" y="441"/>
                  </a:lnTo>
                  <a:lnTo>
                    <a:pt x="57" y="392"/>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0" name="Freeform 38"/>
            <p:cNvSpPr>
              <a:spLocks/>
            </p:cNvSpPr>
            <p:nvPr/>
          </p:nvSpPr>
          <p:spPr bwMode="auto">
            <a:xfrm>
              <a:off x="5069" y="252"/>
              <a:ext cx="62" cy="301"/>
            </a:xfrm>
            <a:custGeom>
              <a:avLst/>
              <a:gdLst>
                <a:gd name="T0" fmla="*/ 0 w 866"/>
                <a:gd name="T1" fmla="*/ 0 h 4223"/>
                <a:gd name="T2" fmla="*/ 0 w 866"/>
                <a:gd name="T3" fmla="*/ 0 h 4223"/>
                <a:gd name="T4" fmla="*/ 0 w 866"/>
                <a:gd name="T5" fmla="*/ 0 h 4223"/>
                <a:gd name="T6" fmla="*/ 0 w 866"/>
                <a:gd name="T7" fmla="*/ 0 h 4223"/>
                <a:gd name="T8" fmla="*/ 0 w 866"/>
                <a:gd name="T9" fmla="*/ 0 h 4223"/>
                <a:gd name="T10" fmla="*/ 0 w 866"/>
                <a:gd name="T11" fmla="*/ 0 h 4223"/>
                <a:gd name="T12" fmla="*/ 0 w 866"/>
                <a:gd name="T13" fmla="*/ 0 h 4223"/>
                <a:gd name="T14" fmla="*/ 0 w 866"/>
                <a:gd name="T15" fmla="*/ 0 h 4223"/>
                <a:gd name="T16" fmla="*/ 0 w 866"/>
                <a:gd name="T17" fmla="*/ 0 h 4223"/>
                <a:gd name="T18" fmla="*/ 0 w 866"/>
                <a:gd name="T19" fmla="*/ 0 h 4223"/>
                <a:gd name="T20" fmla="*/ 0 w 866"/>
                <a:gd name="T21" fmla="*/ 0 h 4223"/>
                <a:gd name="T22" fmla="*/ 0 w 866"/>
                <a:gd name="T23" fmla="*/ 0 h 4223"/>
                <a:gd name="T24" fmla="*/ 0 w 866"/>
                <a:gd name="T25" fmla="*/ 0 h 4223"/>
                <a:gd name="T26" fmla="*/ 0 w 866"/>
                <a:gd name="T27" fmla="*/ 0 h 4223"/>
                <a:gd name="T28" fmla="*/ 0 w 866"/>
                <a:gd name="T29" fmla="*/ 0 h 4223"/>
                <a:gd name="T30" fmla="*/ 0 w 866"/>
                <a:gd name="T31" fmla="*/ 0 h 4223"/>
                <a:gd name="T32" fmla="*/ 0 w 866"/>
                <a:gd name="T33" fmla="*/ 0 h 4223"/>
                <a:gd name="T34" fmla="*/ 0 w 866"/>
                <a:gd name="T35" fmla="*/ 0 h 4223"/>
                <a:gd name="T36" fmla="*/ 0 w 866"/>
                <a:gd name="T37" fmla="*/ 0 h 4223"/>
                <a:gd name="T38" fmla="*/ 0 w 866"/>
                <a:gd name="T39" fmla="*/ 0 h 4223"/>
                <a:gd name="T40" fmla="*/ 0 w 866"/>
                <a:gd name="T41" fmla="*/ 0 h 4223"/>
                <a:gd name="T42" fmla="*/ 0 w 866"/>
                <a:gd name="T43" fmla="*/ 0 h 4223"/>
                <a:gd name="T44" fmla="*/ 0 w 866"/>
                <a:gd name="T45" fmla="*/ 0 h 4223"/>
                <a:gd name="T46" fmla="*/ 0 w 866"/>
                <a:gd name="T47" fmla="*/ 0 h 4223"/>
                <a:gd name="T48" fmla="*/ 0 w 866"/>
                <a:gd name="T49" fmla="*/ 0 h 4223"/>
                <a:gd name="T50" fmla="*/ 0 w 866"/>
                <a:gd name="T51" fmla="*/ 0 h 4223"/>
                <a:gd name="T52" fmla="*/ 0 w 866"/>
                <a:gd name="T53" fmla="*/ 0 h 4223"/>
                <a:gd name="T54" fmla="*/ 0 w 866"/>
                <a:gd name="T55" fmla="*/ 0 h 4223"/>
                <a:gd name="T56" fmla="*/ 0 w 866"/>
                <a:gd name="T57" fmla="*/ 0 h 4223"/>
                <a:gd name="T58" fmla="*/ 0 w 866"/>
                <a:gd name="T59" fmla="*/ 0 h 4223"/>
                <a:gd name="T60" fmla="*/ 0 w 866"/>
                <a:gd name="T61" fmla="*/ 0 h 4223"/>
                <a:gd name="T62" fmla="*/ 0 w 866"/>
                <a:gd name="T63" fmla="*/ 0 h 4223"/>
                <a:gd name="T64" fmla="*/ 0 w 866"/>
                <a:gd name="T65" fmla="*/ 0 h 4223"/>
                <a:gd name="T66" fmla="*/ 0 w 866"/>
                <a:gd name="T67" fmla="*/ 0 h 4223"/>
                <a:gd name="T68" fmla="*/ 0 w 866"/>
                <a:gd name="T69" fmla="*/ 0 h 4223"/>
                <a:gd name="T70" fmla="*/ 0 w 866"/>
                <a:gd name="T71" fmla="*/ 0 h 4223"/>
                <a:gd name="T72" fmla="*/ 0 w 866"/>
                <a:gd name="T73" fmla="*/ 0 h 4223"/>
                <a:gd name="T74" fmla="*/ 0 w 866"/>
                <a:gd name="T75" fmla="*/ 0 h 4223"/>
                <a:gd name="T76" fmla="*/ 0 w 866"/>
                <a:gd name="T77" fmla="*/ 0 h 4223"/>
                <a:gd name="T78" fmla="*/ 0 w 866"/>
                <a:gd name="T79" fmla="*/ 0 h 4223"/>
                <a:gd name="T80" fmla="*/ 0 w 866"/>
                <a:gd name="T81" fmla="*/ 0 h 4223"/>
                <a:gd name="T82" fmla="*/ 0 w 866"/>
                <a:gd name="T83" fmla="*/ 0 h 4223"/>
                <a:gd name="T84" fmla="*/ 0 w 866"/>
                <a:gd name="T85" fmla="*/ 0 h 4223"/>
                <a:gd name="T86" fmla="*/ 0 w 866"/>
                <a:gd name="T87" fmla="*/ 0 h 4223"/>
                <a:gd name="T88" fmla="*/ 0 w 866"/>
                <a:gd name="T89" fmla="*/ 0 h 4223"/>
                <a:gd name="T90" fmla="*/ 0 w 866"/>
                <a:gd name="T91" fmla="*/ 0 h 4223"/>
                <a:gd name="T92" fmla="*/ 0 w 866"/>
                <a:gd name="T93" fmla="*/ 0 h 4223"/>
                <a:gd name="T94" fmla="*/ 0 w 866"/>
                <a:gd name="T95" fmla="*/ 0 h 4223"/>
                <a:gd name="T96" fmla="*/ 0 w 866"/>
                <a:gd name="T97" fmla="*/ 0 h 4223"/>
                <a:gd name="T98" fmla="*/ 0 w 866"/>
                <a:gd name="T99" fmla="*/ 0 h 4223"/>
                <a:gd name="T100" fmla="*/ 0 w 866"/>
                <a:gd name="T101" fmla="*/ 0 h 4223"/>
                <a:gd name="T102" fmla="*/ 0 w 866"/>
                <a:gd name="T103" fmla="*/ 0 h 4223"/>
                <a:gd name="T104" fmla="*/ 0 w 866"/>
                <a:gd name="T105" fmla="*/ 0 h 4223"/>
                <a:gd name="T106" fmla="*/ 0 w 866"/>
                <a:gd name="T107" fmla="*/ 0 h 4223"/>
                <a:gd name="T108" fmla="*/ 0 w 866"/>
                <a:gd name="T109" fmla="*/ 0 h 422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866"/>
                <a:gd name="T166" fmla="*/ 0 h 4223"/>
                <a:gd name="T167" fmla="*/ 866 w 866"/>
                <a:gd name="T168" fmla="*/ 4223 h 422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866" h="4223">
                  <a:moveTo>
                    <a:pt x="103" y="207"/>
                  </a:moveTo>
                  <a:lnTo>
                    <a:pt x="170" y="143"/>
                  </a:lnTo>
                  <a:lnTo>
                    <a:pt x="119" y="261"/>
                  </a:lnTo>
                  <a:lnTo>
                    <a:pt x="66" y="366"/>
                  </a:lnTo>
                  <a:lnTo>
                    <a:pt x="0" y="483"/>
                  </a:lnTo>
                  <a:lnTo>
                    <a:pt x="66" y="456"/>
                  </a:lnTo>
                  <a:lnTo>
                    <a:pt x="13" y="680"/>
                  </a:lnTo>
                  <a:lnTo>
                    <a:pt x="90" y="653"/>
                  </a:lnTo>
                  <a:lnTo>
                    <a:pt x="119" y="733"/>
                  </a:lnTo>
                  <a:lnTo>
                    <a:pt x="170" y="641"/>
                  </a:lnTo>
                  <a:lnTo>
                    <a:pt x="210" y="772"/>
                  </a:lnTo>
                  <a:lnTo>
                    <a:pt x="185" y="875"/>
                  </a:lnTo>
                  <a:lnTo>
                    <a:pt x="327" y="1097"/>
                  </a:lnTo>
                  <a:lnTo>
                    <a:pt x="419" y="1358"/>
                  </a:lnTo>
                  <a:lnTo>
                    <a:pt x="433" y="1569"/>
                  </a:lnTo>
                  <a:lnTo>
                    <a:pt x="327" y="1569"/>
                  </a:lnTo>
                  <a:lnTo>
                    <a:pt x="473" y="1828"/>
                  </a:lnTo>
                  <a:lnTo>
                    <a:pt x="511" y="1962"/>
                  </a:lnTo>
                  <a:lnTo>
                    <a:pt x="354" y="1855"/>
                  </a:lnTo>
                  <a:lnTo>
                    <a:pt x="446" y="2040"/>
                  </a:lnTo>
                  <a:lnTo>
                    <a:pt x="249" y="1908"/>
                  </a:lnTo>
                  <a:lnTo>
                    <a:pt x="354" y="2079"/>
                  </a:lnTo>
                  <a:lnTo>
                    <a:pt x="288" y="2079"/>
                  </a:lnTo>
                  <a:lnTo>
                    <a:pt x="458" y="2445"/>
                  </a:lnTo>
                  <a:lnTo>
                    <a:pt x="552" y="2798"/>
                  </a:lnTo>
                  <a:lnTo>
                    <a:pt x="591" y="3110"/>
                  </a:lnTo>
                  <a:lnTo>
                    <a:pt x="618" y="3412"/>
                  </a:lnTo>
                  <a:lnTo>
                    <a:pt x="523" y="3358"/>
                  </a:lnTo>
                  <a:lnTo>
                    <a:pt x="604" y="3635"/>
                  </a:lnTo>
                  <a:lnTo>
                    <a:pt x="485" y="3570"/>
                  </a:lnTo>
                  <a:lnTo>
                    <a:pt x="499" y="3803"/>
                  </a:lnTo>
                  <a:lnTo>
                    <a:pt x="604" y="4223"/>
                  </a:lnTo>
                  <a:lnTo>
                    <a:pt x="748" y="4080"/>
                  </a:lnTo>
                  <a:lnTo>
                    <a:pt x="786" y="3216"/>
                  </a:lnTo>
                  <a:lnTo>
                    <a:pt x="827" y="2968"/>
                  </a:lnTo>
                  <a:lnTo>
                    <a:pt x="853" y="2717"/>
                  </a:lnTo>
                  <a:lnTo>
                    <a:pt x="866" y="2392"/>
                  </a:lnTo>
                  <a:lnTo>
                    <a:pt x="800" y="2509"/>
                  </a:lnTo>
                  <a:lnTo>
                    <a:pt x="786" y="2329"/>
                  </a:lnTo>
                  <a:lnTo>
                    <a:pt x="762" y="2144"/>
                  </a:lnTo>
                  <a:lnTo>
                    <a:pt x="669" y="1882"/>
                  </a:lnTo>
                  <a:lnTo>
                    <a:pt x="748" y="1882"/>
                  </a:lnTo>
                  <a:lnTo>
                    <a:pt x="722" y="1778"/>
                  </a:lnTo>
                  <a:lnTo>
                    <a:pt x="774" y="1713"/>
                  </a:lnTo>
                  <a:lnTo>
                    <a:pt x="735" y="1569"/>
                  </a:lnTo>
                  <a:lnTo>
                    <a:pt x="762" y="1476"/>
                  </a:lnTo>
                  <a:lnTo>
                    <a:pt x="722" y="1319"/>
                  </a:lnTo>
                  <a:lnTo>
                    <a:pt x="618" y="1071"/>
                  </a:lnTo>
                  <a:lnTo>
                    <a:pt x="302" y="680"/>
                  </a:lnTo>
                  <a:lnTo>
                    <a:pt x="275" y="535"/>
                  </a:lnTo>
                  <a:lnTo>
                    <a:pt x="288" y="352"/>
                  </a:lnTo>
                  <a:lnTo>
                    <a:pt x="249" y="25"/>
                  </a:lnTo>
                  <a:lnTo>
                    <a:pt x="210" y="0"/>
                  </a:lnTo>
                  <a:lnTo>
                    <a:pt x="157" y="90"/>
                  </a:lnTo>
                  <a:lnTo>
                    <a:pt x="103" y="207"/>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1" name="Freeform 39"/>
            <p:cNvSpPr>
              <a:spLocks/>
            </p:cNvSpPr>
            <p:nvPr/>
          </p:nvSpPr>
          <p:spPr bwMode="auto">
            <a:xfrm>
              <a:off x="4846" y="265"/>
              <a:ext cx="128" cy="372"/>
            </a:xfrm>
            <a:custGeom>
              <a:avLst/>
              <a:gdLst>
                <a:gd name="T0" fmla="*/ 0 w 1784"/>
                <a:gd name="T1" fmla="*/ 0 h 5215"/>
                <a:gd name="T2" fmla="*/ 0 w 1784"/>
                <a:gd name="T3" fmla="*/ 0 h 5215"/>
                <a:gd name="T4" fmla="*/ 0 w 1784"/>
                <a:gd name="T5" fmla="*/ 0 h 5215"/>
                <a:gd name="T6" fmla="*/ 0 w 1784"/>
                <a:gd name="T7" fmla="*/ 0 h 5215"/>
                <a:gd name="T8" fmla="*/ 0 w 1784"/>
                <a:gd name="T9" fmla="*/ 0 h 5215"/>
                <a:gd name="T10" fmla="*/ 0 w 1784"/>
                <a:gd name="T11" fmla="*/ 0 h 5215"/>
                <a:gd name="T12" fmla="*/ 0 w 1784"/>
                <a:gd name="T13" fmla="*/ 0 h 5215"/>
                <a:gd name="T14" fmla="*/ 0 w 1784"/>
                <a:gd name="T15" fmla="*/ 0 h 5215"/>
                <a:gd name="T16" fmla="*/ 0 w 1784"/>
                <a:gd name="T17" fmla="*/ 0 h 5215"/>
                <a:gd name="T18" fmla="*/ 0 w 1784"/>
                <a:gd name="T19" fmla="*/ 0 h 5215"/>
                <a:gd name="T20" fmla="*/ 0 w 1784"/>
                <a:gd name="T21" fmla="*/ 0 h 5215"/>
                <a:gd name="T22" fmla="*/ 0 w 1784"/>
                <a:gd name="T23" fmla="*/ 0 h 5215"/>
                <a:gd name="T24" fmla="*/ 0 w 1784"/>
                <a:gd name="T25" fmla="*/ 0 h 5215"/>
                <a:gd name="T26" fmla="*/ 0 w 1784"/>
                <a:gd name="T27" fmla="*/ 0 h 5215"/>
                <a:gd name="T28" fmla="*/ 0 w 1784"/>
                <a:gd name="T29" fmla="*/ 0 h 5215"/>
                <a:gd name="T30" fmla="*/ 0 w 1784"/>
                <a:gd name="T31" fmla="*/ 0 h 5215"/>
                <a:gd name="T32" fmla="*/ 0 w 1784"/>
                <a:gd name="T33" fmla="*/ 0 h 5215"/>
                <a:gd name="T34" fmla="*/ 0 w 1784"/>
                <a:gd name="T35" fmla="*/ 0 h 5215"/>
                <a:gd name="T36" fmla="*/ 0 w 1784"/>
                <a:gd name="T37" fmla="*/ 0 h 5215"/>
                <a:gd name="T38" fmla="*/ 0 w 1784"/>
                <a:gd name="T39" fmla="*/ 0 h 5215"/>
                <a:gd name="T40" fmla="*/ 0 w 1784"/>
                <a:gd name="T41" fmla="*/ 0 h 5215"/>
                <a:gd name="T42" fmla="*/ 0 w 1784"/>
                <a:gd name="T43" fmla="*/ 0 h 5215"/>
                <a:gd name="T44" fmla="*/ 0 w 1784"/>
                <a:gd name="T45" fmla="*/ 0 h 5215"/>
                <a:gd name="T46" fmla="*/ 0 w 1784"/>
                <a:gd name="T47" fmla="*/ 0 h 5215"/>
                <a:gd name="T48" fmla="*/ 0 w 1784"/>
                <a:gd name="T49" fmla="*/ 0 h 5215"/>
                <a:gd name="T50" fmla="*/ 0 w 1784"/>
                <a:gd name="T51" fmla="*/ 0 h 5215"/>
                <a:gd name="T52" fmla="*/ 0 w 1784"/>
                <a:gd name="T53" fmla="*/ 0 h 5215"/>
                <a:gd name="T54" fmla="*/ 0 w 1784"/>
                <a:gd name="T55" fmla="*/ 0 h 5215"/>
                <a:gd name="T56" fmla="*/ 0 w 1784"/>
                <a:gd name="T57" fmla="*/ 0 h 5215"/>
                <a:gd name="T58" fmla="*/ 0 w 1784"/>
                <a:gd name="T59" fmla="*/ 0 h 5215"/>
                <a:gd name="T60" fmla="*/ 0 w 1784"/>
                <a:gd name="T61" fmla="*/ 0 h 5215"/>
                <a:gd name="T62" fmla="*/ 0 w 1784"/>
                <a:gd name="T63" fmla="*/ 0 h 5215"/>
                <a:gd name="T64" fmla="*/ 0 w 1784"/>
                <a:gd name="T65" fmla="*/ 0 h 5215"/>
                <a:gd name="T66" fmla="*/ 0 w 1784"/>
                <a:gd name="T67" fmla="*/ 0 h 5215"/>
                <a:gd name="T68" fmla="*/ 0 w 1784"/>
                <a:gd name="T69" fmla="*/ 0 h 5215"/>
                <a:gd name="T70" fmla="*/ 0 w 1784"/>
                <a:gd name="T71" fmla="*/ 0 h 5215"/>
                <a:gd name="T72" fmla="*/ 0 w 1784"/>
                <a:gd name="T73" fmla="*/ 0 h 5215"/>
                <a:gd name="T74" fmla="*/ 0 w 1784"/>
                <a:gd name="T75" fmla="*/ 0 h 5215"/>
                <a:gd name="T76" fmla="*/ 0 w 1784"/>
                <a:gd name="T77" fmla="*/ 0 h 5215"/>
                <a:gd name="T78" fmla="*/ 0 w 1784"/>
                <a:gd name="T79" fmla="*/ 0 h 5215"/>
                <a:gd name="T80" fmla="*/ 0 w 1784"/>
                <a:gd name="T81" fmla="*/ 0 h 5215"/>
                <a:gd name="T82" fmla="*/ 0 w 1784"/>
                <a:gd name="T83" fmla="*/ 0 h 5215"/>
                <a:gd name="T84" fmla="*/ 0 w 1784"/>
                <a:gd name="T85" fmla="*/ 0 h 5215"/>
                <a:gd name="T86" fmla="*/ 0 w 1784"/>
                <a:gd name="T87" fmla="*/ 0 h 5215"/>
                <a:gd name="T88" fmla="*/ 0 w 1784"/>
                <a:gd name="T89" fmla="*/ 0 h 5215"/>
                <a:gd name="T90" fmla="*/ 0 w 1784"/>
                <a:gd name="T91" fmla="*/ 0 h 5215"/>
                <a:gd name="T92" fmla="*/ 0 w 1784"/>
                <a:gd name="T93" fmla="*/ 0 h 5215"/>
                <a:gd name="T94" fmla="*/ 0 w 1784"/>
                <a:gd name="T95" fmla="*/ 0 h 5215"/>
                <a:gd name="T96" fmla="*/ 0 w 1784"/>
                <a:gd name="T97" fmla="*/ 0 h 5215"/>
                <a:gd name="T98" fmla="*/ 0 w 1784"/>
                <a:gd name="T99" fmla="*/ 0 h 5215"/>
                <a:gd name="T100" fmla="*/ 0 w 1784"/>
                <a:gd name="T101" fmla="*/ 0 h 5215"/>
                <a:gd name="T102" fmla="*/ 0 w 1784"/>
                <a:gd name="T103" fmla="*/ 0 h 5215"/>
                <a:gd name="T104" fmla="*/ 0 w 1784"/>
                <a:gd name="T105" fmla="*/ 0 h 5215"/>
                <a:gd name="T106" fmla="*/ 0 w 1784"/>
                <a:gd name="T107" fmla="*/ 0 h 5215"/>
                <a:gd name="T108" fmla="*/ 0 w 1784"/>
                <a:gd name="T109" fmla="*/ 0 h 5215"/>
                <a:gd name="T110" fmla="*/ 0 w 1784"/>
                <a:gd name="T111" fmla="*/ 0 h 521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784"/>
                <a:gd name="T169" fmla="*/ 0 h 5215"/>
                <a:gd name="T170" fmla="*/ 1784 w 1784"/>
                <a:gd name="T171" fmla="*/ 5215 h 521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784" h="5215">
                  <a:moveTo>
                    <a:pt x="1784" y="550"/>
                  </a:moveTo>
                  <a:lnTo>
                    <a:pt x="1599" y="483"/>
                  </a:lnTo>
                  <a:lnTo>
                    <a:pt x="1444" y="458"/>
                  </a:lnTo>
                  <a:lnTo>
                    <a:pt x="1364" y="404"/>
                  </a:lnTo>
                  <a:lnTo>
                    <a:pt x="1260" y="431"/>
                  </a:lnTo>
                  <a:lnTo>
                    <a:pt x="1179" y="444"/>
                  </a:lnTo>
                  <a:lnTo>
                    <a:pt x="1075" y="339"/>
                  </a:lnTo>
                  <a:lnTo>
                    <a:pt x="931" y="366"/>
                  </a:lnTo>
                  <a:lnTo>
                    <a:pt x="825" y="339"/>
                  </a:lnTo>
                  <a:lnTo>
                    <a:pt x="732" y="312"/>
                  </a:lnTo>
                  <a:lnTo>
                    <a:pt x="746" y="393"/>
                  </a:lnTo>
                  <a:lnTo>
                    <a:pt x="654" y="327"/>
                  </a:lnTo>
                  <a:lnTo>
                    <a:pt x="641" y="444"/>
                  </a:lnTo>
                  <a:lnTo>
                    <a:pt x="588" y="404"/>
                  </a:lnTo>
                  <a:lnTo>
                    <a:pt x="523" y="550"/>
                  </a:lnTo>
                  <a:lnTo>
                    <a:pt x="457" y="759"/>
                  </a:lnTo>
                  <a:lnTo>
                    <a:pt x="418" y="903"/>
                  </a:lnTo>
                  <a:lnTo>
                    <a:pt x="340" y="1007"/>
                  </a:lnTo>
                  <a:lnTo>
                    <a:pt x="275" y="1111"/>
                  </a:lnTo>
                  <a:lnTo>
                    <a:pt x="221" y="1175"/>
                  </a:lnTo>
                  <a:lnTo>
                    <a:pt x="182" y="1306"/>
                  </a:lnTo>
                  <a:lnTo>
                    <a:pt x="275" y="1214"/>
                  </a:lnTo>
                  <a:lnTo>
                    <a:pt x="221" y="1463"/>
                  </a:lnTo>
                  <a:lnTo>
                    <a:pt x="445" y="1189"/>
                  </a:lnTo>
                  <a:lnTo>
                    <a:pt x="352" y="1503"/>
                  </a:lnTo>
                  <a:lnTo>
                    <a:pt x="301" y="1725"/>
                  </a:lnTo>
                  <a:lnTo>
                    <a:pt x="275" y="1922"/>
                  </a:lnTo>
                  <a:lnTo>
                    <a:pt x="365" y="1869"/>
                  </a:lnTo>
                  <a:lnTo>
                    <a:pt x="275" y="2090"/>
                  </a:lnTo>
                  <a:lnTo>
                    <a:pt x="221" y="2234"/>
                  </a:lnTo>
                  <a:lnTo>
                    <a:pt x="194" y="2379"/>
                  </a:lnTo>
                  <a:lnTo>
                    <a:pt x="275" y="2340"/>
                  </a:lnTo>
                  <a:lnTo>
                    <a:pt x="221" y="2523"/>
                  </a:lnTo>
                  <a:lnTo>
                    <a:pt x="221" y="2706"/>
                  </a:lnTo>
                  <a:lnTo>
                    <a:pt x="301" y="2665"/>
                  </a:lnTo>
                  <a:lnTo>
                    <a:pt x="234" y="2902"/>
                  </a:lnTo>
                  <a:lnTo>
                    <a:pt x="208" y="3085"/>
                  </a:lnTo>
                  <a:lnTo>
                    <a:pt x="208" y="3256"/>
                  </a:lnTo>
                  <a:lnTo>
                    <a:pt x="221" y="3387"/>
                  </a:lnTo>
                  <a:lnTo>
                    <a:pt x="275" y="3175"/>
                  </a:lnTo>
                  <a:lnTo>
                    <a:pt x="352" y="2993"/>
                  </a:lnTo>
                  <a:lnTo>
                    <a:pt x="457" y="2785"/>
                  </a:lnTo>
                  <a:lnTo>
                    <a:pt x="602" y="2510"/>
                  </a:lnTo>
                  <a:lnTo>
                    <a:pt x="707" y="2300"/>
                  </a:lnTo>
                  <a:lnTo>
                    <a:pt x="576" y="2656"/>
                  </a:lnTo>
                  <a:lnTo>
                    <a:pt x="433" y="3008"/>
                  </a:lnTo>
                  <a:lnTo>
                    <a:pt x="379" y="3282"/>
                  </a:lnTo>
                  <a:lnTo>
                    <a:pt x="352" y="3477"/>
                  </a:lnTo>
                  <a:lnTo>
                    <a:pt x="365" y="3676"/>
                  </a:lnTo>
                  <a:lnTo>
                    <a:pt x="445" y="3426"/>
                  </a:lnTo>
                  <a:lnTo>
                    <a:pt x="433" y="3583"/>
                  </a:lnTo>
                  <a:lnTo>
                    <a:pt x="433" y="3778"/>
                  </a:lnTo>
                  <a:lnTo>
                    <a:pt x="523" y="3543"/>
                  </a:lnTo>
                  <a:lnTo>
                    <a:pt x="722" y="3175"/>
                  </a:lnTo>
                  <a:lnTo>
                    <a:pt x="576" y="3647"/>
                  </a:lnTo>
                  <a:lnTo>
                    <a:pt x="523" y="3947"/>
                  </a:lnTo>
                  <a:lnTo>
                    <a:pt x="510" y="4171"/>
                  </a:lnTo>
                  <a:lnTo>
                    <a:pt x="588" y="4028"/>
                  </a:lnTo>
                  <a:lnTo>
                    <a:pt x="588" y="4195"/>
                  </a:lnTo>
                  <a:lnTo>
                    <a:pt x="668" y="3987"/>
                  </a:lnTo>
                  <a:lnTo>
                    <a:pt x="812" y="3752"/>
                  </a:lnTo>
                  <a:lnTo>
                    <a:pt x="746" y="4118"/>
                  </a:lnTo>
                  <a:lnTo>
                    <a:pt x="732" y="4302"/>
                  </a:lnTo>
                  <a:lnTo>
                    <a:pt x="746" y="4538"/>
                  </a:lnTo>
                  <a:lnTo>
                    <a:pt x="799" y="4445"/>
                  </a:lnTo>
                  <a:lnTo>
                    <a:pt x="838" y="4628"/>
                  </a:lnTo>
                  <a:lnTo>
                    <a:pt x="904" y="4550"/>
                  </a:lnTo>
                  <a:lnTo>
                    <a:pt x="997" y="4798"/>
                  </a:lnTo>
                  <a:lnTo>
                    <a:pt x="1075" y="4681"/>
                  </a:lnTo>
                  <a:lnTo>
                    <a:pt x="1128" y="4824"/>
                  </a:lnTo>
                  <a:lnTo>
                    <a:pt x="1166" y="4640"/>
                  </a:lnTo>
                  <a:lnTo>
                    <a:pt x="1193" y="4472"/>
                  </a:lnTo>
                  <a:lnTo>
                    <a:pt x="1245" y="4576"/>
                  </a:lnTo>
                  <a:lnTo>
                    <a:pt x="1271" y="4288"/>
                  </a:lnTo>
                  <a:lnTo>
                    <a:pt x="1260" y="4079"/>
                  </a:lnTo>
                  <a:lnTo>
                    <a:pt x="1310" y="4195"/>
                  </a:lnTo>
                  <a:lnTo>
                    <a:pt x="1310" y="3947"/>
                  </a:lnTo>
                  <a:lnTo>
                    <a:pt x="1298" y="3726"/>
                  </a:lnTo>
                  <a:lnTo>
                    <a:pt x="1364" y="3870"/>
                  </a:lnTo>
                  <a:lnTo>
                    <a:pt x="1337" y="3676"/>
                  </a:lnTo>
                  <a:lnTo>
                    <a:pt x="1260" y="3360"/>
                  </a:lnTo>
                  <a:lnTo>
                    <a:pt x="1444" y="3726"/>
                  </a:lnTo>
                  <a:lnTo>
                    <a:pt x="1391" y="3374"/>
                  </a:lnTo>
                  <a:lnTo>
                    <a:pt x="1495" y="3661"/>
                  </a:lnTo>
                  <a:lnTo>
                    <a:pt x="1561" y="3974"/>
                  </a:lnTo>
                  <a:lnTo>
                    <a:pt x="1575" y="4472"/>
                  </a:lnTo>
                  <a:lnTo>
                    <a:pt x="1444" y="4929"/>
                  </a:lnTo>
                  <a:lnTo>
                    <a:pt x="1179" y="5165"/>
                  </a:lnTo>
                  <a:lnTo>
                    <a:pt x="1075" y="5215"/>
                  </a:lnTo>
                  <a:lnTo>
                    <a:pt x="877" y="5086"/>
                  </a:lnTo>
                  <a:lnTo>
                    <a:pt x="510" y="5086"/>
                  </a:lnTo>
                  <a:lnTo>
                    <a:pt x="275" y="4419"/>
                  </a:lnTo>
                  <a:lnTo>
                    <a:pt x="90" y="3752"/>
                  </a:lnTo>
                  <a:lnTo>
                    <a:pt x="77" y="3452"/>
                  </a:lnTo>
                  <a:lnTo>
                    <a:pt x="0" y="3047"/>
                  </a:lnTo>
                  <a:lnTo>
                    <a:pt x="50" y="2471"/>
                  </a:lnTo>
                  <a:lnTo>
                    <a:pt x="169" y="2131"/>
                  </a:lnTo>
                  <a:lnTo>
                    <a:pt x="142" y="1934"/>
                  </a:lnTo>
                  <a:lnTo>
                    <a:pt x="155" y="1712"/>
                  </a:lnTo>
                  <a:lnTo>
                    <a:pt x="77" y="1515"/>
                  </a:lnTo>
                  <a:lnTo>
                    <a:pt x="129" y="1243"/>
                  </a:lnTo>
                  <a:lnTo>
                    <a:pt x="260" y="980"/>
                  </a:lnTo>
                  <a:lnTo>
                    <a:pt x="392" y="759"/>
                  </a:lnTo>
                  <a:lnTo>
                    <a:pt x="471" y="510"/>
                  </a:lnTo>
                  <a:lnTo>
                    <a:pt x="576" y="312"/>
                  </a:lnTo>
                  <a:lnTo>
                    <a:pt x="576" y="131"/>
                  </a:lnTo>
                  <a:lnTo>
                    <a:pt x="629" y="0"/>
                  </a:lnTo>
                  <a:lnTo>
                    <a:pt x="825" y="117"/>
                  </a:lnTo>
                  <a:lnTo>
                    <a:pt x="1062" y="208"/>
                  </a:lnTo>
                  <a:lnTo>
                    <a:pt x="1220" y="339"/>
                  </a:lnTo>
                  <a:lnTo>
                    <a:pt x="1521" y="378"/>
                  </a:lnTo>
                  <a:lnTo>
                    <a:pt x="1639" y="444"/>
                  </a:lnTo>
                  <a:lnTo>
                    <a:pt x="1784" y="550"/>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2" name="Freeform 40"/>
            <p:cNvSpPr>
              <a:spLocks/>
            </p:cNvSpPr>
            <p:nvPr/>
          </p:nvSpPr>
          <p:spPr bwMode="auto">
            <a:xfrm>
              <a:off x="4955" y="492"/>
              <a:ext cx="151" cy="160"/>
            </a:xfrm>
            <a:custGeom>
              <a:avLst/>
              <a:gdLst>
                <a:gd name="T0" fmla="*/ 0 w 2114"/>
                <a:gd name="T1" fmla="*/ 0 h 2239"/>
                <a:gd name="T2" fmla="*/ 0 w 2114"/>
                <a:gd name="T3" fmla="*/ 0 h 2239"/>
                <a:gd name="T4" fmla="*/ 0 w 2114"/>
                <a:gd name="T5" fmla="*/ 0 h 2239"/>
                <a:gd name="T6" fmla="*/ 0 w 2114"/>
                <a:gd name="T7" fmla="*/ 0 h 2239"/>
                <a:gd name="T8" fmla="*/ 0 w 2114"/>
                <a:gd name="T9" fmla="*/ 0 h 2239"/>
                <a:gd name="T10" fmla="*/ 0 w 2114"/>
                <a:gd name="T11" fmla="*/ 0 h 2239"/>
                <a:gd name="T12" fmla="*/ 0 w 2114"/>
                <a:gd name="T13" fmla="*/ 0 h 2239"/>
                <a:gd name="T14" fmla="*/ 0 w 2114"/>
                <a:gd name="T15" fmla="*/ 0 h 2239"/>
                <a:gd name="T16" fmla="*/ 0 w 2114"/>
                <a:gd name="T17" fmla="*/ 0 h 2239"/>
                <a:gd name="T18" fmla="*/ 0 w 2114"/>
                <a:gd name="T19" fmla="*/ 0 h 2239"/>
                <a:gd name="T20" fmla="*/ 0 w 2114"/>
                <a:gd name="T21" fmla="*/ 0 h 2239"/>
                <a:gd name="T22" fmla="*/ 0 w 2114"/>
                <a:gd name="T23" fmla="*/ 0 h 2239"/>
                <a:gd name="T24" fmla="*/ 0 w 2114"/>
                <a:gd name="T25" fmla="*/ 0 h 2239"/>
                <a:gd name="T26" fmla="*/ 0 w 2114"/>
                <a:gd name="T27" fmla="*/ 0 h 2239"/>
                <a:gd name="T28" fmla="*/ 0 w 2114"/>
                <a:gd name="T29" fmla="*/ 0 h 2239"/>
                <a:gd name="T30" fmla="*/ 0 w 2114"/>
                <a:gd name="T31" fmla="*/ 0 h 2239"/>
                <a:gd name="T32" fmla="*/ 0 w 2114"/>
                <a:gd name="T33" fmla="*/ 0 h 2239"/>
                <a:gd name="T34" fmla="*/ 0 w 2114"/>
                <a:gd name="T35" fmla="*/ 0 h 2239"/>
                <a:gd name="T36" fmla="*/ 0 w 2114"/>
                <a:gd name="T37" fmla="*/ 0 h 2239"/>
                <a:gd name="T38" fmla="*/ 0 w 2114"/>
                <a:gd name="T39" fmla="*/ 0 h 2239"/>
                <a:gd name="T40" fmla="*/ 0 w 2114"/>
                <a:gd name="T41" fmla="*/ 0 h 2239"/>
                <a:gd name="T42" fmla="*/ 0 w 2114"/>
                <a:gd name="T43" fmla="*/ 0 h 2239"/>
                <a:gd name="T44" fmla="*/ 0 w 2114"/>
                <a:gd name="T45" fmla="*/ 0 h 2239"/>
                <a:gd name="T46" fmla="*/ 0 w 2114"/>
                <a:gd name="T47" fmla="*/ 0 h 2239"/>
                <a:gd name="T48" fmla="*/ 0 w 2114"/>
                <a:gd name="T49" fmla="*/ 0 h 2239"/>
                <a:gd name="T50" fmla="*/ 0 w 2114"/>
                <a:gd name="T51" fmla="*/ 0 h 2239"/>
                <a:gd name="T52" fmla="*/ 0 w 2114"/>
                <a:gd name="T53" fmla="*/ 0 h 2239"/>
                <a:gd name="T54" fmla="*/ 0 w 2114"/>
                <a:gd name="T55" fmla="*/ 0 h 2239"/>
                <a:gd name="T56" fmla="*/ 0 w 2114"/>
                <a:gd name="T57" fmla="*/ 0 h 2239"/>
                <a:gd name="T58" fmla="*/ 0 w 2114"/>
                <a:gd name="T59" fmla="*/ 0 h 2239"/>
                <a:gd name="T60" fmla="*/ 0 w 2114"/>
                <a:gd name="T61" fmla="*/ 0 h 2239"/>
                <a:gd name="T62" fmla="*/ 0 w 2114"/>
                <a:gd name="T63" fmla="*/ 0 h 2239"/>
                <a:gd name="T64" fmla="*/ 0 w 2114"/>
                <a:gd name="T65" fmla="*/ 0 h 2239"/>
                <a:gd name="T66" fmla="*/ 0 w 2114"/>
                <a:gd name="T67" fmla="*/ 0 h 2239"/>
                <a:gd name="T68" fmla="*/ 0 w 2114"/>
                <a:gd name="T69" fmla="*/ 0 h 2239"/>
                <a:gd name="T70" fmla="*/ 0 w 2114"/>
                <a:gd name="T71" fmla="*/ 0 h 2239"/>
                <a:gd name="T72" fmla="*/ 0 w 2114"/>
                <a:gd name="T73" fmla="*/ 0 h 223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14"/>
                <a:gd name="T112" fmla="*/ 0 h 2239"/>
                <a:gd name="T113" fmla="*/ 2114 w 2114"/>
                <a:gd name="T114" fmla="*/ 2239 h 223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14" h="2239">
                  <a:moveTo>
                    <a:pt x="211" y="1674"/>
                  </a:moveTo>
                  <a:lnTo>
                    <a:pt x="0" y="551"/>
                  </a:lnTo>
                  <a:lnTo>
                    <a:pt x="118" y="853"/>
                  </a:lnTo>
                  <a:lnTo>
                    <a:pt x="172" y="654"/>
                  </a:lnTo>
                  <a:lnTo>
                    <a:pt x="198" y="826"/>
                  </a:lnTo>
                  <a:lnTo>
                    <a:pt x="315" y="537"/>
                  </a:lnTo>
                  <a:lnTo>
                    <a:pt x="315" y="799"/>
                  </a:lnTo>
                  <a:lnTo>
                    <a:pt x="473" y="551"/>
                  </a:lnTo>
                  <a:lnTo>
                    <a:pt x="380" y="904"/>
                  </a:lnTo>
                  <a:lnTo>
                    <a:pt x="329" y="1219"/>
                  </a:lnTo>
                  <a:lnTo>
                    <a:pt x="342" y="1309"/>
                  </a:lnTo>
                  <a:lnTo>
                    <a:pt x="394" y="1205"/>
                  </a:lnTo>
                  <a:lnTo>
                    <a:pt x="434" y="1270"/>
                  </a:lnTo>
                  <a:lnTo>
                    <a:pt x="473" y="1113"/>
                  </a:lnTo>
                  <a:lnTo>
                    <a:pt x="538" y="1165"/>
                  </a:lnTo>
                  <a:lnTo>
                    <a:pt x="592" y="1061"/>
                  </a:lnTo>
                  <a:lnTo>
                    <a:pt x="669" y="904"/>
                  </a:lnTo>
                  <a:lnTo>
                    <a:pt x="658" y="1113"/>
                  </a:lnTo>
                  <a:lnTo>
                    <a:pt x="723" y="1193"/>
                  </a:lnTo>
                  <a:lnTo>
                    <a:pt x="617" y="1232"/>
                  </a:lnTo>
                  <a:lnTo>
                    <a:pt x="604" y="1387"/>
                  </a:lnTo>
                  <a:lnTo>
                    <a:pt x="658" y="1453"/>
                  </a:lnTo>
                  <a:lnTo>
                    <a:pt x="604" y="1521"/>
                  </a:lnTo>
                  <a:lnTo>
                    <a:pt x="682" y="1545"/>
                  </a:lnTo>
                  <a:lnTo>
                    <a:pt x="816" y="1178"/>
                  </a:lnTo>
                  <a:lnTo>
                    <a:pt x="854" y="930"/>
                  </a:lnTo>
                  <a:lnTo>
                    <a:pt x="867" y="1086"/>
                  </a:lnTo>
                  <a:lnTo>
                    <a:pt x="985" y="683"/>
                  </a:lnTo>
                  <a:lnTo>
                    <a:pt x="971" y="970"/>
                  </a:lnTo>
                  <a:lnTo>
                    <a:pt x="1025" y="904"/>
                  </a:lnTo>
                  <a:lnTo>
                    <a:pt x="985" y="1205"/>
                  </a:lnTo>
                  <a:lnTo>
                    <a:pt x="959" y="1465"/>
                  </a:lnTo>
                  <a:lnTo>
                    <a:pt x="959" y="1649"/>
                  </a:lnTo>
                  <a:lnTo>
                    <a:pt x="1051" y="1428"/>
                  </a:lnTo>
                  <a:lnTo>
                    <a:pt x="1066" y="1703"/>
                  </a:lnTo>
                  <a:lnTo>
                    <a:pt x="1143" y="1521"/>
                  </a:lnTo>
                  <a:lnTo>
                    <a:pt x="1156" y="1649"/>
                  </a:lnTo>
                  <a:lnTo>
                    <a:pt x="1208" y="1428"/>
                  </a:lnTo>
                  <a:lnTo>
                    <a:pt x="1233" y="1178"/>
                  </a:lnTo>
                  <a:lnTo>
                    <a:pt x="1289" y="1375"/>
                  </a:lnTo>
                  <a:lnTo>
                    <a:pt x="1326" y="1152"/>
                  </a:lnTo>
                  <a:lnTo>
                    <a:pt x="1366" y="812"/>
                  </a:lnTo>
                  <a:lnTo>
                    <a:pt x="1418" y="1297"/>
                  </a:lnTo>
                  <a:lnTo>
                    <a:pt x="1445" y="1480"/>
                  </a:lnTo>
                  <a:lnTo>
                    <a:pt x="1511" y="1283"/>
                  </a:lnTo>
                  <a:lnTo>
                    <a:pt x="1562" y="1545"/>
                  </a:lnTo>
                  <a:lnTo>
                    <a:pt x="1603" y="1440"/>
                  </a:lnTo>
                  <a:lnTo>
                    <a:pt x="1628" y="1663"/>
                  </a:lnTo>
                  <a:lnTo>
                    <a:pt x="1693" y="1530"/>
                  </a:lnTo>
                  <a:lnTo>
                    <a:pt x="1747" y="1336"/>
                  </a:lnTo>
                  <a:lnTo>
                    <a:pt x="1773" y="1506"/>
                  </a:lnTo>
                  <a:lnTo>
                    <a:pt x="1852" y="1309"/>
                  </a:lnTo>
                  <a:lnTo>
                    <a:pt x="1891" y="1152"/>
                  </a:lnTo>
                  <a:lnTo>
                    <a:pt x="1905" y="1047"/>
                  </a:lnTo>
                  <a:lnTo>
                    <a:pt x="1957" y="1127"/>
                  </a:lnTo>
                  <a:lnTo>
                    <a:pt x="1957" y="943"/>
                  </a:lnTo>
                  <a:lnTo>
                    <a:pt x="1983" y="747"/>
                  </a:lnTo>
                  <a:lnTo>
                    <a:pt x="1970" y="472"/>
                  </a:lnTo>
                  <a:lnTo>
                    <a:pt x="1957" y="251"/>
                  </a:lnTo>
                  <a:lnTo>
                    <a:pt x="1930" y="0"/>
                  </a:lnTo>
                  <a:lnTo>
                    <a:pt x="2088" y="368"/>
                  </a:lnTo>
                  <a:lnTo>
                    <a:pt x="2114" y="930"/>
                  </a:lnTo>
                  <a:lnTo>
                    <a:pt x="2049" y="1506"/>
                  </a:lnTo>
                  <a:lnTo>
                    <a:pt x="1865" y="1950"/>
                  </a:lnTo>
                  <a:lnTo>
                    <a:pt x="1693" y="2159"/>
                  </a:lnTo>
                  <a:lnTo>
                    <a:pt x="1524" y="2239"/>
                  </a:lnTo>
                  <a:lnTo>
                    <a:pt x="1314" y="2146"/>
                  </a:lnTo>
                  <a:lnTo>
                    <a:pt x="1051" y="2031"/>
                  </a:lnTo>
                  <a:lnTo>
                    <a:pt x="947" y="1911"/>
                  </a:lnTo>
                  <a:lnTo>
                    <a:pt x="789" y="1794"/>
                  </a:lnTo>
                  <a:lnTo>
                    <a:pt x="617" y="1688"/>
                  </a:lnTo>
                  <a:lnTo>
                    <a:pt x="511" y="1688"/>
                  </a:lnTo>
                  <a:lnTo>
                    <a:pt x="461" y="1596"/>
                  </a:lnTo>
                  <a:lnTo>
                    <a:pt x="211" y="1674"/>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3" name="Freeform 41"/>
            <p:cNvSpPr>
              <a:spLocks/>
            </p:cNvSpPr>
            <p:nvPr/>
          </p:nvSpPr>
          <p:spPr bwMode="auto">
            <a:xfrm>
              <a:off x="4889" y="295"/>
              <a:ext cx="22" cy="27"/>
            </a:xfrm>
            <a:custGeom>
              <a:avLst/>
              <a:gdLst>
                <a:gd name="T0" fmla="*/ 0 w 302"/>
                <a:gd name="T1" fmla="*/ 0 h 379"/>
                <a:gd name="T2" fmla="*/ 0 w 302"/>
                <a:gd name="T3" fmla="*/ 0 h 379"/>
                <a:gd name="T4" fmla="*/ 0 w 302"/>
                <a:gd name="T5" fmla="*/ 0 h 379"/>
                <a:gd name="T6" fmla="*/ 0 w 302"/>
                <a:gd name="T7" fmla="*/ 0 h 379"/>
                <a:gd name="T8" fmla="*/ 0 w 302"/>
                <a:gd name="T9" fmla="*/ 0 h 379"/>
                <a:gd name="T10" fmla="*/ 0 w 302"/>
                <a:gd name="T11" fmla="*/ 0 h 379"/>
                <a:gd name="T12" fmla="*/ 0 w 302"/>
                <a:gd name="T13" fmla="*/ 0 h 379"/>
                <a:gd name="T14" fmla="*/ 0 w 302"/>
                <a:gd name="T15" fmla="*/ 0 h 379"/>
                <a:gd name="T16" fmla="*/ 0 w 302"/>
                <a:gd name="T17" fmla="*/ 0 h 3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2"/>
                <a:gd name="T28" fmla="*/ 0 h 379"/>
                <a:gd name="T29" fmla="*/ 302 w 302"/>
                <a:gd name="T30" fmla="*/ 379 h 37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2" h="379">
                  <a:moveTo>
                    <a:pt x="0" y="197"/>
                  </a:moveTo>
                  <a:lnTo>
                    <a:pt x="130" y="0"/>
                  </a:lnTo>
                  <a:lnTo>
                    <a:pt x="120" y="93"/>
                  </a:lnTo>
                  <a:lnTo>
                    <a:pt x="210" y="0"/>
                  </a:lnTo>
                  <a:lnTo>
                    <a:pt x="197" y="80"/>
                  </a:lnTo>
                  <a:lnTo>
                    <a:pt x="302" y="27"/>
                  </a:lnTo>
                  <a:lnTo>
                    <a:pt x="210" y="224"/>
                  </a:lnTo>
                  <a:lnTo>
                    <a:pt x="39" y="379"/>
                  </a:lnTo>
                  <a:lnTo>
                    <a:pt x="0" y="197"/>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4" name="Freeform 42"/>
            <p:cNvSpPr>
              <a:spLocks/>
            </p:cNvSpPr>
            <p:nvPr/>
          </p:nvSpPr>
          <p:spPr bwMode="auto">
            <a:xfrm>
              <a:off x="4912" y="313"/>
              <a:ext cx="17" cy="31"/>
            </a:xfrm>
            <a:custGeom>
              <a:avLst/>
              <a:gdLst>
                <a:gd name="T0" fmla="*/ 0 w 238"/>
                <a:gd name="T1" fmla="*/ 0 h 445"/>
                <a:gd name="T2" fmla="*/ 0 w 238"/>
                <a:gd name="T3" fmla="*/ 0 h 445"/>
                <a:gd name="T4" fmla="*/ 0 w 238"/>
                <a:gd name="T5" fmla="*/ 0 h 445"/>
                <a:gd name="T6" fmla="*/ 0 w 238"/>
                <a:gd name="T7" fmla="*/ 0 h 445"/>
                <a:gd name="T8" fmla="*/ 0 w 238"/>
                <a:gd name="T9" fmla="*/ 0 h 445"/>
                <a:gd name="T10" fmla="*/ 0 w 238"/>
                <a:gd name="T11" fmla="*/ 0 h 445"/>
                <a:gd name="T12" fmla="*/ 0 w 238"/>
                <a:gd name="T13" fmla="*/ 0 h 445"/>
                <a:gd name="T14" fmla="*/ 0 w 238"/>
                <a:gd name="T15" fmla="*/ 0 h 445"/>
                <a:gd name="T16" fmla="*/ 0 w 238"/>
                <a:gd name="T17" fmla="*/ 0 h 445"/>
                <a:gd name="T18" fmla="*/ 0 w 238"/>
                <a:gd name="T19" fmla="*/ 0 h 445"/>
                <a:gd name="T20" fmla="*/ 0 w 238"/>
                <a:gd name="T21" fmla="*/ 0 h 44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8"/>
                <a:gd name="T34" fmla="*/ 0 h 445"/>
                <a:gd name="T35" fmla="*/ 238 w 238"/>
                <a:gd name="T36" fmla="*/ 445 h 44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8" h="445">
                  <a:moveTo>
                    <a:pt x="0" y="222"/>
                  </a:moveTo>
                  <a:lnTo>
                    <a:pt x="130" y="0"/>
                  </a:lnTo>
                  <a:lnTo>
                    <a:pt x="118" y="106"/>
                  </a:lnTo>
                  <a:lnTo>
                    <a:pt x="197" y="39"/>
                  </a:lnTo>
                  <a:lnTo>
                    <a:pt x="170" y="130"/>
                  </a:lnTo>
                  <a:lnTo>
                    <a:pt x="238" y="117"/>
                  </a:lnTo>
                  <a:lnTo>
                    <a:pt x="197" y="196"/>
                  </a:lnTo>
                  <a:lnTo>
                    <a:pt x="238" y="222"/>
                  </a:lnTo>
                  <a:lnTo>
                    <a:pt x="130" y="341"/>
                  </a:lnTo>
                  <a:lnTo>
                    <a:pt x="39" y="445"/>
                  </a:lnTo>
                  <a:lnTo>
                    <a:pt x="0" y="222"/>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5" name="Freeform 43"/>
            <p:cNvSpPr>
              <a:spLocks/>
            </p:cNvSpPr>
            <p:nvPr/>
          </p:nvSpPr>
          <p:spPr bwMode="auto">
            <a:xfrm>
              <a:off x="4930" y="300"/>
              <a:ext cx="17" cy="37"/>
            </a:xfrm>
            <a:custGeom>
              <a:avLst/>
              <a:gdLst>
                <a:gd name="T0" fmla="*/ 0 w 237"/>
                <a:gd name="T1" fmla="*/ 0 h 510"/>
                <a:gd name="T2" fmla="*/ 0 w 237"/>
                <a:gd name="T3" fmla="*/ 0 h 510"/>
                <a:gd name="T4" fmla="*/ 0 w 237"/>
                <a:gd name="T5" fmla="*/ 0 h 510"/>
                <a:gd name="T6" fmla="*/ 0 w 237"/>
                <a:gd name="T7" fmla="*/ 0 h 510"/>
                <a:gd name="T8" fmla="*/ 0 w 237"/>
                <a:gd name="T9" fmla="*/ 0 h 510"/>
                <a:gd name="T10" fmla="*/ 0 w 237"/>
                <a:gd name="T11" fmla="*/ 0 h 510"/>
                <a:gd name="T12" fmla="*/ 0 w 237"/>
                <a:gd name="T13" fmla="*/ 0 h 510"/>
                <a:gd name="T14" fmla="*/ 0 w 237"/>
                <a:gd name="T15" fmla="*/ 0 h 510"/>
                <a:gd name="T16" fmla="*/ 0 w 237"/>
                <a:gd name="T17" fmla="*/ 0 h 510"/>
                <a:gd name="T18" fmla="*/ 0 w 237"/>
                <a:gd name="T19" fmla="*/ 0 h 510"/>
                <a:gd name="T20" fmla="*/ 0 w 237"/>
                <a:gd name="T21" fmla="*/ 0 h 5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7"/>
                <a:gd name="T34" fmla="*/ 0 h 510"/>
                <a:gd name="T35" fmla="*/ 237 w 237"/>
                <a:gd name="T36" fmla="*/ 510 h 5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7" h="510">
                  <a:moveTo>
                    <a:pt x="66" y="169"/>
                  </a:moveTo>
                  <a:lnTo>
                    <a:pt x="158" y="0"/>
                  </a:lnTo>
                  <a:lnTo>
                    <a:pt x="147" y="92"/>
                  </a:lnTo>
                  <a:lnTo>
                    <a:pt x="224" y="38"/>
                  </a:lnTo>
                  <a:lnTo>
                    <a:pt x="197" y="144"/>
                  </a:lnTo>
                  <a:lnTo>
                    <a:pt x="237" y="144"/>
                  </a:lnTo>
                  <a:lnTo>
                    <a:pt x="172" y="286"/>
                  </a:lnTo>
                  <a:lnTo>
                    <a:pt x="81" y="471"/>
                  </a:lnTo>
                  <a:lnTo>
                    <a:pt x="41" y="510"/>
                  </a:lnTo>
                  <a:lnTo>
                    <a:pt x="0" y="352"/>
                  </a:lnTo>
                  <a:lnTo>
                    <a:pt x="66" y="169"/>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6" name="Freeform 44"/>
            <p:cNvSpPr>
              <a:spLocks/>
            </p:cNvSpPr>
            <p:nvPr/>
          </p:nvSpPr>
          <p:spPr bwMode="auto">
            <a:xfrm>
              <a:off x="4938" y="322"/>
              <a:ext cx="17" cy="51"/>
            </a:xfrm>
            <a:custGeom>
              <a:avLst/>
              <a:gdLst>
                <a:gd name="T0" fmla="*/ 0 w 235"/>
                <a:gd name="T1" fmla="*/ 0 h 719"/>
                <a:gd name="T2" fmla="*/ 0 w 235"/>
                <a:gd name="T3" fmla="*/ 0 h 719"/>
                <a:gd name="T4" fmla="*/ 0 w 235"/>
                <a:gd name="T5" fmla="*/ 0 h 719"/>
                <a:gd name="T6" fmla="*/ 0 w 235"/>
                <a:gd name="T7" fmla="*/ 0 h 719"/>
                <a:gd name="T8" fmla="*/ 0 w 235"/>
                <a:gd name="T9" fmla="*/ 0 h 719"/>
                <a:gd name="T10" fmla="*/ 0 w 235"/>
                <a:gd name="T11" fmla="*/ 0 h 719"/>
                <a:gd name="T12" fmla="*/ 0 w 235"/>
                <a:gd name="T13" fmla="*/ 0 h 719"/>
                <a:gd name="T14" fmla="*/ 0 w 235"/>
                <a:gd name="T15" fmla="*/ 0 h 719"/>
                <a:gd name="T16" fmla="*/ 0 w 235"/>
                <a:gd name="T17" fmla="*/ 0 h 719"/>
                <a:gd name="T18" fmla="*/ 0 w 235"/>
                <a:gd name="T19" fmla="*/ 0 h 71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
                <a:gd name="T31" fmla="*/ 0 h 719"/>
                <a:gd name="T32" fmla="*/ 235 w 235"/>
                <a:gd name="T33" fmla="*/ 719 h 71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5" h="719">
                  <a:moveTo>
                    <a:pt x="0" y="393"/>
                  </a:moveTo>
                  <a:lnTo>
                    <a:pt x="65" y="41"/>
                  </a:lnTo>
                  <a:lnTo>
                    <a:pt x="105" y="107"/>
                  </a:lnTo>
                  <a:lnTo>
                    <a:pt x="158" y="0"/>
                  </a:lnTo>
                  <a:lnTo>
                    <a:pt x="158" y="107"/>
                  </a:lnTo>
                  <a:lnTo>
                    <a:pt x="235" y="53"/>
                  </a:lnTo>
                  <a:lnTo>
                    <a:pt x="182" y="340"/>
                  </a:lnTo>
                  <a:lnTo>
                    <a:pt x="144" y="537"/>
                  </a:lnTo>
                  <a:lnTo>
                    <a:pt x="65" y="719"/>
                  </a:lnTo>
                  <a:lnTo>
                    <a:pt x="0" y="393"/>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7" name="Freeform 45"/>
            <p:cNvSpPr>
              <a:spLocks/>
            </p:cNvSpPr>
            <p:nvPr/>
          </p:nvSpPr>
          <p:spPr bwMode="auto">
            <a:xfrm>
              <a:off x="4974" y="331"/>
              <a:ext cx="14" cy="54"/>
            </a:xfrm>
            <a:custGeom>
              <a:avLst/>
              <a:gdLst>
                <a:gd name="T0" fmla="*/ 0 w 210"/>
                <a:gd name="T1" fmla="*/ 0 h 759"/>
                <a:gd name="T2" fmla="*/ 0 w 210"/>
                <a:gd name="T3" fmla="*/ 0 h 759"/>
                <a:gd name="T4" fmla="*/ 0 w 210"/>
                <a:gd name="T5" fmla="*/ 0 h 759"/>
                <a:gd name="T6" fmla="*/ 0 w 210"/>
                <a:gd name="T7" fmla="*/ 0 h 759"/>
                <a:gd name="T8" fmla="*/ 0 w 210"/>
                <a:gd name="T9" fmla="*/ 0 h 759"/>
                <a:gd name="T10" fmla="*/ 0 w 210"/>
                <a:gd name="T11" fmla="*/ 0 h 759"/>
                <a:gd name="T12" fmla="*/ 0 w 210"/>
                <a:gd name="T13" fmla="*/ 0 h 759"/>
                <a:gd name="T14" fmla="*/ 0 w 210"/>
                <a:gd name="T15" fmla="*/ 0 h 759"/>
                <a:gd name="T16" fmla="*/ 0 w 210"/>
                <a:gd name="T17" fmla="*/ 0 h 759"/>
                <a:gd name="T18" fmla="*/ 0 w 210"/>
                <a:gd name="T19" fmla="*/ 0 h 7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0"/>
                <a:gd name="T31" fmla="*/ 0 h 759"/>
                <a:gd name="T32" fmla="*/ 210 w 210"/>
                <a:gd name="T33" fmla="*/ 759 h 75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0" h="759">
                  <a:moveTo>
                    <a:pt x="0" y="536"/>
                  </a:moveTo>
                  <a:lnTo>
                    <a:pt x="40" y="66"/>
                  </a:lnTo>
                  <a:lnTo>
                    <a:pt x="79" y="197"/>
                  </a:lnTo>
                  <a:lnTo>
                    <a:pt x="117" y="0"/>
                  </a:lnTo>
                  <a:lnTo>
                    <a:pt x="158" y="143"/>
                  </a:lnTo>
                  <a:lnTo>
                    <a:pt x="183" y="93"/>
                  </a:lnTo>
                  <a:lnTo>
                    <a:pt x="210" y="445"/>
                  </a:lnTo>
                  <a:lnTo>
                    <a:pt x="183" y="709"/>
                  </a:lnTo>
                  <a:lnTo>
                    <a:pt x="79" y="759"/>
                  </a:lnTo>
                  <a:lnTo>
                    <a:pt x="0" y="536"/>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8" name="Freeform 46"/>
            <p:cNvSpPr>
              <a:spLocks/>
            </p:cNvSpPr>
            <p:nvPr/>
          </p:nvSpPr>
          <p:spPr bwMode="auto">
            <a:xfrm>
              <a:off x="5007" y="314"/>
              <a:ext cx="17" cy="64"/>
            </a:xfrm>
            <a:custGeom>
              <a:avLst/>
              <a:gdLst>
                <a:gd name="T0" fmla="*/ 0 w 235"/>
                <a:gd name="T1" fmla="*/ 0 h 888"/>
                <a:gd name="T2" fmla="*/ 0 w 235"/>
                <a:gd name="T3" fmla="*/ 0 h 888"/>
                <a:gd name="T4" fmla="*/ 0 w 235"/>
                <a:gd name="T5" fmla="*/ 0 h 888"/>
                <a:gd name="T6" fmla="*/ 0 w 235"/>
                <a:gd name="T7" fmla="*/ 0 h 888"/>
                <a:gd name="T8" fmla="*/ 0 w 235"/>
                <a:gd name="T9" fmla="*/ 0 h 888"/>
                <a:gd name="T10" fmla="*/ 0 w 235"/>
                <a:gd name="T11" fmla="*/ 0 h 888"/>
                <a:gd name="T12" fmla="*/ 0 w 235"/>
                <a:gd name="T13" fmla="*/ 0 h 888"/>
                <a:gd name="T14" fmla="*/ 0 w 235"/>
                <a:gd name="T15" fmla="*/ 0 h 888"/>
                <a:gd name="T16" fmla="*/ 0 w 235"/>
                <a:gd name="T17" fmla="*/ 0 h 888"/>
                <a:gd name="T18" fmla="*/ 0 w 235"/>
                <a:gd name="T19" fmla="*/ 0 h 888"/>
                <a:gd name="T20" fmla="*/ 0 w 235"/>
                <a:gd name="T21" fmla="*/ 0 h 888"/>
                <a:gd name="T22" fmla="*/ 0 w 235"/>
                <a:gd name="T23" fmla="*/ 0 h 888"/>
                <a:gd name="T24" fmla="*/ 0 w 235"/>
                <a:gd name="T25" fmla="*/ 0 h 888"/>
                <a:gd name="T26" fmla="*/ 0 w 235"/>
                <a:gd name="T27" fmla="*/ 0 h 8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5"/>
                <a:gd name="T43" fmla="*/ 0 h 888"/>
                <a:gd name="T44" fmla="*/ 235 w 235"/>
                <a:gd name="T45" fmla="*/ 888 h 88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5" h="888">
                  <a:moveTo>
                    <a:pt x="80" y="888"/>
                  </a:moveTo>
                  <a:lnTo>
                    <a:pt x="53" y="614"/>
                  </a:lnTo>
                  <a:lnTo>
                    <a:pt x="0" y="419"/>
                  </a:lnTo>
                  <a:lnTo>
                    <a:pt x="53" y="459"/>
                  </a:lnTo>
                  <a:lnTo>
                    <a:pt x="14" y="288"/>
                  </a:lnTo>
                  <a:lnTo>
                    <a:pt x="80" y="328"/>
                  </a:lnTo>
                  <a:lnTo>
                    <a:pt x="26" y="130"/>
                  </a:lnTo>
                  <a:lnTo>
                    <a:pt x="104" y="196"/>
                  </a:lnTo>
                  <a:lnTo>
                    <a:pt x="53" y="0"/>
                  </a:lnTo>
                  <a:lnTo>
                    <a:pt x="197" y="301"/>
                  </a:lnTo>
                  <a:lnTo>
                    <a:pt x="235" y="511"/>
                  </a:lnTo>
                  <a:lnTo>
                    <a:pt x="170" y="680"/>
                  </a:lnTo>
                  <a:lnTo>
                    <a:pt x="158" y="888"/>
                  </a:lnTo>
                  <a:lnTo>
                    <a:pt x="80" y="888"/>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19" name="Freeform 47"/>
            <p:cNvSpPr>
              <a:spLocks/>
            </p:cNvSpPr>
            <p:nvPr/>
          </p:nvSpPr>
          <p:spPr bwMode="auto">
            <a:xfrm>
              <a:off x="5028" y="295"/>
              <a:ext cx="25" cy="62"/>
            </a:xfrm>
            <a:custGeom>
              <a:avLst/>
              <a:gdLst>
                <a:gd name="T0" fmla="*/ 0 w 355"/>
                <a:gd name="T1" fmla="*/ 0 h 876"/>
                <a:gd name="T2" fmla="*/ 0 w 355"/>
                <a:gd name="T3" fmla="*/ 0 h 876"/>
                <a:gd name="T4" fmla="*/ 0 w 355"/>
                <a:gd name="T5" fmla="*/ 0 h 876"/>
                <a:gd name="T6" fmla="*/ 0 w 355"/>
                <a:gd name="T7" fmla="*/ 0 h 876"/>
                <a:gd name="T8" fmla="*/ 0 w 355"/>
                <a:gd name="T9" fmla="*/ 0 h 876"/>
                <a:gd name="T10" fmla="*/ 0 w 355"/>
                <a:gd name="T11" fmla="*/ 0 h 876"/>
                <a:gd name="T12" fmla="*/ 0 w 355"/>
                <a:gd name="T13" fmla="*/ 0 h 876"/>
                <a:gd name="T14" fmla="*/ 0 w 355"/>
                <a:gd name="T15" fmla="*/ 0 h 876"/>
                <a:gd name="T16" fmla="*/ 0 w 355"/>
                <a:gd name="T17" fmla="*/ 0 h 876"/>
                <a:gd name="T18" fmla="*/ 0 w 355"/>
                <a:gd name="T19" fmla="*/ 0 h 876"/>
                <a:gd name="T20" fmla="*/ 0 w 355"/>
                <a:gd name="T21" fmla="*/ 0 h 8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5"/>
                <a:gd name="T34" fmla="*/ 0 h 876"/>
                <a:gd name="T35" fmla="*/ 355 w 355"/>
                <a:gd name="T36" fmla="*/ 876 h 8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5" h="876">
                  <a:moveTo>
                    <a:pt x="274" y="876"/>
                  </a:moveTo>
                  <a:lnTo>
                    <a:pt x="208" y="628"/>
                  </a:lnTo>
                  <a:lnTo>
                    <a:pt x="51" y="301"/>
                  </a:lnTo>
                  <a:lnTo>
                    <a:pt x="118" y="355"/>
                  </a:lnTo>
                  <a:lnTo>
                    <a:pt x="0" y="118"/>
                  </a:lnTo>
                  <a:lnTo>
                    <a:pt x="105" y="183"/>
                  </a:lnTo>
                  <a:lnTo>
                    <a:pt x="41" y="0"/>
                  </a:lnTo>
                  <a:lnTo>
                    <a:pt x="158" y="118"/>
                  </a:lnTo>
                  <a:lnTo>
                    <a:pt x="289" y="420"/>
                  </a:lnTo>
                  <a:lnTo>
                    <a:pt x="355" y="707"/>
                  </a:lnTo>
                  <a:lnTo>
                    <a:pt x="274" y="876"/>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0" name="Freeform 48"/>
            <p:cNvSpPr>
              <a:spLocks/>
            </p:cNvSpPr>
            <p:nvPr/>
          </p:nvSpPr>
          <p:spPr bwMode="auto">
            <a:xfrm>
              <a:off x="5054" y="293"/>
              <a:ext cx="25" cy="46"/>
            </a:xfrm>
            <a:custGeom>
              <a:avLst/>
              <a:gdLst>
                <a:gd name="T0" fmla="*/ 0 w 342"/>
                <a:gd name="T1" fmla="*/ 0 h 641"/>
                <a:gd name="T2" fmla="*/ 0 w 342"/>
                <a:gd name="T3" fmla="*/ 0 h 641"/>
                <a:gd name="T4" fmla="*/ 0 w 342"/>
                <a:gd name="T5" fmla="*/ 0 h 641"/>
                <a:gd name="T6" fmla="*/ 0 w 342"/>
                <a:gd name="T7" fmla="*/ 0 h 641"/>
                <a:gd name="T8" fmla="*/ 0 w 342"/>
                <a:gd name="T9" fmla="*/ 0 h 641"/>
                <a:gd name="T10" fmla="*/ 0 w 342"/>
                <a:gd name="T11" fmla="*/ 0 h 641"/>
                <a:gd name="T12" fmla="*/ 0 w 342"/>
                <a:gd name="T13" fmla="*/ 0 h 641"/>
                <a:gd name="T14" fmla="*/ 0 w 342"/>
                <a:gd name="T15" fmla="*/ 0 h 641"/>
                <a:gd name="T16" fmla="*/ 0 w 342"/>
                <a:gd name="T17" fmla="*/ 0 h 641"/>
                <a:gd name="T18" fmla="*/ 0 w 342"/>
                <a:gd name="T19" fmla="*/ 0 h 64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2"/>
                <a:gd name="T31" fmla="*/ 0 h 641"/>
                <a:gd name="T32" fmla="*/ 342 w 342"/>
                <a:gd name="T33" fmla="*/ 641 h 64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2" h="641">
                  <a:moveTo>
                    <a:pt x="314" y="641"/>
                  </a:moveTo>
                  <a:lnTo>
                    <a:pt x="211" y="456"/>
                  </a:lnTo>
                  <a:lnTo>
                    <a:pt x="12" y="207"/>
                  </a:lnTo>
                  <a:lnTo>
                    <a:pt x="105" y="248"/>
                  </a:lnTo>
                  <a:lnTo>
                    <a:pt x="0" y="104"/>
                  </a:lnTo>
                  <a:lnTo>
                    <a:pt x="119" y="167"/>
                  </a:lnTo>
                  <a:lnTo>
                    <a:pt x="66" y="0"/>
                  </a:lnTo>
                  <a:lnTo>
                    <a:pt x="224" y="233"/>
                  </a:lnTo>
                  <a:lnTo>
                    <a:pt x="342" y="429"/>
                  </a:lnTo>
                  <a:lnTo>
                    <a:pt x="314" y="641"/>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1" name="Freeform 49"/>
            <p:cNvSpPr>
              <a:spLocks/>
            </p:cNvSpPr>
            <p:nvPr/>
          </p:nvSpPr>
          <p:spPr bwMode="auto">
            <a:xfrm>
              <a:off x="4885" y="299"/>
              <a:ext cx="26" cy="28"/>
            </a:xfrm>
            <a:custGeom>
              <a:avLst/>
              <a:gdLst>
                <a:gd name="T0" fmla="*/ 0 w 355"/>
                <a:gd name="T1" fmla="*/ 0 h 393"/>
                <a:gd name="T2" fmla="*/ 0 w 355"/>
                <a:gd name="T3" fmla="*/ 0 h 393"/>
                <a:gd name="T4" fmla="*/ 0 w 355"/>
                <a:gd name="T5" fmla="*/ 0 h 393"/>
                <a:gd name="T6" fmla="*/ 0 w 355"/>
                <a:gd name="T7" fmla="*/ 0 h 393"/>
                <a:gd name="T8" fmla="*/ 0 w 355"/>
                <a:gd name="T9" fmla="*/ 0 h 393"/>
                <a:gd name="T10" fmla="*/ 0 w 355"/>
                <a:gd name="T11" fmla="*/ 0 h 393"/>
                <a:gd name="T12" fmla="*/ 0 w 355"/>
                <a:gd name="T13" fmla="*/ 0 h 393"/>
                <a:gd name="T14" fmla="*/ 0 w 355"/>
                <a:gd name="T15" fmla="*/ 0 h 393"/>
                <a:gd name="T16" fmla="*/ 0 w 355"/>
                <a:gd name="T17" fmla="*/ 0 h 3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5"/>
                <a:gd name="T28" fmla="*/ 0 h 393"/>
                <a:gd name="T29" fmla="*/ 355 w 355"/>
                <a:gd name="T30" fmla="*/ 393 h 3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5" h="393">
                  <a:moveTo>
                    <a:pt x="0" y="300"/>
                  </a:moveTo>
                  <a:lnTo>
                    <a:pt x="132" y="27"/>
                  </a:lnTo>
                  <a:lnTo>
                    <a:pt x="119" y="170"/>
                  </a:lnTo>
                  <a:lnTo>
                    <a:pt x="211" y="0"/>
                  </a:lnTo>
                  <a:lnTo>
                    <a:pt x="173" y="158"/>
                  </a:lnTo>
                  <a:lnTo>
                    <a:pt x="355" y="27"/>
                  </a:lnTo>
                  <a:lnTo>
                    <a:pt x="158" y="235"/>
                  </a:lnTo>
                  <a:lnTo>
                    <a:pt x="80" y="393"/>
                  </a:lnTo>
                  <a:lnTo>
                    <a:pt x="0" y="300"/>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2" name="Freeform 50"/>
            <p:cNvSpPr>
              <a:spLocks/>
            </p:cNvSpPr>
            <p:nvPr/>
          </p:nvSpPr>
          <p:spPr bwMode="auto">
            <a:xfrm>
              <a:off x="4906" y="319"/>
              <a:ext cx="18" cy="34"/>
            </a:xfrm>
            <a:custGeom>
              <a:avLst/>
              <a:gdLst>
                <a:gd name="T0" fmla="*/ 0 w 249"/>
                <a:gd name="T1" fmla="*/ 0 h 469"/>
                <a:gd name="T2" fmla="*/ 0 w 249"/>
                <a:gd name="T3" fmla="*/ 0 h 469"/>
                <a:gd name="T4" fmla="*/ 0 w 249"/>
                <a:gd name="T5" fmla="*/ 0 h 469"/>
                <a:gd name="T6" fmla="*/ 0 w 249"/>
                <a:gd name="T7" fmla="*/ 0 h 469"/>
                <a:gd name="T8" fmla="*/ 0 w 249"/>
                <a:gd name="T9" fmla="*/ 0 h 469"/>
                <a:gd name="T10" fmla="*/ 0 w 249"/>
                <a:gd name="T11" fmla="*/ 0 h 469"/>
                <a:gd name="T12" fmla="*/ 0 w 249"/>
                <a:gd name="T13" fmla="*/ 0 h 469"/>
                <a:gd name="T14" fmla="*/ 0 w 249"/>
                <a:gd name="T15" fmla="*/ 0 h 469"/>
                <a:gd name="T16" fmla="*/ 0 w 249"/>
                <a:gd name="T17" fmla="*/ 0 h 469"/>
                <a:gd name="T18" fmla="*/ 0 w 249"/>
                <a:gd name="T19" fmla="*/ 0 h 469"/>
                <a:gd name="T20" fmla="*/ 0 w 249"/>
                <a:gd name="T21" fmla="*/ 0 h 46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49"/>
                <a:gd name="T34" fmla="*/ 0 h 469"/>
                <a:gd name="T35" fmla="*/ 249 w 249"/>
                <a:gd name="T36" fmla="*/ 469 h 46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49" h="469">
                  <a:moveTo>
                    <a:pt x="0" y="301"/>
                  </a:moveTo>
                  <a:lnTo>
                    <a:pt x="132" y="0"/>
                  </a:lnTo>
                  <a:lnTo>
                    <a:pt x="118" y="117"/>
                  </a:lnTo>
                  <a:lnTo>
                    <a:pt x="209" y="13"/>
                  </a:lnTo>
                  <a:lnTo>
                    <a:pt x="183" y="117"/>
                  </a:lnTo>
                  <a:lnTo>
                    <a:pt x="249" y="78"/>
                  </a:lnTo>
                  <a:lnTo>
                    <a:pt x="183" y="221"/>
                  </a:lnTo>
                  <a:lnTo>
                    <a:pt x="237" y="209"/>
                  </a:lnTo>
                  <a:lnTo>
                    <a:pt x="132" y="377"/>
                  </a:lnTo>
                  <a:lnTo>
                    <a:pt x="66" y="469"/>
                  </a:lnTo>
                  <a:lnTo>
                    <a:pt x="0" y="301"/>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3" name="Freeform 51"/>
            <p:cNvSpPr>
              <a:spLocks/>
            </p:cNvSpPr>
            <p:nvPr/>
          </p:nvSpPr>
          <p:spPr bwMode="auto">
            <a:xfrm>
              <a:off x="4929" y="306"/>
              <a:ext cx="14" cy="33"/>
            </a:xfrm>
            <a:custGeom>
              <a:avLst/>
              <a:gdLst>
                <a:gd name="T0" fmla="*/ 0 w 185"/>
                <a:gd name="T1" fmla="*/ 0 h 459"/>
                <a:gd name="T2" fmla="*/ 0 w 185"/>
                <a:gd name="T3" fmla="*/ 0 h 459"/>
                <a:gd name="T4" fmla="*/ 0 w 185"/>
                <a:gd name="T5" fmla="*/ 0 h 459"/>
                <a:gd name="T6" fmla="*/ 0 w 185"/>
                <a:gd name="T7" fmla="*/ 0 h 459"/>
                <a:gd name="T8" fmla="*/ 0 w 185"/>
                <a:gd name="T9" fmla="*/ 0 h 459"/>
                <a:gd name="T10" fmla="*/ 0 w 185"/>
                <a:gd name="T11" fmla="*/ 0 h 459"/>
                <a:gd name="T12" fmla="*/ 0 w 185"/>
                <a:gd name="T13" fmla="*/ 0 h 459"/>
                <a:gd name="T14" fmla="*/ 0 w 185"/>
                <a:gd name="T15" fmla="*/ 0 h 459"/>
                <a:gd name="T16" fmla="*/ 0 w 185"/>
                <a:gd name="T17" fmla="*/ 0 h 459"/>
                <a:gd name="T18" fmla="*/ 0 w 185"/>
                <a:gd name="T19" fmla="*/ 0 h 4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459"/>
                <a:gd name="T32" fmla="*/ 185 w 185"/>
                <a:gd name="T33" fmla="*/ 459 h 45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459">
                  <a:moveTo>
                    <a:pt x="79" y="432"/>
                  </a:moveTo>
                  <a:lnTo>
                    <a:pt x="160" y="235"/>
                  </a:lnTo>
                  <a:lnTo>
                    <a:pt x="105" y="247"/>
                  </a:lnTo>
                  <a:lnTo>
                    <a:pt x="185" y="66"/>
                  </a:lnTo>
                  <a:lnTo>
                    <a:pt x="120" y="130"/>
                  </a:lnTo>
                  <a:lnTo>
                    <a:pt x="132" y="0"/>
                  </a:lnTo>
                  <a:lnTo>
                    <a:pt x="39" y="170"/>
                  </a:lnTo>
                  <a:lnTo>
                    <a:pt x="0" y="313"/>
                  </a:lnTo>
                  <a:lnTo>
                    <a:pt x="13" y="459"/>
                  </a:lnTo>
                  <a:lnTo>
                    <a:pt x="79" y="432"/>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4" name="Freeform 52"/>
            <p:cNvSpPr>
              <a:spLocks/>
            </p:cNvSpPr>
            <p:nvPr/>
          </p:nvSpPr>
          <p:spPr bwMode="auto">
            <a:xfrm>
              <a:off x="4934" y="332"/>
              <a:ext cx="18" cy="48"/>
            </a:xfrm>
            <a:custGeom>
              <a:avLst/>
              <a:gdLst>
                <a:gd name="T0" fmla="*/ 0 w 250"/>
                <a:gd name="T1" fmla="*/ 0 h 668"/>
                <a:gd name="T2" fmla="*/ 0 w 250"/>
                <a:gd name="T3" fmla="*/ 0 h 668"/>
                <a:gd name="T4" fmla="*/ 0 w 250"/>
                <a:gd name="T5" fmla="*/ 0 h 668"/>
                <a:gd name="T6" fmla="*/ 0 w 250"/>
                <a:gd name="T7" fmla="*/ 0 h 668"/>
                <a:gd name="T8" fmla="*/ 0 w 250"/>
                <a:gd name="T9" fmla="*/ 0 h 668"/>
                <a:gd name="T10" fmla="*/ 0 w 250"/>
                <a:gd name="T11" fmla="*/ 0 h 668"/>
                <a:gd name="T12" fmla="*/ 0 w 250"/>
                <a:gd name="T13" fmla="*/ 0 h 668"/>
                <a:gd name="T14" fmla="*/ 0 w 250"/>
                <a:gd name="T15" fmla="*/ 0 h 668"/>
                <a:gd name="T16" fmla="*/ 0 w 250"/>
                <a:gd name="T17" fmla="*/ 0 h 668"/>
                <a:gd name="T18" fmla="*/ 0 w 250"/>
                <a:gd name="T19" fmla="*/ 0 h 668"/>
                <a:gd name="T20" fmla="*/ 0 w 250"/>
                <a:gd name="T21" fmla="*/ 0 h 668"/>
                <a:gd name="T22" fmla="*/ 0 w 250"/>
                <a:gd name="T23" fmla="*/ 0 h 66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0"/>
                <a:gd name="T37" fmla="*/ 0 h 668"/>
                <a:gd name="T38" fmla="*/ 250 w 250"/>
                <a:gd name="T39" fmla="*/ 668 h 66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0" h="668">
                  <a:moveTo>
                    <a:pt x="132" y="589"/>
                  </a:moveTo>
                  <a:lnTo>
                    <a:pt x="212" y="352"/>
                  </a:lnTo>
                  <a:lnTo>
                    <a:pt x="250" y="27"/>
                  </a:lnTo>
                  <a:lnTo>
                    <a:pt x="198" y="158"/>
                  </a:lnTo>
                  <a:lnTo>
                    <a:pt x="198" y="0"/>
                  </a:lnTo>
                  <a:lnTo>
                    <a:pt x="132" y="183"/>
                  </a:lnTo>
                  <a:lnTo>
                    <a:pt x="132" y="13"/>
                  </a:lnTo>
                  <a:lnTo>
                    <a:pt x="78" y="183"/>
                  </a:lnTo>
                  <a:lnTo>
                    <a:pt x="66" y="52"/>
                  </a:lnTo>
                  <a:lnTo>
                    <a:pt x="0" y="445"/>
                  </a:lnTo>
                  <a:lnTo>
                    <a:pt x="28" y="668"/>
                  </a:lnTo>
                  <a:lnTo>
                    <a:pt x="132" y="589"/>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5" name="Freeform 53"/>
            <p:cNvSpPr>
              <a:spLocks/>
            </p:cNvSpPr>
            <p:nvPr/>
          </p:nvSpPr>
          <p:spPr bwMode="auto">
            <a:xfrm>
              <a:off x="4973" y="344"/>
              <a:ext cx="15" cy="44"/>
            </a:xfrm>
            <a:custGeom>
              <a:avLst/>
              <a:gdLst>
                <a:gd name="T0" fmla="*/ 0 w 224"/>
                <a:gd name="T1" fmla="*/ 0 h 614"/>
                <a:gd name="T2" fmla="*/ 0 w 224"/>
                <a:gd name="T3" fmla="*/ 0 h 614"/>
                <a:gd name="T4" fmla="*/ 0 w 224"/>
                <a:gd name="T5" fmla="*/ 0 h 614"/>
                <a:gd name="T6" fmla="*/ 0 w 224"/>
                <a:gd name="T7" fmla="*/ 0 h 614"/>
                <a:gd name="T8" fmla="*/ 0 w 224"/>
                <a:gd name="T9" fmla="*/ 0 h 614"/>
                <a:gd name="T10" fmla="*/ 0 w 224"/>
                <a:gd name="T11" fmla="*/ 0 h 614"/>
                <a:gd name="T12" fmla="*/ 0 w 224"/>
                <a:gd name="T13" fmla="*/ 0 h 614"/>
                <a:gd name="T14" fmla="*/ 0 w 224"/>
                <a:gd name="T15" fmla="*/ 0 h 614"/>
                <a:gd name="T16" fmla="*/ 0 w 224"/>
                <a:gd name="T17" fmla="*/ 0 h 614"/>
                <a:gd name="T18" fmla="*/ 0 w 224"/>
                <a:gd name="T19" fmla="*/ 0 h 614"/>
                <a:gd name="T20" fmla="*/ 0 w 224"/>
                <a:gd name="T21" fmla="*/ 0 h 614"/>
                <a:gd name="T22" fmla="*/ 0 w 224"/>
                <a:gd name="T23" fmla="*/ 0 h 6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24"/>
                <a:gd name="T37" fmla="*/ 0 h 614"/>
                <a:gd name="T38" fmla="*/ 224 w 224"/>
                <a:gd name="T39" fmla="*/ 614 h 61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24" h="614">
                  <a:moveTo>
                    <a:pt x="0" y="469"/>
                  </a:moveTo>
                  <a:lnTo>
                    <a:pt x="39" y="51"/>
                  </a:lnTo>
                  <a:lnTo>
                    <a:pt x="54" y="209"/>
                  </a:lnTo>
                  <a:lnTo>
                    <a:pt x="107" y="0"/>
                  </a:lnTo>
                  <a:lnTo>
                    <a:pt x="107" y="195"/>
                  </a:lnTo>
                  <a:lnTo>
                    <a:pt x="185" y="25"/>
                  </a:lnTo>
                  <a:lnTo>
                    <a:pt x="197" y="222"/>
                  </a:lnTo>
                  <a:lnTo>
                    <a:pt x="224" y="182"/>
                  </a:lnTo>
                  <a:lnTo>
                    <a:pt x="224" y="404"/>
                  </a:lnTo>
                  <a:lnTo>
                    <a:pt x="197" y="614"/>
                  </a:lnTo>
                  <a:lnTo>
                    <a:pt x="107" y="614"/>
                  </a:lnTo>
                  <a:lnTo>
                    <a:pt x="0" y="469"/>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6" name="Freeform 54"/>
            <p:cNvSpPr>
              <a:spLocks/>
            </p:cNvSpPr>
            <p:nvPr/>
          </p:nvSpPr>
          <p:spPr bwMode="auto">
            <a:xfrm>
              <a:off x="5010" y="321"/>
              <a:ext cx="15" cy="66"/>
            </a:xfrm>
            <a:custGeom>
              <a:avLst/>
              <a:gdLst>
                <a:gd name="T0" fmla="*/ 0 w 210"/>
                <a:gd name="T1" fmla="*/ 0 h 929"/>
                <a:gd name="T2" fmla="*/ 0 w 210"/>
                <a:gd name="T3" fmla="*/ 0 h 929"/>
                <a:gd name="T4" fmla="*/ 0 w 210"/>
                <a:gd name="T5" fmla="*/ 0 h 929"/>
                <a:gd name="T6" fmla="*/ 0 w 210"/>
                <a:gd name="T7" fmla="*/ 0 h 929"/>
                <a:gd name="T8" fmla="*/ 0 w 210"/>
                <a:gd name="T9" fmla="*/ 0 h 929"/>
                <a:gd name="T10" fmla="*/ 0 w 210"/>
                <a:gd name="T11" fmla="*/ 0 h 929"/>
                <a:gd name="T12" fmla="*/ 0 w 210"/>
                <a:gd name="T13" fmla="*/ 0 h 929"/>
                <a:gd name="T14" fmla="*/ 0 w 210"/>
                <a:gd name="T15" fmla="*/ 0 h 929"/>
                <a:gd name="T16" fmla="*/ 0 w 210"/>
                <a:gd name="T17" fmla="*/ 0 h 929"/>
                <a:gd name="T18" fmla="*/ 0 w 210"/>
                <a:gd name="T19" fmla="*/ 0 h 929"/>
                <a:gd name="T20" fmla="*/ 0 w 210"/>
                <a:gd name="T21" fmla="*/ 0 h 929"/>
                <a:gd name="T22" fmla="*/ 0 w 210"/>
                <a:gd name="T23" fmla="*/ 0 h 929"/>
                <a:gd name="T24" fmla="*/ 0 w 210"/>
                <a:gd name="T25" fmla="*/ 0 h 929"/>
                <a:gd name="T26" fmla="*/ 0 w 210"/>
                <a:gd name="T27" fmla="*/ 0 h 929"/>
                <a:gd name="T28" fmla="*/ 0 w 210"/>
                <a:gd name="T29" fmla="*/ 0 h 9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10"/>
                <a:gd name="T46" fmla="*/ 0 h 929"/>
                <a:gd name="T47" fmla="*/ 210 w 210"/>
                <a:gd name="T48" fmla="*/ 929 h 92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10" h="929">
                  <a:moveTo>
                    <a:pt x="52" y="837"/>
                  </a:moveTo>
                  <a:lnTo>
                    <a:pt x="27" y="668"/>
                  </a:lnTo>
                  <a:lnTo>
                    <a:pt x="0" y="445"/>
                  </a:lnTo>
                  <a:lnTo>
                    <a:pt x="52" y="510"/>
                  </a:lnTo>
                  <a:lnTo>
                    <a:pt x="14" y="328"/>
                  </a:lnTo>
                  <a:lnTo>
                    <a:pt x="79" y="406"/>
                  </a:lnTo>
                  <a:lnTo>
                    <a:pt x="41" y="185"/>
                  </a:lnTo>
                  <a:lnTo>
                    <a:pt x="119" y="262"/>
                  </a:lnTo>
                  <a:lnTo>
                    <a:pt x="52" y="0"/>
                  </a:lnTo>
                  <a:lnTo>
                    <a:pt x="210" y="262"/>
                  </a:lnTo>
                  <a:lnTo>
                    <a:pt x="210" y="472"/>
                  </a:lnTo>
                  <a:lnTo>
                    <a:pt x="158" y="550"/>
                  </a:lnTo>
                  <a:lnTo>
                    <a:pt x="131" y="797"/>
                  </a:lnTo>
                  <a:lnTo>
                    <a:pt x="65" y="929"/>
                  </a:lnTo>
                  <a:lnTo>
                    <a:pt x="52" y="837"/>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7" name="Freeform 55"/>
            <p:cNvSpPr>
              <a:spLocks/>
            </p:cNvSpPr>
            <p:nvPr/>
          </p:nvSpPr>
          <p:spPr bwMode="auto">
            <a:xfrm>
              <a:off x="5033" y="301"/>
              <a:ext cx="21" cy="66"/>
            </a:xfrm>
            <a:custGeom>
              <a:avLst/>
              <a:gdLst>
                <a:gd name="T0" fmla="*/ 0 w 301"/>
                <a:gd name="T1" fmla="*/ 0 h 914"/>
                <a:gd name="T2" fmla="*/ 0 w 301"/>
                <a:gd name="T3" fmla="*/ 0 h 914"/>
                <a:gd name="T4" fmla="*/ 0 w 301"/>
                <a:gd name="T5" fmla="*/ 0 h 914"/>
                <a:gd name="T6" fmla="*/ 0 w 301"/>
                <a:gd name="T7" fmla="*/ 0 h 914"/>
                <a:gd name="T8" fmla="*/ 0 w 301"/>
                <a:gd name="T9" fmla="*/ 0 h 914"/>
                <a:gd name="T10" fmla="*/ 0 w 301"/>
                <a:gd name="T11" fmla="*/ 0 h 914"/>
                <a:gd name="T12" fmla="*/ 0 w 301"/>
                <a:gd name="T13" fmla="*/ 0 h 914"/>
                <a:gd name="T14" fmla="*/ 0 w 301"/>
                <a:gd name="T15" fmla="*/ 0 h 914"/>
                <a:gd name="T16" fmla="*/ 0 w 301"/>
                <a:gd name="T17" fmla="*/ 0 h 914"/>
                <a:gd name="T18" fmla="*/ 0 w 301"/>
                <a:gd name="T19" fmla="*/ 0 h 914"/>
                <a:gd name="T20" fmla="*/ 0 w 301"/>
                <a:gd name="T21" fmla="*/ 0 h 914"/>
                <a:gd name="T22" fmla="*/ 0 w 301"/>
                <a:gd name="T23" fmla="*/ 0 h 914"/>
                <a:gd name="T24" fmla="*/ 0 w 301"/>
                <a:gd name="T25" fmla="*/ 0 h 914"/>
                <a:gd name="T26" fmla="*/ 0 w 301"/>
                <a:gd name="T27" fmla="*/ 0 h 914"/>
                <a:gd name="T28" fmla="*/ 0 w 301"/>
                <a:gd name="T29" fmla="*/ 0 h 9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1"/>
                <a:gd name="T46" fmla="*/ 0 h 914"/>
                <a:gd name="T47" fmla="*/ 301 w 301"/>
                <a:gd name="T48" fmla="*/ 914 h 9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1" h="914">
                  <a:moveTo>
                    <a:pt x="248" y="903"/>
                  </a:moveTo>
                  <a:lnTo>
                    <a:pt x="157" y="589"/>
                  </a:lnTo>
                  <a:lnTo>
                    <a:pt x="77" y="404"/>
                  </a:lnTo>
                  <a:lnTo>
                    <a:pt x="157" y="458"/>
                  </a:lnTo>
                  <a:lnTo>
                    <a:pt x="14" y="223"/>
                  </a:lnTo>
                  <a:lnTo>
                    <a:pt x="77" y="223"/>
                  </a:lnTo>
                  <a:lnTo>
                    <a:pt x="0" y="90"/>
                  </a:lnTo>
                  <a:lnTo>
                    <a:pt x="106" y="143"/>
                  </a:lnTo>
                  <a:lnTo>
                    <a:pt x="52" y="0"/>
                  </a:lnTo>
                  <a:lnTo>
                    <a:pt x="170" y="182"/>
                  </a:lnTo>
                  <a:lnTo>
                    <a:pt x="223" y="327"/>
                  </a:lnTo>
                  <a:lnTo>
                    <a:pt x="263" y="510"/>
                  </a:lnTo>
                  <a:lnTo>
                    <a:pt x="301" y="704"/>
                  </a:lnTo>
                  <a:lnTo>
                    <a:pt x="301" y="914"/>
                  </a:lnTo>
                  <a:lnTo>
                    <a:pt x="248" y="903"/>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8" name="Freeform 56"/>
            <p:cNvSpPr>
              <a:spLocks/>
            </p:cNvSpPr>
            <p:nvPr/>
          </p:nvSpPr>
          <p:spPr bwMode="auto">
            <a:xfrm>
              <a:off x="5062" y="301"/>
              <a:ext cx="22" cy="45"/>
            </a:xfrm>
            <a:custGeom>
              <a:avLst/>
              <a:gdLst>
                <a:gd name="T0" fmla="*/ 0 w 316"/>
                <a:gd name="T1" fmla="*/ 0 h 626"/>
                <a:gd name="T2" fmla="*/ 0 w 316"/>
                <a:gd name="T3" fmla="*/ 0 h 626"/>
                <a:gd name="T4" fmla="*/ 0 w 316"/>
                <a:gd name="T5" fmla="*/ 0 h 626"/>
                <a:gd name="T6" fmla="*/ 0 w 316"/>
                <a:gd name="T7" fmla="*/ 0 h 626"/>
                <a:gd name="T8" fmla="*/ 0 w 316"/>
                <a:gd name="T9" fmla="*/ 0 h 626"/>
                <a:gd name="T10" fmla="*/ 0 w 316"/>
                <a:gd name="T11" fmla="*/ 0 h 626"/>
                <a:gd name="T12" fmla="*/ 0 w 316"/>
                <a:gd name="T13" fmla="*/ 0 h 626"/>
                <a:gd name="T14" fmla="*/ 0 w 316"/>
                <a:gd name="T15" fmla="*/ 0 h 626"/>
                <a:gd name="T16" fmla="*/ 0 w 316"/>
                <a:gd name="T17" fmla="*/ 0 h 626"/>
                <a:gd name="T18" fmla="*/ 0 w 316"/>
                <a:gd name="T19" fmla="*/ 0 h 626"/>
                <a:gd name="T20" fmla="*/ 0 w 316"/>
                <a:gd name="T21" fmla="*/ 0 h 6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16"/>
                <a:gd name="T34" fmla="*/ 0 h 626"/>
                <a:gd name="T35" fmla="*/ 316 w 316"/>
                <a:gd name="T36" fmla="*/ 626 h 62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16" h="626">
                  <a:moveTo>
                    <a:pt x="237" y="626"/>
                  </a:moveTo>
                  <a:lnTo>
                    <a:pt x="184" y="497"/>
                  </a:lnTo>
                  <a:lnTo>
                    <a:pt x="52" y="273"/>
                  </a:lnTo>
                  <a:lnTo>
                    <a:pt x="92" y="273"/>
                  </a:lnTo>
                  <a:lnTo>
                    <a:pt x="0" y="90"/>
                  </a:lnTo>
                  <a:lnTo>
                    <a:pt x="106" y="208"/>
                  </a:lnTo>
                  <a:lnTo>
                    <a:pt x="27" y="0"/>
                  </a:lnTo>
                  <a:lnTo>
                    <a:pt x="237" y="208"/>
                  </a:lnTo>
                  <a:lnTo>
                    <a:pt x="302" y="378"/>
                  </a:lnTo>
                  <a:lnTo>
                    <a:pt x="316" y="589"/>
                  </a:lnTo>
                  <a:lnTo>
                    <a:pt x="237" y="626"/>
                  </a:lnTo>
                  <a:close/>
                </a:path>
              </a:pathLst>
            </a:custGeom>
            <a:solidFill>
              <a:srgbClr val="51515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29" name="Freeform 57"/>
            <p:cNvSpPr>
              <a:spLocks/>
            </p:cNvSpPr>
            <p:nvPr/>
          </p:nvSpPr>
          <p:spPr bwMode="auto">
            <a:xfrm>
              <a:off x="4977" y="252"/>
              <a:ext cx="29" cy="43"/>
            </a:xfrm>
            <a:custGeom>
              <a:avLst/>
              <a:gdLst>
                <a:gd name="T0" fmla="*/ 0 w 406"/>
                <a:gd name="T1" fmla="*/ 0 h 590"/>
                <a:gd name="T2" fmla="*/ 0 w 406"/>
                <a:gd name="T3" fmla="*/ 0 h 590"/>
                <a:gd name="T4" fmla="*/ 0 w 406"/>
                <a:gd name="T5" fmla="*/ 0 h 590"/>
                <a:gd name="T6" fmla="*/ 0 w 406"/>
                <a:gd name="T7" fmla="*/ 0 h 590"/>
                <a:gd name="T8" fmla="*/ 0 w 406"/>
                <a:gd name="T9" fmla="*/ 0 h 590"/>
                <a:gd name="T10" fmla="*/ 0 w 406"/>
                <a:gd name="T11" fmla="*/ 0 h 590"/>
                <a:gd name="T12" fmla="*/ 0 w 406"/>
                <a:gd name="T13" fmla="*/ 0 h 590"/>
                <a:gd name="T14" fmla="*/ 0 w 406"/>
                <a:gd name="T15" fmla="*/ 0 h 590"/>
                <a:gd name="T16" fmla="*/ 0 w 406"/>
                <a:gd name="T17" fmla="*/ 0 h 590"/>
                <a:gd name="T18" fmla="*/ 0 w 406"/>
                <a:gd name="T19" fmla="*/ 0 h 5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6"/>
                <a:gd name="T31" fmla="*/ 0 h 590"/>
                <a:gd name="T32" fmla="*/ 406 w 406"/>
                <a:gd name="T33" fmla="*/ 590 h 5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6" h="590">
                  <a:moveTo>
                    <a:pt x="176" y="32"/>
                  </a:moveTo>
                  <a:lnTo>
                    <a:pt x="83" y="226"/>
                  </a:lnTo>
                  <a:lnTo>
                    <a:pt x="0" y="384"/>
                  </a:lnTo>
                  <a:lnTo>
                    <a:pt x="134" y="590"/>
                  </a:lnTo>
                  <a:lnTo>
                    <a:pt x="217" y="506"/>
                  </a:lnTo>
                  <a:lnTo>
                    <a:pt x="332" y="424"/>
                  </a:lnTo>
                  <a:lnTo>
                    <a:pt x="406" y="352"/>
                  </a:lnTo>
                  <a:lnTo>
                    <a:pt x="260" y="134"/>
                  </a:lnTo>
                  <a:lnTo>
                    <a:pt x="217" y="0"/>
                  </a:lnTo>
                  <a:lnTo>
                    <a:pt x="176" y="32"/>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0" name="Freeform 58"/>
            <p:cNvSpPr>
              <a:spLocks/>
            </p:cNvSpPr>
            <p:nvPr/>
          </p:nvSpPr>
          <p:spPr bwMode="auto">
            <a:xfrm>
              <a:off x="4963" y="284"/>
              <a:ext cx="22" cy="22"/>
            </a:xfrm>
            <a:custGeom>
              <a:avLst/>
              <a:gdLst>
                <a:gd name="T0" fmla="*/ 0 w 311"/>
                <a:gd name="T1" fmla="*/ 0 h 308"/>
                <a:gd name="T2" fmla="*/ 0 w 311"/>
                <a:gd name="T3" fmla="*/ 0 h 308"/>
                <a:gd name="T4" fmla="*/ 0 w 311"/>
                <a:gd name="T5" fmla="*/ 0 h 308"/>
                <a:gd name="T6" fmla="*/ 0 w 311"/>
                <a:gd name="T7" fmla="*/ 0 h 308"/>
                <a:gd name="T8" fmla="*/ 0 w 311"/>
                <a:gd name="T9" fmla="*/ 0 h 308"/>
                <a:gd name="T10" fmla="*/ 0 w 311"/>
                <a:gd name="T11" fmla="*/ 0 h 308"/>
                <a:gd name="T12" fmla="*/ 0 w 311"/>
                <a:gd name="T13" fmla="*/ 0 h 308"/>
                <a:gd name="T14" fmla="*/ 0 w 311"/>
                <a:gd name="T15" fmla="*/ 0 h 308"/>
                <a:gd name="T16" fmla="*/ 0 w 311"/>
                <a:gd name="T17" fmla="*/ 0 h 308"/>
                <a:gd name="T18" fmla="*/ 0 w 311"/>
                <a:gd name="T19" fmla="*/ 0 h 3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11"/>
                <a:gd name="T31" fmla="*/ 0 h 308"/>
                <a:gd name="T32" fmla="*/ 311 w 311"/>
                <a:gd name="T33" fmla="*/ 308 h 3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11" h="308">
                  <a:moveTo>
                    <a:pt x="0" y="0"/>
                  </a:moveTo>
                  <a:lnTo>
                    <a:pt x="114" y="72"/>
                  </a:lnTo>
                  <a:lnTo>
                    <a:pt x="198" y="164"/>
                  </a:lnTo>
                  <a:lnTo>
                    <a:pt x="311" y="308"/>
                  </a:lnTo>
                  <a:lnTo>
                    <a:pt x="259" y="186"/>
                  </a:lnTo>
                  <a:lnTo>
                    <a:pt x="188" y="93"/>
                  </a:lnTo>
                  <a:lnTo>
                    <a:pt x="281" y="134"/>
                  </a:lnTo>
                  <a:lnTo>
                    <a:pt x="206" y="60"/>
                  </a:lnTo>
                  <a:lnTo>
                    <a:pt x="124" y="21"/>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1" name="Freeform 59"/>
            <p:cNvSpPr>
              <a:spLocks/>
            </p:cNvSpPr>
            <p:nvPr/>
          </p:nvSpPr>
          <p:spPr bwMode="auto">
            <a:xfrm>
              <a:off x="4990" y="283"/>
              <a:ext cx="22" cy="11"/>
            </a:xfrm>
            <a:custGeom>
              <a:avLst/>
              <a:gdLst>
                <a:gd name="T0" fmla="*/ 0 w 304"/>
                <a:gd name="T1" fmla="*/ 0 h 156"/>
                <a:gd name="T2" fmla="*/ 0 w 304"/>
                <a:gd name="T3" fmla="*/ 0 h 156"/>
                <a:gd name="T4" fmla="*/ 0 w 304"/>
                <a:gd name="T5" fmla="*/ 0 h 156"/>
                <a:gd name="T6" fmla="*/ 0 w 304"/>
                <a:gd name="T7" fmla="*/ 0 h 156"/>
                <a:gd name="T8" fmla="*/ 0 w 304"/>
                <a:gd name="T9" fmla="*/ 0 h 156"/>
                <a:gd name="T10" fmla="*/ 0 w 304"/>
                <a:gd name="T11" fmla="*/ 0 h 156"/>
                <a:gd name="T12" fmla="*/ 0 60000 65536"/>
                <a:gd name="T13" fmla="*/ 0 60000 65536"/>
                <a:gd name="T14" fmla="*/ 0 60000 65536"/>
                <a:gd name="T15" fmla="*/ 0 60000 65536"/>
                <a:gd name="T16" fmla="*/ 0 60000 65536"/>
                <a:gd name="T17" fmla="*/ 0 60000 65536"/>
                <a:gd name="T18" fmla="*/ 0 w 304"/>
                <a:gd name="T19" fmla="*/ 0 h 156"/>
                <a:gd name="T20" fmla="*/ 304 w 304"/>
                <a:gd name="T21" fmla="*/ 156 h 156"/>
              </a:gdLst>
              <a:ahLst/>
              <a:cxnLst>
                <a:cxn ang="T12">
                  <a:pos x="T0" y="T1"/>
                </a:cxn>
                <a:cxn ang="T13">
                  <a:pos x="T2" y="T3"/>
                </a:cxn>
                <a:cxn ang="T14">
                  <a:pos x="T4" y="T5"/>
                </a:cxn>
                <a:cxn ang="T15">
                  <a:pos x="T6" y="T7"/>
                </a:cxn>
                <a:cxn ang="T16">
                  <a:pos x="T8" y="T9"/>
                </a:cxn>
                <a:cxn ang="T17">
                  <a:pos x="T10" y="T11"/>
                </a:cxn>
              </a:cxnLst>
              <a:rect l="T18" t="T19" r="T20" b="T21"/>
              <a:pathLst>
                <a:path w="304" h="156">
                  <a:moveTo>
                    <a:pt x="0" y="156"/>
                  </a:moveTo>
                  <a:lnTo>
                    <a:pt x="116" y="52"/>
                  </a:lnTo>
                  <a:lnTo>
                    <a:pt x="232" y="0"/>
                  </a:lnTo>
                  <a:lnTo>
                    <a:pt x="304" y="22"/>
                  </a:lnTo>
                  <a:lnTo>
                    <a:pt x="158" y="73"/>
                  </a:lnTo>
                  <a:lnTo>
                    <a:pt x="0" y="1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2" name="Freeform 60"/>
            <p:cNvSpPr>
              <a:spLocks/>
            </p:cNvSpPr>
            <p:nvPr/>
          </p:nvSpPr>
          <p:spPr bwMode="auto">
            <a:xfrm>
              <a:off x="4990" y="285"/>
              <a:ext cx="36" cy="20"/>
            </a:xfrm>
            <a:custGeom>
              <a:avLst/>
              <a:gdLst>
                <a:gd name="T0" fmla="*/ 0 w 492"/>
                <a:gd name="T1" fmla="*/ 0 h 280"/>
                <a:gd name="T2" fmla="*/ 0 w 492"/>
                <a:gd name="T3" fmla="*/ 0 h 280"/>
                <a:gd name="T4" fmla="*/ 0 w 492"/>
                <a:gd name="T5" fmla="*/ 0 h 280"/>
                <a:gd name="T6" fmla="*/ 0 w 492"/>
                <a:gd name="T7" fmla="*/ 0 h 280"/>
                <a:gd name="T8" fmla="*/ 0 w 492"/>
                <a:gd name="T9" fmla="*/ 0 h 280"/>
                <a:gd name="T10" fmla="*/ 0 w 492"/>
                <a:gd name="T11" fmla="*/ 0 h 280"/>
                <a:gd name="T12" fmla="*/ 0 w 492"/>
                <a:gd name="T13" fmla="*/ 0 h 280"/>
                <a:gd name="T14" fmla="*/ 0 w 492"/>
                <a:gd name="T15" fmla="*/ 0 h 280"/>
                <a:gd name="T16" fmla="*/ 0 w 492"/>
                <a:gd name="T17" fmla="*/ 0 h 280"/>
                <a:gd name="T18" fmla="*/ 0 w 492"/>
                <a:gd name="T19" fmla="*/ 0 h 280"/>
                <a:gd name="T20" fmla="*/ 0 w 492"/>
                <a:gd name="T21" fmla="*/ 0 h 2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92"/>
                <a:gd name="T34" fmla="*/ 0 h 280"/>
                <a:gd name="T35" fmla="*/ 492 w 492"/>
                <a:gd name="T36" fmla="*/ 280 h 28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92" h="280">
                  <a:moveTo>
                    <a:pt x="0" y="280"/>
                  </a:moveTo>
                  <a:lnTo>
                    <a:pt x="95" y="176"/>
                  </a:lnTo>
                  <a:lnTo>
                    <a:pt x="221" y="94"/>
                  </a:lnTo>
                  <a:lnTo>
                    <a:pt x="355" y="50"/>
                  </a:lnTo>
                  <a:lnTo>
                    <a:pt x="375" y="50"/>
                  </a:lnTo>
                  <a:lnTo>
                    <a:pt x="492" y="0"/>
                  </a:lnTo>
                  <a:lnTo>
                    <a:pt x="334" y="0"/>
                  </a:lnTo>
                  <a:lnTo>
                    <a:pt x="199" y="62"/>
                  </a:lnTo>
                  <a:lnTo>
                    <a:pt x="106" y="144"/>
                  </a:lnTo>
                  <a:lnTo>
                    <a:pt x="44" y="206"/>
                  </a:lnTo>
                  <a:lnTo>
                    <a:pt x="0" y="2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3" name="Freeform 61"/>
            <p:cNvSpPr>
              <a:spLocks/>
            </p:cNvSpPr>
            <p:nvPr/>
          </p:nvSpPr>
          <p:spPr bwMode="auto">
            <a:xfrm>
              <a:off x="4970" y="297"/>
              <a:ext cx="38" cy="18"/>
            </a:xfrm>
            <a:custGeom>
              <a:avLst/>
              <a:gdLst>
                <a:gd name="T0" fmla="*/ 0 w 528"/>
                <a:gd name="T1" fmla="*/ 0 h 261"/>
                <a:gd name="T2" fmla="*/ 0 w 528"/>
                <a:gd name="T3" fmla="*/ 0 h 261"/>
                <a:gd name="T4" fmla="*/ 0 w 528"/>
                <a:gd name="T5" fmla="*/ 0 h 261"/>
                <a:gd name="T6" fmla="*/ 0 w 528"/>
                <a:gd name="T7" fmla="*/ 0 h 261"/>
                <a:gd name="T8" fmla="*/ 0 w 528"/>
                <a:gd name="T9" fmla="*/ 0 h 261"/>
                <a:gd name="T10" fmla="*/ 0 w 528"/>
                <a:gd name="T11" fmla="*/ 0 h 261"/>
                <a:gd name="T12" fmla="*/ 0 w 528"/>
                <a:gd name="T13" fmla="*/ 0 h 261"/>
                <a:gd name="T14" fmla="*/ 0 w 528"/>
                <a:gd name="T15" fmla="*/ 0 h 261"/>
                <a:gd name="T16" fmla="*/ 0 w 528"/>
                <a:gd name="T17" fmla="*/ 0 h 261"/>
                <a:gd name="T18" fmla="*/ 0 w 528"/>
                <a:gd name="T19" fmla="*/ 0 h 2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28"/>
                <a:gd name="T31" fmla="*/ 0 h 261"/>
                <a:gd name="T32" fmla="*/ 528 w 528"/>
                <a:gd name="T33" fmla="*/ 261 h 26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28" h="261">
                  <a:moveTo>
                    <a:pt x="154" y="126"/>
                  </a:moveTo>
                  <a:lnTo>
                    <a:pt x="0" y="0"/>
                  </a:lnTo>
                  <a:lnTo>
                    <a:pt x="154" y="167"/>
                  </a:lnTo>
                  <a:lnTo>
                    <a:pt x="238" y="261"/>
                  </a:lnTo>
                  <a:lnTo>
                    <a:pt x="310" y="178"/>
                  </a:lnTo>
                  <a:lnTo>
                    <a:pt x="395" y="116"/>
                  </a:lnTo>
                  <a:lnTo>
                    <a:pt x="528" y="32"/>
                  </a:lnTo>
                  <a:lnTo>
                    <a:pt x="364" y="106"/>
                  </a:lnTo>
                  <a:lnTo>
                    <a:pt x="238" y="178"/>
                  </a:lnTo>
                  <a:lnTo>
                    <a:pt x="154" y="1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4" name="Freeform 62"/>
            <p:cNvSpPr>
              <a:spLocks/>
            </p:cNvSpPr>
            <p:nvPr/>
          </p:nvSpPr>
          <p:spPr bwMode="auto">
            <a:xfrm>
              <a:off x="4907" y="228"/>
              <a:ext cx="23" cy="44"/>
            </a:xfrm>
            <a:custGeom>
              <a:avLst/>
              <a:gdLst>
                <a:gd name="T0" fmla="*/ 0 w 332"/>
                <a:gd name="T1" fmla="*/ 0 h 611"/>
                <a:gd name="T2" fmla="*/ 0 w 332"/>
                <a:gd name="T3" fmla="*/ 0 h 611"/>
                <a:gd name="T4" fmla="*/ 0 w 332"/>
                <a:gd name="T5" fmla="*/ 0 h 611"/>
                <a:gd name="T6" fmla="*/ 0 w 332"/>
                <a:gd name="T7" fmla="*/ 0 h 611"/>
                <a:gd name="T8" fmla="*/ 0 w 332"/>
                <a:gd name="T9" fmla="*/ 0 h 611"/>
                <a:gd name="T10" fmla="*/ 0 w 332"/>
                <a:gd name="T11" fmla="*/ 0 h 611"/>
                <a:gd name="T12" fmla="*/ 0 w 332"/>
                <a:gd name="T13" fmla="*/ 0 h 611"/>
                <a:gd name="T14" fmla="*/ 0 w 332"/>
                <a:gd name="T15" fmla="*/ 0 h 611"/>
                <a:gd name="T16" fmla="*/ 0 w 332"/>
                <a:gd name="T17" fmla="*/ 0 h 611"/>
                <a:gd name="T18" fmla="*/ 0 w 332"/>
                <a:gd name="T19" fmla="*/ 0 h 611"/>
                <a:gd name="T20" fmla="*/ 0 w 332"/>
                <a:gd name="T21" fmla="*/ 0 h 611"/>
                <a:gd name="T22" fmla="*/ 0 w 332"/>
                <a:gd name="T23" fmla="*/ 0 h 611"/>
                <a:gd name="T24" fmla="*/ 0 w 332"/>
                <a:gd name="T25" fmla="*/ 0 h 611"/>
                <a:gd name="T26" fmla="*/ 0 w 332"/>
                <a:gd name="T27" fmla="*/ 0 h 611"/>
                <a:gd name="T28" fmla="*/ 0 w 332"/>
                <a:gd name="T29" fmla="*/ 0 h 611"/>
                <a:gd name="T30" fmla="*/ 0 w 332"/>
                <a:gd name="T31" fmla="*/ 0 h 611"/>
                <a:gd name="T32" fmla="*/ 0 w 332"/>
                <a:gd name="T33" fmla="*/ 0 h 611"/>
                <a:gd name="T34" fmla="*/ 0 w 332"/>
                <a:gd name="T35" fmla="*/ 0 h 611"/>
                <a:gd name="T36" fmla="*/ 0 w 332"/>
                <a:gd name="T37" fmla="*/ 0 h 611"/>
                <a:gd name="T38" fmla="*/ 0 w 332"/>
                <a:gd name="T39" fmla="*/ 0 h 61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32"/>
                <a:gd name="T61" fmla="*/ 0 h 611"/>
                <a:gd name="T62" fmla="*/ 332 w 332"/>
                <a:gd name="T63" fmla="*/ 611 h 61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32" h="611">
                  <a:moveTo>
                    <a:pt x="63" y="0"/>
                  </a:moveTo>
                  <a:lnTo>
                    <a:pt x="105" y="40"/>
                  </a:lnTo>
                  <a:lnTo>
                    <a:pt x="42" y="94"/>
                  </a:lnTo>
                  <a:lnTo>
                    <a:pt x="72" y="125"/>
                  </a:lnTo>
                  <a:lnTo>
                    <a:pt x="52" y="227"/>
                  </a:lnTo>
                  <a:lnTo>
                    <a:pt x="105" y="269"/>
                  </a:lnTo>
                  <a:lnTo>
                    <a:pt x="105" y="373"/>
                  </a:lnTo>
                  <a:lnTo>
                    <a:pt x="154" y="423"/>
                  </a:lnTo>
                  <a:lnTo>
                    <a:pt x="188" y="487"/>
                  </a:lnTo>
                  <a:lnTo>
                    <a:pt x="332" y="611"/>
                  </a:lnTo>
                  <a:lnTo>
                    <a:pt x="167" y="519"/>
                  </a:lnTo>
                  <a:lnTo>
                    <a:pt x="94" y="423"/>
                  </a:lnTo>
                  <a:lnTo>
                    <a:pt x="84" y="352"/>
                  </a:lnTo>
                  <a:lnTo>
                    <a:pt x="42" y="331"/>
                  </a:lnTo>
                  <a:lnTo>
                    <a:pt x="52" y="278"/>
                  </a:lnTo>
                  <a:lnTo>
                    <a:pt x="10" y="206"/>
                  </a:lnTo>
                  <a:lnTo>
                    <a:pt x="32" y="134"/>
                  </a:lnTo>
                  <a:lnTo>
                    <a:pt x="0" y="82"/>
                  </a:lnTo>
                  <a:lnTo>
                    <a:pt x="52" y="30"/>
                  </a:lnTo>
                  <a:lnTo>
                    <a:pt x="6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5" name="Freeform 63"/>
            <p:cNvSpPr>
              <a:spLocks/>
            </p:cNvSpPr>
            <p:nvPr/>
          </p:nvSpPr>
          <p:spPr bwMode="auto">
            <a:xfrm>
              <a:off x="5053" y="230"/>
              <a:ext cx="16" cy="38"/>
            </a:xfrm>
            <a:custGeom>
              <a:avLst/>
              <a:gdLst>
                <a:gd name="T0" fmla="*/ 0 w 220"/>
                <a:gd name="T1" fmla="*/ 0 h 529"/>
                <a:gd name="T2" fmla="*/ 0 w 220"/>
                <a:gd name="T3" fmla="*/ 0 h 529"/>
                <a:gd name="T4" fmla="*/ 0 w 220"/>
                <a:gd name="T5" fmla="*/ 0 h 529"/>
                <a:gd name="T6" fmla="*/ 0 w 220"/>
                <a:gd name="T7" fmla="*/ 0 h 529"/>
                <a:gd name="T8" fmla="*/ 0 w 220"/>
                <a:gd name="T9" fmla="*/ 0 h 529"/>
                <a:gd name="T10" fmla="*/ 0 w 220"/>
                <a:gd name="T11" fmla="*/ 0 h 529"/>
                <a:gd name="T12" fmla="*/ 0 w 220"/>
                <a:gd name="T13" fmla="*/ 0 h 529"/>
                <a:gd name="T14" fmla="*/ 0 w 220"/>
                <a:gd name="T15" fmla="*/ 0 h 529"/>
                <a:gd name="T16" fmla="*/ 0 w 220"/>
                <a:gd name="T17" fmla="*/ 0 h 529"/>
                <a:gd name="T18" fmla="*/ 0 w 220"/>
                <a:gd name="T19" fmla="*/ 0 h 529"/>
                <a:gd name="T20" fmla="*/ 0 w 220"/>
                <a:gd name="T21" fmla="*/ 0 h 529"/>
                <a:gd name="T22" fmla="*/ 0 w 220"/>
                <a:gd name="T23" fmla="*/ 0 h 529"/>
                <a:gd name="T24" fmla="*/ 0 w 220"/>
                <a:gd name="T25" fmla="*/ 0 h 529"/>
                <a:gd name="T26" fmla="*/ 0 w 220"/>
                <a:gd name="T27" fmla="*/ 0 h 529"/>
                <a:gd name="T28" fmla="*/ 0 w 220"/>
                <a:gd name="T29" fmla="*/ 0 h 529"/>
                <a:gd name="T30" fmla="*/ 0 w 220"/>
                <a:gd name="T31" fmla="*/ 0 h 529"/>
                <a:gd name="T32" fmla="*/ 0 w 220"/>
                <a:gd name="T33" fmla="*/ 0 h 529"/>
                <a:gd name="T34" fmla="*/ 0 w 220"/>
                <a:gd name="T35" fmla="*/ 0 h 52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20"/>
                <a:gd name="T55" fmla="*/ 0 h 529"/>
                <a:gd name="T56" fmla="*/ 220 w 220"/>
                <a:gd name="T57" fmla="*/ 529 h 52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20" h="529">
                  <a:moveTo>
                    <a:pt x="167" y="0"/>
                  </a:moveTo>
                  <a:lnTo>
                    <a:pt x="137" y="33"/>
                  </a:lnTo>
                  <a:lnTo>
                    <a:pt x="156" y="95"/>
                  </a:lnTo>
                  <a:lnTo>
                    <a:pt x="126" y="156"/>
                  </a:lnTo>
                  <a:lnTo>
                    <a:pt x="146" y="248"/>
                  </a:lnTo>
                  <a:lnTo>
                    <a:pt x="116" y="290"/>
                  </a:lnTo>
                  <a:lnTo>
                    <a:pt x="116" y="373"/>
                  </a:lnTo>
                  <a:lnTo>
                    <a:pt x="64" y="457"/>
                  </a:lnTo>
                  <a:lnTo>
                    <a:pt x="0" y="529"/>
                  </a:lnTo>
                  <a:lnTo>
                    <a:pt x="116" y="445"/>
                  </a:lnTo>
                  <a:lnTo>
                    <a:pt x="167" y="352"/>
                  </a:lnTo>
                  <a:lnTo>
                    <a:pt x="156" y="301"/>
                  </a:lnTo>
                  <a:lnTo>
                    <a:pt x="199" y="269"/>
                  </a:lnTo>
                  <a:lnTo>
                    <a:pt x="176" y="209"/>
                  </a:lnTo>
                  <a:lnTo>
                    <a:pt x="220" y="146"/>
                  </a:lnTo>
                  <a:lnTo>
                    <a:pt x="188" y="95"/>
                  </a:lnTo>
                  <a:lnTo>
                    <a:pt x="209" y="33"/>
                  </a:lnTo>
                  <a:lnTo>
                    <a:pt x="16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6" name="Freeform 64"/>
            <p:cNvSpPr>
              <a:spLocks/>
            </p:cNvSpPr>
            <p:nvPr/>
          </p:nvSpPr>
          <p:spPr bwMode="auto">
            <a:xfrm>
              <a:off x="4965" y="168"/>
              <a:ext cx="14" cy="16"/>
            </a:xfrm>
            <a:custGeom>
              <a:avLst/>
              <a:gdLst>
                <a:gd name="T0" fmla="*/ 0 w 188"/>
                <a:gd name="T1" fmla="*/ 0 h 228"/>
                <a:gd name="T2" fmla="*/ 0 w 188"/>
                <a:gd name="T3" fmla="*/ 0 h 228"/>
                <a:gd name="T4" fmla="*/ 0 w 188"/>
                <a:gd name="T5" fmla="*/ 0 h 228"/>
                <a:gd name="T6" fmla="*/ 0 w 188"/>
                <a:gd name="T7" fmla="*/ 0 h 228"/>
                <a:gd name="T8" fmla="*/ 0 w 188"/>
                <a:gd name="T9" fmla="*/ 0 h 228"/>
                <a:gd name="T10" fmla="*/ 0 w 188"/>
                <a:gd name="T11" fmla="*/ 0 h 228"/>
                <a:gd name="T12" fmla="*/ 0 w 188"/>
                <a:gd name="T13" fmla="*/ 0 h 228"/>
                <a:gd name="T14" fmla="*/ 0 w 188"/>
                <a:gd name="T15" fmla="*/ 0 h 228"/>
                <a:gd name="T16" fmla="*/ 0 w 188"/>
                <a:gd name="T17" fmla="*/ 0 h 228"/>
                <a:gd name="T18" fmla="*/ 0 w 188"/>
                <a:gd name="T19" fmla="*/ 0 h 228"/>
                <a:gd name="T20" fmla="*/ 0 w 188"/>
                <a:gd name="T21" fmla="*/ 0 h 2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88"/>
                <a:gd name="T34" fmla="*/ 0 h 228"/>
                <a:gd name="T35" fmla="*/ 188 w 188"/>
                <a:gd name="T36" fmla="*/ 228 h 22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88" h="228">
                  <a:moveTo>
                    <a:pt x="22" y="0"/>
                  </a:moveTo>
                  <a:lnTo>
                    <a:pt x="0" y="92"/>
                  </a:lnTo>
                  <a:lnTo>
                    <a:pt x="94" y="103"/>
                  </a:lnTo>
                  <a:lnTo>
                    <a:pt x="104" y="146"/>
                  </a:lnTo>
                  <a:lnTo>
                    <a:pt x="146" y="165"/>
                  </a:lnTo>
                  <a:lnTo>
                    <a:pt x="188" y="228"/>
                  </a:lnTo>
                  <a:lnTo>
                    <a:pt x="158" y="135"/>
                  </a:lnTo>
                  <a:lnTo>
                    <a:pt x="137" y="115"/>
                  </a:lnTo>
                  <a:lnTo>
                    <a:pt x="137" y="62"/>
                  </a:lnTo>
                  <a:lnTo>
                    <a:pt x="84" y="31"/>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7" name="Freeform 65"/>
            <p:cNvSpPr>
              <a:spLocks/>
            </p:cNvSpPr>
            <p:nvPr/>
          </p:nvSpPr>
          <p:spPr bwMode="auto">
            <a:xfrm>
              <a:off x="4982" y="166"/>
              <a:ext cx="9" cy="19"/>
            </a:xfrm>
            <a:custGeom>
              <a:avLst/>
              <a:gdLst>
                <a:gd name="T0" fmla="*/ 0 w 124"/>
                <a:gd name="T1" fmla="*/ 0 h 268"/>
                <a:gd name="T2" fmla="*/ 0 w 124"/>
                <a:gd name="T3" fmla="*/ 0 h 268"/>
                <a:gd name="T4" fmla="*/ 0 w 124"/>
                <a:gd name="T5" fmla="*/ 0 h 268"/>
                <a:gd name="T6" fmla="*/ 0 w 124"/>
                <a:gd name="T7" fmla="*/ 0 h 268"/>
                <a:gd name="T8" fmla="*/ 0 w 124"/>
                <a:gd name="T9" fmla="*/ 0 h 268"/>
                <a:gd name="T10" fmla="*/ 0 w 124"/>
                <a:gd name="T11" fmla="*/ 0 h 268"/>
                <a:gd name="T12" fmla="*/ 0 w 124"/>
                <a:gd name="T13" fmla="*/ 0 h 268"/>
                <a:gd name="T14" fmla="*/ 0 w 124"/>
                <a:gd name="T15" fmla="*/ 0 h 268"/>
                <a:gd name="T16" fmla="*/ 0 w 124"/>
                <a:gd name="T17" fmla="*/ 0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4"/>
                <a:gd name="T28" fmla="*/ 0 h 268"/>
                <a:gd name="T29" fmla="*/ 124 w 124"/>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4" h="268">
                  <a:moveTo>
                    <a:pt x="0" y="0"/>
                  </a:moveTo>
                  <a:lnTo>
                    <a:pt x="11" y="112"/>
                  </a:lnTo>
                  <a:lnTo>
                    <a:pt x="62" y="165"/>
                  </a:lnTo>
                  <a:lnTo>
                    <a:pt x="62" y="205"/>
                  </a:lnTo>
                  <a:lnTo>
                    <a:pt x="124" y="268"/>
                  </a:lnTo>
                  <a:lnTo>
                    <a:pt x="104" y="176"/>
                  </a:lnTo>
                  <a:lnTo>
                    <a:pt x="94" y="103"/>
                  </a:lnTo>
                  <a:lnTo>
                    <a:pt x="52"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8" name="Freeform 66"/>
            <p:cNvSpPr>
              <a:spLocks/>
            </p:cNvSpPr>
            <p:nvPr/>
          </p:nvSpPr>
          <p:spPr bwMode="auto">
            <a:xfrm>
              <a:off x="5002" y="166"/>
              <a:ext cx="11" cy="19"/>
            </a:xfrm>
            <a:custGeom>
              <a:avLst/>
              <a:gdLst>
                <a:gd name="T0" fmla="*/ 0 w 146"/>
                <a:gd name="T1" fmla="*/ 0 h 268"/>
                <a:gd name="T2" fmla="*/ 0 w 146"/>
                <a:gd name="T3" fmla="*/ 0 h 268"/>
                <a:gd name="T4" fmla="*/ 0 w 146"/>
                <a:gd name="T5" fmla="*/ 0 h 268"/>
                <a:gd name="T6" fmla="*/ 0 w 146"/>
                <a:gd name="T7" fmla="*/ 0 h 268"/>
                <a:gd name="T8" fmla="*/ 0 w 146"/>
                <a:gd name="T9" fmla="*/ 0 h 268"/>
                <a:gd name="T10" fmla="*/ 0 w 146"/>
                <a:gd name="T11" fmla="*/ 0 h 268"/>
                <a:gd name="T12" fmla="*/ 0 w 146"/>
                <a:gd name="T13" fmla="*/ 0 h 268"/>
                <a:gd name="T14" fmla="*/ 0 w 146"/>
                <a:gd name="T15" fmla="*/ 0 h 268"/>
                <a:gd name="T16" fmla="*/ 0 w 146"/>
                <a:gd name="T17" fmla="*/ 0 h 2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268"/>
                <a:gd name="T29" fmla="*/ 146 w 146"/>
                <a:gd name="T30" fmla="*/ 268 h 2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268">
                  <a:moveTo>
                    <a:pt x="42" y="0"/>
                  </a:moveTo>
                  <a:lnTo>
                    <a:pt x="0" y="19"/>
                  </a:lnTo>
                  <a:lnTo>
                    <a:pt x="42" y="61"/>
                  </a:lnTo>
                  <a:lnTo>
                    <a:pt x="11" y="133"/>
                  </a:lnTo>
                  <a:lnTo>
                    <a:pt x="0" y="268"/>
                  </a:lnTo>
                  <a:lnTo>
                    <a:pt x="54" y="154"/>
                  </a:lnTo>
                  <a:lnTo>
                    <a:pt x="54" y="112"/>
                  </a:lnTo>
                  <a:lnTo>
                    <a:pt x="146" y="19"/>
                  </a:lnTo>
                  <a:lnTo>
                    <a:pt x="4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39" name="Freeform 67"/>
            <p:cNvSpPr>
              <a:spLocks/>
            </p:cNvSpPr>
            <p:nvPr/>
          </p:nvSpPr>
          <p:spPr bwMode="auto">
            <a:xfrm>
              <a:off x="5015" y="169"/>
              <a:ext cx="11" cy="19"/>
            </a:xfrm>
            <a:custGeom>
              <a:avLst/>
              <a:gdLst>
                <a:gd name="T0" fmla="*/ 0 w 157"/>
                <a:gd name="T1" fmla="*/ 0 h 271"/>
                <a:gd name="T2" fmla="*/ 0 w 157"/>
                <a:gd name="T3" fmla="*/ 0 h 271"/>
                <a:gd name="T4" fmla="*/ 0 w 157"/>
                <a:gd name="T5" fmla="*/ 0 h 271"/>
                <a:gd name="T6" fmla="*/ 0 w 157"/>
                <a:gd name="T7" fmla="*/ 0 h 271"/>
                <a:gd name="T8" fmla="*/ 0 w 157"/>
                <a:gd name="T9" fmla="*/ 0 h 271"/>
                <a:gd name="T10" fmla="*/ 0 w 157"/>
                <a:gd name="T11" fmla="*/ 0 h 271"/>
                <a:gd name="T12" fmla="*/ 0 w 157"/>
                <a:gd name="T13" fmla="*/ 0 h 271"/>
                <a:gd name="T14" fmla="*/ 0 w 157"/>
                <a:gd name="T15" fmla="*/ 0 h 271"/>
                <a:gd name="T16" fmla="*/ 0 w 157"/>
                <a:gd name="T17" fmla="*/ 0 h 27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7"/>
                <a:gd name="T28" fmla="*/ 0 h 271"/>
                <a:gd name="T29" fmla="*/ 157 w 157"/>
                <a:gd name="T30" fmla="*/ 271 h 27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7" h="271">
                  <a:moveTo>
                    <a:pt x="85" y="0"/>
                  </a:moveTo>
                  <a:lnTo>
                    <a:pt x="32" y="52"/>
                  </a:lnTo>
                  <a:lnTo>
                    <a:pt x="42" y="136"/>
                  </a:lnTo>
                  <a:lnTo>
                    <a:pt x="0" y="271"/>
                  </a:lnTo>
                  <a:lnTo>
                    <a:pt x="85" y="155"/>
                  </a:lnTo>
                  <a:lnTo>
                    <a:pt x="75" y="125"/>
                  </a:lnTo>
                  <a:lnTo>
                    <a:pt x="157" y="52"/>
                  </a:lnTo>
                  <a:lnTo>
                    <a:pt x="126" y="21"/>
                  </a:lnTo>
                  <a:lnTo>
                    <a:pt x="8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0" name="Freeform 68"/>
            <p:cNvSpPr>
              <a:spLocks/>
            </p:cNvSpPr>
            <p:nvPr/>
          </p:nvSpPr>
          <p:spPr bwMode="auto">
            <a:xfrm>
              <a:off x="4915" y="132"/>
              <a:ext cx="73" cy="132"/>
            </a:xfrm>
            <a:custGeom>
              <a:avLst/>
              <a:gdLst>
                <a:gd name="T0" fmla="*/ 0 w 1021"/>
                <a:gd name="T1" fmla="*/ 0 h 1844"/>
                <a:gd name="T2" fmla="*/ 0 w 1021"/>
                <a:gd name="T3" fmla="*/ 0 h 1844"/>
                <a:gd name="T4" fmla="*/ 0 w 1021"/>
                <a:gd name="T5" fmla="*/ 0 h 1844"/>
                <a:gd name="T6" fmla="*/ 0 w 1021"/>
                <a:gd name="T7" fmla="*/ 0 h 1844"/>
                <a:gd name="T8" fmla="*/ 0 w 1021"/>
                <a:gd name="T9" fmla="*/ 0 h 1844"/>
                <a:gd name="T10" fmla="*/ 0 w 1021"/>
                <a:gd name="T11" fmla="*/ 0 h 1844"/>
                <a:gd name="T12" fmla="*/ 0 w 1021"/>
                <a:gd name="T13" fmla="*/ 0 h 1844"/>
                <a:gd name="T14" fmla="*/ 0 w 1021"/>
                <a:gd name="T15" fmla="*/ 0 h 1844"/>
                <a:gd name="T16" fmla="*/ 0 w 1021"/>
                <a:gd name="T17" fmla="*/ 0 h 1844"/>
                <a:gd name="T18" fmla="*/ 0 w 1021"/>
                <a:gd name="T19" fmla="*/ 0 h 1844"/>
                <a:gd name="T20" fmla="*/ 0 w 1021"/>
                <a:gd name="T21" fmla="*/ 0 h 1844"/>
                <a:gd name="T22" fmla="*/ 0 w 1021"/>
                <a:gd name="T23" fmla="*/ 0 h 1844"/>
                <a:gd name="T24" fmla="*/ 0 w 1021"/>
                <a:gd name="T25" fmla="*/ 0 h 1844"/>
                <a:gd name="T26" fmla="*/ 0 w 1021"/>
                <a:gd name="T27" fmla="*/ 0 h 1844"/>
                <a:gd name="T28" fmla="*/ 0 w 1021"/>
                <a:gd name="T29" fmla="*/ 0 h 1844"/>
                <a:gd name="T30" fmla="*/ 0 w 1021"/>
                <a:gd name="T31" fmla="*/ 0 h 1844"/>
                <a:gd name="T32" fmla="*/ 0 w 1021"/>
                <a:gd name="T33" fmla="*/ 0 h 1844"/>
                <a:gd name="T34" fmla="*/ 0 w 1021"/>
                <a:gd name="T35" fmla="*/ 0 h 1844"/>
                <a:gd name="T36" fmla="*/ 0 w 1021"/>
                <a:gd name="T37" fmla="*/ 0 h 1844"/>
                <a:gd name="T38" fmla="*/ 0 w 1021"/>
                <a:gd name="T39" fmla="*/ 0 h 1844"/>
                <a:gd name="T40" fmla="*/ 0 w 1021"/>
                <a:gd name="T41" fmla="*/ 0 h 1844"/>
                <a:gd name="T42" fmla="*/ 0 w 1021"/>
                <a:gd name="T43" fmla="*/ 0 h 1844"/>
                <a:gd name="T44" fmla="*/ 0 w 1021"/>
                <a:gd name="T45" fmla="*/ 0 h 1844"/>
                <a:gd name="T46" fmla="*/ 0 w 1021"/>
                <a:gd name="T47" fmla="*/ 0 h 1844"/>
                <a:gd name="T48" fmla="*/ 0 w 1021"/>
                <a:gd name="T49" fmla="*/ 0 h 1844"/>
                <a:gd name="T50" fmla="*/ 0 w 1021"/>
                <a:gd name="T51" fmla="*/ 0 h 1844"/>
                <a:gd name="T52" fmla="*/ 0 w 1021"/>
                <a:gd name="T53" fmla="*/ 0 h 1844"/>
                <a:gd name="T54" fmla="*/ 0 w 1021"/>
                <a:gd name="T55" fmla="*/ 0 h 1844"/>
                <a:gd name="T56" fmla="*/ 0 w 1021"/>
                <a:gd name="T57" fmla="*/ 0 h 1844"/>
                <a:gd name="T58" fmla="*/ 0 w 1021"/>
                <a:gd name="T59" fmla="*/ 0 h 1844"/>
                <a:gd name="T60" fmla="*/ 0 w 1021"/>
                <a:gd name="T61" fmla="*/ 0 h 1844"/>
                <a:gd name="T62" fmla="*/ 0 w 1021"/>
                <a:gd name="T63" fmla="*/ 0 h 1844"/>
                <a:gd name="T64" fmla="*/ 0 w 1021"/>
                <a:gd name="T65" fmla="*/ 0 h 1844"/>
                <a:gd name="T66" fmla="*/ 0 w 1021"/>
                <a:gd name="T67" fmla="*/ 0 h 1844"/>
                <a:gd name="T68" fmla="*/ 0 w 1021"/>
                <a:gd name="T69" fmla="*/ 0 h 1844"/>
                <a:gd name="T70" fmla="*/ 0 w 1021"/>
                <a:gd name="T71" fmla="*/ 0 h 1844"/>
                <a:gd name="T72" fmla="*/ 0 w 1021"/>
                <a:gd name="T73" fmla="*/ 0 h 1844"/>
                <a:gd name="T74" fmla="*/ 0 w 1021"/>
                <a:gd name="T75" fmla="*/ 0 h 1844"/>
                <a:gd name="T76" fmla="*/ 0 w 1021"/>
                <a:gd name="T77" fmla="*/ 0 h 1844"/>
                <a:gd name="T78" fmla="*/ 0 w 1021"/>
                <a:gd name="T79" fmla="*/ 0 h 1844"/>
                <a:gd name="T80" fmla="*/ 0 w 1021"/>
                <a:gd name="T81" fmla="*/ 0 h 1844"/>
                <a:gd name="T82" fmla="*/ 0 w 1021"/>
                <a:gd name="T83" fmla="*/ 0 h 1844"/>
                <a:gd name="T84" fmla="*/ 0 w 1021"/>
                <a:gd name="T85" fmla="*/ 0 h 1844"/>
                <a:gd name="T86" fmla="*/ 0 w 1021"/>
                <a:gd name="T87" fmla="*/ 0 h 1844"/>
                <a:gd name="T88" fmla="*/ 0 w 1021"/>
                <a:gd name="T89" fmla="*/ 0 h 1844"/>
                <a:gd name="T90" fmla="*/ 0 w 1021"/>
                <a:gd name="T91" fmla="*/ 0 h 1844"/>
                <a:gd name="T92" fmla="*/ 0 w 1021"/>
                <a:gd name="T93" fmla="*/ 0 h 1844"/>
                <a:gd name="T94" fmla="*/ 0 w 1021"/>
                <a:gd name="T95" fmla="*/ 0 h 1844"/>
                <a:gd name="T96" fmla="*/ 0 w 1021"/>
                <a:gd name="T97" fmla="*/ 0 h 1844"/>
                <a:gd name="T98" fmla="*/ 0 w 1021"/>
                <a:gd name="T99" fmla="*/ 0 h 1844"/>
                <a:gd name="T100" fmla="*/ 0 w 1021"/>
                <a:gd name="T101" fmla="*/ 0 h 1844"/>
                <a:gd name="T102" fmla="*/ 0 w 1021"/>
                <a:gd name="T103" fmla="*/ 0 h 1844"/>
                <a:gd name="T104" fmla="*/ 0 w 1021"/>
                <a:gd name="T105" fmla="*/ 0 h 1844"/>
                <a:gd name="T106" fmla="*/ 0 w 1021"/>
                <a:gd name="T107" fmla="*/ 0 h 1844"/>
                <a:gd name="T108" fmla="*/ 0 w 1021"/>
                <a:gd name="T109" fmla="*/ 0 h 1844"/>
                <a:gd name="T110" fmla="*/ 0 w 1021"/>
                <a:gd name="T111" fmla="*/ 0 h 1844"/>
                <a:gd name="T112" fmla="*/ 0 w 1021"/>
                <a:gd name="T113" fmla="*/ 0 h 1844"/>
                <a:gd name="T114" fmla="*/ 0 w 1021"/>
                <a:gd name="T115" fmla="*/ 0 h 1844"/>
                <a:gd name="T116" fmla="*/ 0 w 1021"/>
                <a:gd name="T117" fmla="*/ 0 h 1844"/>
                <a:gd name="T118" fmla="*/ 0 w 1021"/>
                <a:gd name="T119" fmla="*/ 0 h 1844"/>
                <a:gd name="T120" fmla="*/ 0 w 1021"/>
                <a:gd name="T121" fmla="*/ 0 h 1844"/>
                <a:gd name="T122" fmla="*/ 0 w 1021"/>
                <a:gd name="T123" fmla="*/ 0 h 1844"/>
                <a:gd name="T124" fmla="*/ 0 w 1021"/>
                <a:gd name="T125" fmla="*/ 0 h 184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21"/>
                <a:gd name="T190" fmla="*/ 0 h 1844"/>
                <a:gd name="T191" fmla="*/ 1021 w 1021"/>
                <a:gd name="T192" fmla="*/ 1844 h 184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21" h="1844">
                  <a:moveTo>
                    <a:pt x="0" y="0"/>
                  </a:moveTo>
                  <a:lnTo>
                    <a:pt x="116" y="84"/>
                  </a:lnTo>
                  <a:lnTo>
                    <a:pt x="178" y="135"/>
                  </a:lnTo>
                  <a:lnTo>
                    <a:pt x="220" y="135"/>
                  </a:lnTo>
                  <a:lnTo>
                    <a:pt x="199" y="198"/>
                  </a:lnTo>
                  <a:lnTo>
                    <a:pt x="220" y="260"/>
                  </a:lnTo>
                  <a:lnTo>
                    <a:pt x="271" y="354"/>
                  </a:lnTo>
                  <a:lnTo>
                    <a:pt x="324" y="384"/>
                  </a:lnTo>
                  <a:lnTo>
                    <a:pt x="375" y="498"/>
                  </a:lnTo>
                  <a:lnTo>
                    <a:pt x="385" y="560"/>
                  </a:lnTo>
                  <a:lnTo>
                    <a:pt x="447" y="644"/>
                  </a:lnTo>
                  <a:lnTo>
                    <a:pt x="521" y="673"/>
                  </a:lnTo>
                  <a:lnTo>
                    <a:pt x="501" y="726"/>
                  </a:lnTo>
                  <a:lnTo>
                    <a:pt x="541" y="756"/>
                  </a:lnTo>
                  <a:lnTo>
                    <a:pt x="551" y="849"/>
                  </a:lnTo>
                  <a:lnTo>
                    <a:pt x="625" y="912"/>
                  </a:lnTo>
                  <a:lnTo>
                    <a:pt x="697" y="1025"/>
                  </a:lnTo>
                  <a:lnTo>
                    <a:pt x="811" y="1161"/>
                  </a:lnTo>
                  <a:lnTo>
                    <a:pt x="885" y="1171"/>
                  </a:lnTo>
                  <a:lnTo>
                    <a:pt x="885" y="1212"/>
                  </a:lnTo>
                  <a:lnTo>
                    <a:pt x="978" y="1191"/>
                  </a:lnTo>
                  <a:lnTo>
                    <a:pt x="948" y="1265"/>
                  </a:lnTo>
                  <a:lnTo>
                    <a:pt x="1021" y="1305"/>
                  </a:lnTo>
                  <a:lnTo>
                    <a:pt x="967" y="1358"/>
                  </a:lnTo>
                  <a:lnTo>
                    <a:pt x="1021" y="1462"/>
                  </a:lnTo>
                  <a:lnTo>
                    <a:pt x="957" y="1513"/>
                  </a:lnTo>
                  <a:lnTo>
                    <a:pt x="967" y="1615"/>
                  </a:lnTo>
                  <a:lnTo>
                    <a:pt x="895" y="1627"/>
                  </a:lnTo>
                  <a:lnTo>
                    <a:pt x="906" y="1719"/>
                  </a:lnTo>
                  <a:lnTo>
                    <a:pt x="843" y="1689"/>
                  </a:lnTo>
                  <a:lnTo>
                    <a:pt x="834" y="1812"/>
                  </a:lnTo>
                  <a:lnTo>
                    <a:pt x="791" y="1710"/>
                  </a:lnTo>
                  <a:lnTo>
                    <a:pt x="729" y="1844"/>
                  </a:lnTo>
                  <a:lnTo>
                    <a:pt x="707" y="1740"/>
                  </a:lnTo>
                  <a:lnTo>
                    <a:pt x="605" y="1824"/>
                  </a:lnTo>
                  <a:lnTo>
                    <a:pt x="719" y="1699"/>
                  </a:lnTo>
                  <a:lnTo>
                    <a:pt x="739" y="1730"/>
                  </a:lnTo>
                  <a:lnTo>
                    <a:pt x="781" y="1645"/>
                  </a:lnTo>
                  <a:lnTo>
                    <a:pt x="811" y="1689"/>
                  </a:lnTo>
                  <a:lnTo>
                    <a:pt x="823" y="1606"/>
                  </a:lnTo>
                  <a:lnTo>
                    <a:pt x="865" y="1627"/>
                  </a:lnTo>
                  <a:lnTo>
                    <a:pt x="865" y="1585"/>
                  </a:lnTo>
                  <a:lnTo>
                    <a:pt x="937" y="1554"/>
                  </a:lnTo>
                  <a:lnTo>
                    <a:pt x="926" y="1480"/>
                  </a:lnTo>
                  <a:lnTo>
                    <a:pt x="948" y="1431"/>
                  </a:lnTo>
                  <a:lnTo>
                    <a:pt x="937" y="1317"/>
                  </a:lnTo>
                  <a:lnTo>
                    <a:pt x="895" y="1243"/>
                  </a:lnTo>
                  <a:lnTo>
                    <a:pt x="791" y="1201"/>
                  </a:lnTo>
                  <a:lnTo>
                    <a:pt x="688" y="1119"/>
                  </a:lnTo>
                  <a:lnTo>
                    <a:pt x="615" y="1015"/>
                  </a:lnTo>
                  <a:lnTo>
                    <a:pt x="551" y="912"/>
                  </a:lnTo>
                  <a:lnTo>
                    <a:pt x="501" y="861"/>
                  </a:lnTo>
                  <a:lnTo>
                    <a:pt x="491" y="828"/>
                  </a:lnTo>
                  <a:lnTo>
                    <a:pt x="395" y="766"/>
                  </a:lnTo>
                  <a:lnTo>
                    <a:pt x="291" y="736"/>
                  </a:lnTo>
                  <a:lnTo>
                    <a:pt x="438" y="726"/>
                  </a:lnTo>
                  <a:lnTo>
                    <a:pt x="375" y="652"/>
                  </a:lnTo>
                  <a:lnTo>
                    <a:pt x="385" y="601"/>
                  </a:lnTo>
                  <a:lnTo>
                    <a:pt x="313" y="446"/>
                  </a:lnTo>
                  <a:lnTo>
                    <a:pt x="250" y="354"/>
                  </a:lnTo>
                  <a:lnTo>
                    <a:pt x="157" y="208"/>
                  </a:lnTo>
                  <a:lnTo>
                    <a:pt x="84" y="116"/>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1" name="Freeform 69"/>
            <p:cNvSpPr>
              <a:spLocks/>
            </p:cNvSpPr>
            <p:nvPr/>
          </p:nvSpPr>
          <p:spPr bwMode="auto">
            <a:xfrm>
              <a:off x="4994" y="133"/>
              <a:ext cx="80" cy="133"/>
            </a:xfrm>
            <a:custGeom>
              <a:avLst/>
              <a:gdLst>
                <a:gd name="T0" fmla="*/ 0 w 1121"/>
                <a:gd name="T1" fmla="*/ 0 h 1853"/>
                <a:gd name="T2" fmla="*/ 0 w 1121"/>
                <a:gd name="T3" fmla="*/ 0 h 1853"/>
                <a:gd name="T4" fmla="*/ 0 w 1121"/>
                <a:gd name="T5" fmla="*/ 0 h 1853"/>
                <a:gd name="T6" fmla="*/ 0 w 1121"/>
                <a:gd name="T7" fmla="*/ 0 h 1853"/>
                <a:gd name="T8" fmla="*/ 0 w 1121"/>
                <a:gd name="T9" fmla="*/ 0 h 1853"/>
                <a:gd name="T10" fmla="*/ 0 w 1121"/>
                <a:gd name="T11" fmla="*/ 0 h 1853"/>
                <a:gd name="T12" fmla="*/ 0 w 1121"/>
                <a:gd name="T13" fmla="*/ 0 h 1853"/>
                <a:gd name="T14" fmla="*/ 0 w 1121"/>
                <a:gd name="T15" fmla="*/ 0 h 1853"/>
                <a:gd name="T16" fmla="*/ 0 w 1121"/>
                <a:gd name="T17" fmla="*/ 0 h 1853"/>
                <a:gd name="T18" fmla="*/ 0 w 1121"/>
                <a:gd name="T19" fmla="*/ 0 h 1853"/>
                <a:gd name="T20" fmla="*/ 0 w 1121"/>
                <a:gd name="T21" fmla="*/ 0 h 1853"/>
                <a:gd name="T22" fmla="*/ 0 w 1121"/>
                <a:gd name="T23" fmla="*/ 0 h 1853"/>
                <a:gd name="T24" fmla="*/ 0 w 1121"/>
                <a:gd name="T25" fmla="*/ 0 h 1853"/>
                <a:gd name="T26" fmla="*/ 0 w 1121"/>
                <a:gd name="T27" fmla="*/ 0 h 1853"/>
                <a:gd name="T28" fmla="*/ 0 w 1121"/>
                <a:gd name="T29" fmla="*/ 0 h 1853"/>
                <a:gd name="T30" fmla="*/ 0 w 1121"/>
                <a:gd name="T31" fmla="*/ 0 h 1853"/>
                <a:gd name="T32" fmla="*/ 0 w 1121"/>
                <a:gd name="T33" fmla="*/ 0 h 1853"/>
                <a:gd name="T34" fmla="*/ 0 w 1121"/>
                <a:gd name="T35" fmla="*/ 0 h 1853"/>
                <a:gd name="T36" fmla="*/ 0 w 1121"/>
                <a:gd name="T37" fmla="*/ 0 h 1853"/>
                <a:gd name="T38" fmla="*/ 0 w 1121"/>
                <a:gd name="T39" fmla="*/ 0 h 1853"/>
                <a:gd name="T40" fmla="*/ 0 w 1121"/>
                <a:gd name="T41" fmla="*/ 0 h 1853"/>
                <a:gd name="T42" fmla="*/ 0 w 1121"/>
                <a:gd name="T43" fmla="*/ 0 h 1853"/>
                <a:gd name="T44" fmla="*/ 0 w 1121"/>
                <a:gd name="T45" fmla="*/ 0 h 1853"/>
                <a:gd name="T46" fmla="*/ 0 w 1121"/>
                <a:gd name="T47" fmla="*/ 0 h 1853"/>
                <a:gd name="T48" fmla="*/ 0 w 1121"/>
                <a:gd name="T49" fmla="*/ 0 h 1853"/>
                <a:gd name="T50" fmla="*/ 0 w 1121"/>
                <a:gd name="T51" fmla="*/ 0 h 1853"/>
                <a:gd name="T52" fmla="*/ 0 w 1121"/>
                <a:gd name="T53" fmla="*/ 0 h 1853"/>
                <a:gd name="T54" fmla="*/ 0 w 1121"/>
                <a:gd name="T55" fmla="*/ 0 h 1853"/>
                <a:gd name="T56" fmla="*/ 0 w 1121"/>
                <a:gd name="T57" fmla="*/ 0 h 1853"/>
                <a:gd name="T58" fmla="*/ 0 w 1121"/>
                <a:gd name="T59" fmla="*/ 0 h 1853"/>
                <a:gd name="T60" fmla="*/ 0 w 1121"/>
                <a:gd name="T61" fmla="*/ 0 h 1853"/>
                <a:gd name="T62" fmla="*/ 0 w 1121"/>
                <a:gd name="T63" fmla="*/ 0 h 185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121"/>
                <a:gd name="T97" fmla="*/ 0 h 1853"/>
                <a:gd name="T98" fmla="*/ 1121 w 1121"/>
                <a:gd name="T99" fmla="*/ 1853 h 185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121" h="1853">
                  <a:moveTo>
                    <a:pt x="1121" y="0"/>
                  </a:moveTo>
                  <a:lnTo>
                    <a:pt x="967" y="144"/>
                  </a:lnTo>
                  <a:lnTo>
                    <a:pt x="883" y="248"/>
                  </a:lnTo>
                  <a:lnTo>
                    <a:pt x="830" y="391"/>
                  </a:lnTo>
                  <a:lnTo>
                    <a:pt x="790" y="486"/>
                  </a:lnTo>
                  <a:lnTo>
                    <a:pt x="810" y="486"/>
                  </a:lnTo>
                  <a:lnTo>
                    <a:pt x="758" y="589"/>
                  </a:lnTo>
                  <a:lnTo>
                    <a:pt x="686" y="693"/>
                  </a:lnTo>
                  <a:lnTo>
                    <a:pt x="768" y="670"/>
                  </a:lnTo>
                  <a:lnTo>
                    <a:pt x="851" y="640"/>
                  </a:lnTo>
                  <a:lnTo>
                    <a:pt x="790" y="714"/>
                  </a:lnTo>
                  <a:lnTo>
                    <a:pt x="686" y="767"/>
                  </a:lnTo>
                  <a:lnTo>
                    <a:pt x="591" y="807"/>
                  </a:lnTo>
                  <a:lnTo>
                    <a:pt x="530" y="859"/>
                  </a:lnTo>
                  <a:lnTo>
                    <a:pt x="466" y="973"/>
                  </a:lnTo>
                  <a:lnTo>
                    <a:pt x="404" y="1055"/>
                  </a:lnTo>
                  <a:lnTo>
                    <a:pt x="341" y="1117"/>
                  </a:lnTo>
                  <a:lnTo>
                    <a:pt x="260" y="1169"/>
                  </a:lnTo>
                  <a:lnTo>
                    <a:pt x="165" y="1221"/>
                  </a:lnTo>
                  <a:lnTo>
                    <a:pt x="103" y="1283"/>
                  </a:lnTo>
                  <a:lnTo>
                    <a:pt x="81" y="1365"/>
                  </a:lnTo>
                  <a:lnTo>
                    <a:pt x="114" y="1376"/>
                  </a:lnTo>
                  <a:lnTo>
                    <a:pt x="92" y="1501"/>
                  </a:lnTo>
                  <a:lnTo>
                    <a:pt x="123" y="1501"/>
                  </a:lnTo>
                  <a:lnTo>
                    <a:pt x="123" y="1594"/>
                  </a:lnTo>
                  <a:lnTo>
                    <a:pt x="165" y="1624"/>
                  </a:lnTo>
                  <a:lnTo>
                    <a:pt x="165" y="1698"/>
                  </a:lnTo>
                  <a:lnTo>
                    <a:pt x="226" y="1677"/>
                  </a:lnTo>
                  <a:lnTo>
                    <a:pt x="269" y="1748"/>
                  </a:lnTo>
                  <a:lnTo>
                    <a:pt x="290" y="1677"/>
                  </a:lnTo>
                  <a:lnTo>
                    <a:pt x="404" y="1832"/>
                  </a:lnTo>
                  <a:lnTo>
                    <a:pt x="299" y="1770"/>
                  </a:lnTo>
                  <a:lnTo>
                    <a:pt x="269" y="1853"/>
                  </a:lnTo>
                  <a:lnTo>
                    <a:pt x="216" y="1728"/>
                  </a:lnTo>
                  <a:lnTo>
                    <a:pt x="177" y="1800"/>
                  </a:lnTo>
                  <a:lnTo>
                    <a:pt x="165" y="1748"/>
                  </a:lnTo>
                  <a:lnTo>
                    <a:pt x="123" y="1759"/>
                  </a:lnTo>
                  <a:lnTo>
                    <a:pt x="134" y="1645"/>
                  </a:lnTo>
                  <a:lnTo>
                    <a:pt x="62" y="1666"/>
                  </a:lnTo>
                  <a:lnTo>
                    <a:pt x="103" y="1564"/>
                  </a:lnTo>
                  <a:lnTo>
                    <a:pt x="51" y="1542"/>
                  </a:lnTo>
                  <a:lnTo>
                    <a:pt x="62" y="1429"/>
                  </a:lnTo>
                  <a:lnTo>
                    <a:pt x="0" y="1407"/>
                  </a:lnTo>
                  <a:lnTo>
                    <a:pt x="39" y="1365"/>
                  </a:lnTo>
                  <a:lnTo>
                    <a:pt x="21" y="1283"/>
                  </a:lnTo>
                  <a:lnTo>
                    <a:pt x="62" y="1253"/>
                  </a:lnTo>
                  <a:lnTo>
                    <a:pt x="114" y="1189"/>
                  </a:lnTo>
                  <a:lnTo>
                    <a:pt x="155" y="1189"/>
                  </a:lnTo>
                  <a:lnTo>
                    <a:pt x="165" y="1117"/>
                  </a:lnTo>
                  <a:lnTo>
                    <a:pt x="248" y="1117"/>
                  </a:lnTo>
                  <a:lnTo>
                    <a:pt x="280" y="1087"/>
                  </a:lnTo>
                  <a:lnTo>
                    <a:pt x="341" y="1055"/>
                  </a:lnTo>
                  <a:lnTo>
                    <a:pt x="394" y="992"/>
                  </a:lnTo>
                  <a:lnTo>
                    <a:pt x="456" y="881"/>
                  </a:lnTo>
                  <a:lnTo>
                    <a:pt x="540" y="786"/>
                  </a:lnTo>
                  <a:lnTo>
                    <a:pt x="580" y="744"/>
                  </a:lnTo>
                  <a:lnTo>
                    <a:pt x="580" y="693"/>
                  </a:lnTo>
                  <a:lnTo>
                    <a:pt x="634" y="651"/>
                  </a:lnTo>
                  <a:lnTo>
                    <a:pt x="716" y="548"/>
                  </a:lnTo>
                  <a:lnTo>
                    <a:pt x="768" y="434"/>
                  </a:lnTo>
                  <a:lnTo>
                    <a:pt x="840" y="269"/>
                  </a:lnTo>
                  <a:lnTo>
                    <a:pt x="894" y="196"/>
                  </a:lnTo>
                  <a:lnTo>
                    <a:pt x="967" y="123"/>
                  </a:lnTo>
                  <a:lnTo>
                    <a:pt x="1039" y="62"/>
                  </a:lnTo>
                  <a:lnTo>
                    <a:pt x="112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2" name="Freeform 70"/>
            <p:cNvSpPr>
              <a:spLocks/>
            </p:cNvSpPr>
            <p:nvPr/>
          </p:nvSpPr>
          <p:spPr bwMode="auto">
            <a:xfrm>
              <a:off x="5009" y="218"/>
              <a:ext cx="35" cy="28"/>
            </a:xfrm>
            <a:custGeom>
              <a:avLst/>
              <a:gdLst>
                <a:gd name="T0" fmla="*/ 0 w 491"/>
                <a:gd name="T1" fmla="*/ 0 h 404"/>
                <a:gd name="T2" fmla="*/ 0 w 491"/>
                <a:gd name="T3" fmla="*/ 0 h 404"/>
                <a:gd name="T4" fmla="*/ 0 w 491"/>
                <a:gd name="T5" fmla="*/ 0 h 404"/>
                <a:gd name="T6" fmla="*/ 0 w 491"/>
                <a:gd name="T7" fmla="*/ 0 h 404"/>
                <a:gd name="T8" fmla="*/ 0 w 491"/>
                <a:gd name="T9" fmla="*/ 0 h 404"/>
                <a:gd name="T10" fmla="*/ 0 w 491"/>
                <a:gd name="T11" fmla="*/ 0 h 404"/>
                <a:gd name="T12" fmla="*/ 0 w 491"/>
                <a:gd name="T13" fmla="*/ 0 h 404"/>
                <a:gd name="T14" fmla="*/ 0 w 491"/>
                <a:gd name="T15" fmla="*/ 0 h 404"/>
                <a:gd name="T16" fmla="*/ 0 w 491"/>
                <a:gd name="T17" fmla="*/ 0 h 404"/>
                <a:gd name="T18" fmla="*/ 0 w 491"/>
                <a:gd name="T19" fmla="*/ 0 h 404"/>
                <a:gd name="T20" fmla="*/ 0 w 491"/>
                <a:gd name="T21" fmla="*/ 0 h 404"/>
                <a:gd name="T22" fmla="*/ 0 w 491"/>
                <a:gd name="T23" fmla="*/ 0 h 404"/>
                <a:gd name="T24" fmla="*/ 0 w 491"/>
                <a:gd name="T25" fmla="*/ 0 h 404"/>
                <a:gd name="T26" fmla="*/ 0 w 491"/>
                <a:gd name="T27" fmla="*/ 0 h 404"/>
                <a:gd name="T28" fmla="*/ 0 w 491"/>
                <a:gd name="T29" fmla="*/ 0 h 404"/>
                <a:gd name="T30" fmla="*/ 0 w 491"/>
                <a:gd name="T31" fmla="*/ 0 h 404"/>
                <a:gd name="T32" fmla="*/ 0 w 491"/>
                <a:gd name="T33" fmla="*/ 0 h 40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1"/>
                <a:gd name="T52" fmla="*/ 0 h 404"/>
                <a:gd name="T53" fmla="*/ 491 w 491"/>
                <a:gd name="T54" fmla="*/ 404 h 40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1" h="404">
                  <a:moveTo>
                    <a:pt x="74" y="84"/>
                  </a:moveTo>
                  <a:lnTo>
                    <a:pt x="22" y="126"/>
                  </a:lnTo>
                  <a:lnTo>
                    <a:pt x="0" y="218"/>
                  </a:lnTo>
                  <a:lnTo>
                    <a:pt x="22" y="301"/>
                  </a:lnTo>
                  <a:lnTo>
                    <a:pt x="95" y="373"/>
                  </a:lnTo>
                  <a:lnTo>
                    <a:pt x="199" y="404"/>
                  </a:lnTo>
                  <a:lnTo>
                    <a:pt x="304" y="394"/>
                  </a:lnTo>
                  <a:lnTo>
                    <a:pt x="375" y="363"/>
                  </a:lnTo>
                  <a:lnTo>
                    <a:pt x="438" y="301"/>
                  </a:lnTo>
                  <a:lnTo>
                    <a:pt x="470" y="260"/>
                  </a:lnTo>
                  <a:lnTo>
                    <a:pt x="491" y="197"/>
                  </a:lnTo>
                  <a:lnTo>
                    <a:pt x="491" y="126"/>
                  </a:lnTo>
                  <a:lnTo>
                    <a:pt x="470" y="52"/>
                  </a:lnTo>
                  <a:lnTo>
                    <a:pt x="408" y="10"/>
                  </a:lnTo>
                  <a:lnTo>
                    <a:pt x="334" y="0"/>
                  </a:lnTo>
                  <a:lnTo>
                    <a:pt x="232" y="21"/>
                  </a:lnTo>
                  <a:lnTo>
                    <a:pt x="74" y="84"/>
                  </a:lnTo>
                  <a:close/>
                </a:path>
              </a:pathLst>
            </a:custGeom>
            <a:solidFill>
              <a:srgbClr val="FFE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3" name="Freeform 71"/>
            <p:cNvSpPr>
              <a:spLocks/>
            </p:cNvSpPr>
            <p:nvPr/>
          </p:nvSpPr>
          <p:spPr bwMode="auto">
            <a:xfrm>
              <a:off x="4936" y="217"/>
              <a:ext cx="35" cy="29"/>
            </a:xfrm>
            <a:custGeom>
              <a:avLst/>
              <a:gdLst>
                <a:gd name="T0" fmla="*/ 0 w 500"/>
                <a:gd name="T1" fmla="*/ 0 h 414"/>
                <a:gd name="T2" fmla="*/ 0 w 500"/>
                <a:gd name="T3" fmla="*/ 0 h 414"/>
                <a:gd name="T4" fmla="*/ 0 w 500"/>
                <a:gd name="T5" fmla="*/ 0 h 414"/>
                <a:gd name="T6" fmla="*/ 0 w 500"/>
                <a:gd name="T7" fmla="*/ 0 h 414"/>
                <a:gd name="T8" fmla="*/ 0 w 500"/>
                <a:gd name="T9" fmla="*/ 0 h 414"/>
                <a:gd name="T10" fmla="*/ 0 w 500"/>
                <a:gd name="T11" fmla="*/ 0 h 414"/>
                <a:gd name="T12" fmla="*/ 0 w 500"/>
                <a:gd name="T13" fmla="*/ 0 h 414"/>
                <a:gd name="T14" fmla="*/ 0 w 500"/>
                <a:gd name="T15" fmla="*/ 0 h 414"/>
                <a:gd name="T16" fmla="*/ 0 w 500"/>
                <a:gd name="T17" fmla="*/ 0 h 414"/>
                <a:gd name="T18" fmla="*/ 0 w 500"/>
                <a:gd name="T19" fmla="*/ 0 h 414"/>
                <a:gd name="T20" fmla="*/ 0 w 500"/>
                <a:gd name="T21" fmla="*/ 0 h 414"/>
                <a:gd name="T22" fmla="*/ 0 w 500"/>
                <a:gd name="T23" fmla="*/ 0 h 414"/>
                <a:gd name="T24" fmla="*/ 0 w 500"/>
                <a:gd name="T25" fmla="*/ 0 h 4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00"/>
                <a:gd name="T40" fmla="*/ 0 h 414"/>
                <a:gd name="T41" fmla="*/ 500 w 500"/>
                <a:gd name="T42" fmla="*/ 414 h 41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00" h="414">
                  <a:moveTo>
                    <a:pt x="104" y="0"/>
                  </a:moveTo>
                  <a:lnTo>
                    <a:pt x="0" y="73"/>
                  </a:lnTo>
                  <a:lnTo>
                    <a:pt x="0" y="270"/>
                  </a:lnTo>
                  <a:lnTo>
                    <a:pt x="104" y="383"/>
                  </a:lnTo>
                  <a:lnTo>
                    <a:pt x="240" y="414"/>
                  </a:lnTo>
                  <a:lnTo>
                    <a:pt x="354" y="414"/>
                  </a:lnTo>
                  <a:lnTo>
                    <a:pt x="438" y="383"/>
                  </a:lnTo>
                  <a:lnTo>
                    <a:pt x="490" y="311"/>
                  </a:lnTo>
                  <a:lnTo>
                    <a:pt x="500" y="219"/>
                  </a:lnTo>
                  <a:lnTo>
                    <a:pt x="470" y="136"/>
                  </a:lnTo>
                  <a:lnTo>
                    <a:pt x="407" y="73"/>
                  </a:lnTo>
                  <a:lnTo>
                    <a:pt x="178" y="0"/>
                  </a:lnTo>
                  <a:lnTo>
                    <a:pt x="104" y="0"/>
                  </a:lnTo>
                  <a:close/>
                </a:path>
              </a:pathLst>
            </a:custGeom>
            <a:solidFill>
              <a:srgbClr val="FFEA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4" name="Freeform 72"/>
            <p:cNvSpPr>
              <a:spLocks/>
            </p:cNvSpPr>
            <p:nvPr/>
          </p:nvSpPr>
          <p:spPr bwMode="auto">
            <a:xfrm>
              <a:off x="5008" y="218"/>
              <a:ext cx="35" cy="23"/>
            </a:xfrm>
            <a:custGeom>
              <a:avLst/>
              <a:gdLst>
                <a:gd name="T0" fmla="*/ 0 w 478"/>
                <a:gd name="T1" fmla="*/ 0 h 322"/>
                <a:gd name="T2" fmla="*/ 0 w 478"/>
                <a:gd name="T3" fmla="*/ 0 h 322"/>
                <a:gd name="T4" fmla="*/ 0 w 478"/>
                <a:gd name="T5" fmla="*/ 0 h 322"/>
                <a:gd name="T6" fmla="*/ 0 w 478"/>
                <a:gd name="T7" fmla="*/ 0 h 322"/>
                <a:gd name="T8" fmla="*/ 0 w 478"/>
                <a:gd name="T9" fmla="*/ 0 h 322"/>
                <a:gd name="T10" fmla="*/ 0 w 478"/>
                <a:gd name="T11" fmla="*/ 0 h 322"/>
                <a:gd name="T12" fmla="*/ 0 w 478"/>
                <a:gd name="T13" fmla="*/ 0 h 322"/>
                <a:gd name="T14" fmla="*/ 0 w 478"/>
                <a:gd name="T15" fmla="*/ 0 h 322"/>
                <a:gd name="T16" fmla="*/ 0 w 478"/>
                <a:gd name="T17" fmla="*/ 0 h 322"/>
                <a:gd name="T18" fmla="*/ 0 w 478"/>
                <a:gd name="T19" fmla="*/ 0 h 322"/>
                <a:gd name="T20" fmla="*/ 0 w 478"/>
                <a:gd name="T21" fmla="*/ 0 h 322"/>
                <a:gd name="T22" fmla="*/ 0 w 478"/>
                <a:gd name="T23" fmla="*/ 0 h 322"/>
                <a:gd name="T24" fmla="*/ 0 w 478"/>
                <a:gd name="T25" fmla="*/ 0 h 322"/>
                <a:gd name="T26" fmla="*/ 0 w 478"/>
                <a:gd name="T27" fmla="*/ 0 h 3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78"/>
                <a:gd name="T43" fmla="*/ 0 h 322"/>
                <a:gd name="T44" fmla="*/ 478 w 478"/>
                <a:gd name="T45" fmla="*/ 322 h 32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78" h="322">
                  <a:moveTo>
                    <a:pt x="72" y="322"/>
                  </a:moveTo>
                  <a:lnTo>
                    <a:pt x="82" y="228"/>
                  </a:lnTo>
                  <a:lnTo>
                    <a:pt x="207" y="136"/>
                  </a:lnTo>
                  <a:lnTo>
                    <a:pt x="332" y="104"/>
                  </a:lnTo>
                  <a:lnTo>
                    <a:pt x="383" y="114"/>
                  </a:lnTo>
                  <a:lnTo>
                    <a:pt x="394" y="74"/>
                  </a:lnTo>
                  <a:lnTo>
                    <a:pt x="446" y="136"/>
                  </a:lnTo>
                  <a:lnTo>
                    <a:pt x="478" y="74"/>
                  </a:lnTo>
                  <a:lnTo>
                    <a:pt x="416" y="0"/>
                  </a:lnTo>
                  <a:lnTo>
                    <a:pt x="342" y="10"/>
                  </a:lnTo>
                  <a:lnTo>
                    <a:pt x="196" y="10"/>
                  </a:lnTo>
                  <a:lnTo>
                    <a:pt x="52" y="126"/>
                  </a:lnTo>
                  <a:lnTo>
                    <a:pt x="0" y="250"/>
                  </a:lnTo>
                  <a:lnTo>
                    <a:pt x="72" y="322"/>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5" name="Freeform 73"/>
            <p:cNvSpPr>
              <a:spLocks/>
            </p:cNvSpPr>
            <p:nvPr/>
          </p:nvSpPr>
          <p:spPr bwMode="auto">
            <a:xfrm>
              <a:off x="4937" y="217"/>
              <a:ext cx="34" cy="24"/>
            </a:xfrm>
            <a:custGeom>
              <a:avLst/>
              <a:gdLst>
                <a:gd name="T0" fmla="*/ 0 w 478"/>
                <a:gd name="T1" fmla="*/ 0 h 332"/>
                <a:gd name="T2" fmla="*/ 0 w 478"/>
                <a:gd name="T3" fmla="*/ 0 h 332"/>
                <a:gd name="T4" fmla="*/ 0 w 478"/>
                <a:gd name="T5" fmla="*/ 0 h 332"/>
                <a:gd name="T6" fmla="*/ 0 w 478"/>
                <a:gd name="T7" fmla="*/ 0 h 332"/>
                <a:gd name="T8" fmla="*/ 0 w 478"/>
                <a:gd name="T9" fmla="*/ 0 h 332"/>
                <a:gd name="T10" fmla="*/ 0 w 478"/>
                <a:gd name="T11" fmla="*/ 0 h 332"/>
                <a:gd name="T12" fmla="*/ 0 w 478"/>
                <a:gd name="T13" fmla="*/ 0 h 332"/>
                <a:gd name="T14" fmla="*/ 0 w 478"/>
                <a:gd name="T15" fmla="*/ 0 h 332"/>
                <a:gd name="T16" fmla="*/ 0 w 478"/>
                <a:gd name="T17" fmla="*/ 0 h 332"/>
                <a:gd name="T18" fmla="*/ 0 w 478"/>
                <a:gd name="T19" fmla="*/ 0 h 332"/>
                <a:gd name="T20" fmla="*/ 0 w 478"/>
                <a:gd name="T21" fmla="*/ 0 h 332"/>
                <a:gd name="T22" fmla="*/ 0 w 478"/>
                <a:gd name="T23" fmla="*/ 0 h 332"/>
                <a:gd name="T24" fmla="*/ 0 w 478"/>
                <a:gd name="T25" fmla="*/ 0 h 332"/>
                <a:gd name="T26" fmla="*/ 0 w 478"/>
                <a:gd name="T27" fmla="*/ 0 h 33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78"/>
                <a:gd name="T43" fmla="*/ 0 h 332"/>
                <a:gd name="T44" fmla="*/ 478 w 478"/>
                <a:gd name="T45" fmla="*/ 332 h 33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78" h="332">
                  <a:moveTo>
                    <a:pt x="0" y="136"/>
                  </a:moveTo>
                  <a:lnTo>
                    <a:pt x="82" y="84"/>
                  </a:lnTo>
                  <a:lnTo>
                    <a:pt x="114" y="136"/>
                  </a:lnTo>
                  <a:lnTo>
                    <a:pt x="208" y="124"/>
                  </a:lnTo>
                  <a:lnTo>
                    <a:pt x="374" y="177"/>
                  </a:lnTo>
                  <a:lnTo>
                    <a:pt x="416" y="270"/>
                  </a:lnTo>
                  <a:lnTo>
                    <a:pt x="436" y="332"/>
                  </a:lnTo>
                  <a:lnTo>
                    <a:pt x="478" y="250"/>
                  </a:lnTo>
                  <a:lnTo>
                    <a:pt x="448" y="136"/>
                  </a:lnTo>
                  <a:lnTo>
                    <a:pt x="342" y="62"/>
                  </a:lnTo>
                  <a:lnTo>
                    <a:pt x="165" y="0"/>
                  </a:lnTo>
                  <a:lnTo>
                    <a:pt x="62" y="31"/>
                  </a:lnTo>
                  <a:lnTo>
                    <a:pt x="21" y="84"/>
                  </a:lnTo>
                  <a:lnTo>
                    <a:pt x="0" y="136"/>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6" name="Freeform 74"/>
            <p:cNvSpPr>
              <a:spLocks/>
            </p:cNvSpPr>
            <p:nvPr/>
          </p:nvSpPr>
          <p:spPr bwMode="auto">
            <a:xfrm>
              <a:off x="4941" y="234"/>
              <a:ext cx="22" cy="10"/>
            </a:xfrm>
            <a:custGeom>
              <a:avLst/>
              <a:gdLst>
                <a:gd name="T0" fmla="*/ 0 w 312"/>
                <a:gd name="T1" fmla="*/ 0 h 145"/>
                <a:gd name="T2" fmla="*/ 0 w 312"/>
                <a:gd name="T3" fmla="*/ 0 h 145"/>
                <a:gd name="T4" fmla="*/ 0 w 312"/>
                <a:gd name="T5" fmla="*/ 0 h 145"/>
                <a:gd name="T6" fmla="*/ 0 w 312"/>
                <a:gd name="T7" fmla="*/ 0 h 145"/>
                <a:gd name="T8" fmla="*/ 0 w 312"/>
                <a:gd name="T9" fmla="*/ 0 h 145"/>
                <a:gd name="T10" fmla="*/ 0 w 312"/>
                <a:gd name="T11" fmla="*/ 0 h 145"/>
                <a:gd name="T12" fmla="*/ 0 w 312"/>
                <a:gd name="T13" fmla="*/ 0 h 145"/>
                <a:gd name="T14" fmla="*/ 0 w 312"/>
                <a:gd name="T15" fmla="*/ 0 h 145"/>
                <a:gd name="T16" fmla="*/ 0 w 312"/>
                <a:gd name="T17" fmla="*/ 0 h 145"/>
                <a:gd name="T18" fmla="*/ 0 w 312"/>
                <a:gd name="T19" fmla="*/ 0 h 145"/>
                <a:gd name="T20" fmla="*/ 0 w 312"/>
                <a:gd name="T21" fmla="*/ 0 h 145"/>
                <a:gd name="T22" fmla="*/ 0 w 312"/>
                <a:gd name="T23" fmla="*/ 0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12"/>
                <a:gd name="T37" fmla="*/ 0 h 145"/>
                <a:gd name="T38" fmla="*/ 312 w 312"/>
                <a:gd name="T39" fmla="*/ 145 h 14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12" h="145">
                  <a:moveTo>
                    <a:pt x="0" y="12"/>
                  </a:moveTo>
                  <a:lnTo>
                    <a:pt x="30" y="83"/>
                  </a:lnTo>
                  <a:lnTo>
                    <a:pt x="124" y="135"/>
                  </a:lnTo>
                  <a:lnTo>
                    <a:pt x="196" y="145"/>
                  </a:lnTo>
                  <a:lnTo>
                    <a:pt x="270" y="135"/>
                  </a:lnTo>
                  <a:lnTo>
                    <a:pt x="312" y="115"/>
                  </a:lnTo>
                  <a:lnTo>
                    <a:pt x="300" y="94"/>
                  </a:lnTo>
                  <a:lnTo>
                    <a:pt x="218" y="115"/>
                  </a:lnTo>
                  <a:lnTo>
                    <a:pt x="146" y="104"/>
                  </a:lnTo>
                  <a:lnTo>
                    <a:pt x="71" y="73"/>
                  </a:lnTo>
                  <a:lnTo>
                    <a:pt x="40" y="0"/>
                  </a:lnTo>
                  <a:lnTo>
                    <a:pt x="0"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7" name="Freeform 75"/>
            <p:cNvSpPr>
              <a:spLocks/>
            </p:cNvSpPr>
            <p:nvPr/>
          </p:nvSpPr>
          <p:spPr bwMode="auto">
            <a:xfrm>
              <a:off x="5017" y="230"/>
              <a:ext cx="22" cy="13"/>
            </a:xfrm>
            <a:custGeom>
              <a:avLst/>
              <a:gdLst>
                <a:gd name="T0" fmla="*/ 0 w 311"/>
                <a:gd name="T1" fmla="*/ 0 h 176"/>
                <a:gd name="T2" fmla="*/ 0 w 311"/>
                <a:gd name="T3" fmla="*/ 0 h 176"/>
                <a:gd name="T4" fmla="*/ 0 w 311"/>
                <a:gd name="T5" fmla="*/ 0 h 176"/>
                <a:gd name="T6" fmla="*/ 0 w 311"/>
                <a:gd name="T7" fmla="*/ 0 h 176"/>
                <a:gd name="T8" fmla="*/ 0 w 311"/>
                <a:gd name="T9" fmla="*/ 0 h 176"/>
                <a:gd name="T10" fmla="*/ 0 w 311"/>
                <a:gd name="T11" fmla="*/ 0 h 176"/>
                <a:gd name="T12" fmla="*/ 0 w 311"/>
                <a:gd name="T13" fmla="*/ 0 h 176"/>
                <a:gd name="T14" fmla="*/ 0 w 311"/>
                <a:gd name="T15" fmla="*/ 0 h 176"/>
                <a:gd name="T16" fmla="*/ 0 w 311"/>
                <a:gd name="T17" fmla="*/ 0 h 176"/>
                <a:gd name="T18" fmla="*/ 0 w 311"/>
                <a:gd name="T19" fmla="*/ 0 h 176"/>
                <a:gd name="T20" fmla="*/ 0 w 311"/>
                <a:gd name="T21" fmla="*/ 0 h 176"/>
                <a:gd name="T22" fmla="*/ 0 w 311"/>
                <a:gd name="T23" fmla="*/ 0 h 176"/>
                <a:gd name="T24" fmla="*/ 0 w 311"/>
                <a:gd name="T25" fmla="*/ 0 h 176"/>
                <a:gd name="T26" fmla="*/ 0 w 311"/>
                <a:gd name="T27" fmla="*/ 0 h 176"/>
                <a:gd name="T28" fmla="*/ 0 w 311"/>
                <a:gd name="T29" fmla="*/ 0 h 17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11"/>
                <a:gd name="T46" fmla="*/ 0 h 176"/>
                <a:gd name="T47" fmla="*/ 311 w 311"/>
                <a:gd name="T48" fmla="*/ 176 h 17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11" h="176">
                  <a:moveTo>
                    <a:pt x="21" y="135"/>
                  </a:moveTo>
                  <a:lnTo>
                    <a:pt x="0" y="156"/>
                  </a:lnTo>
                  <a:lnTo>
                    <a:pt x="53" y="176"/>
                  </a:lnTo>
                  <a:lnTo>
                    <a:pt x="135" y="176"/>
                  </a:lnTo>
                  <a:lnTo>
                    <a:pt x="219" y="156"/>
                  </a:lnTo>
                  <a:lnTo>
                    <a:pt x="260" y="113"/>
                  </a:lnTo>
                  <a:lnTo>
                    <a:pt x="303" y="64"/>
                  </a:lnTo>
                  <a:lnTo>
                    <a:pt x="311" y="10"/>
                  </a:lnTo>
                  <a:lnTo>
                    <a:pt x="271" y="0"/>
                  </a:lnTo>
                  <a:lnTo>
                    <a:pt x="249" y="64"/>
                  </a:lnTo>
                  <a:lnTo>
                    <a:pt x="219" y="104"/>
                  </a:lnTo>
                  <a:lnTo>
                    <a:pt x="189" y="135"/>
                  </a:lnTo>
                  <a:lnTo>
                    <a:pt x="125" y="146"/>
                  </a:lnTo>
                  <a:lnTo>
                    <a:pt x="84" y="156"/>
                  </a:lnTo>
                  <a:lnTo>
                    <a:pt x="21" y="1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8" name="Freeform 76"/>
            <p:cNvSpPr>
              <a:spLocks/>
            </p:cNvSpPr>
            <p:nvPr/>
          </p:nvSpPr>
          <p:spPr bwMode="auto">
            <a:xfrm>
              <a:off x="4950" y="221"/>
              <a:ext cx="11" cy="13"/>
            </a:xfrm>
            <a:custGeom>
              <a:avLst/>
              <a:gdLst>
                <a:gd name="T0" fmla="*/ 0 w 154"/>
                <a:gd name="T1" fmla="*/ 0 h 176"/>
                <a:gd name="T2" fmla="*/ 0 w 154"/>
                <a:gd name="T3" fmla="*/ 0 h 176"/>
                <a:gd name="T4" fmla="*/ 0 w 154"/>
                <a:gd name="T5" fmla="*/ 0 h 176"/>
                <a:gd name="T6" fmla="*/ 0 w 154"/>
                <a:gd name="T7" fmla="*/ 0 h 176"/>
                <a:gd name="T8" fmla="*/ 0 w 154"/>
                <a:gd name="T9" fmla="*/ 0 h 176"/>
                <a:gd name="T10" fmla="*/ 0 w 154"/>
                <a:gd name="T11" fmla="*/ 0 h 176"/>
                <a:gd name="T12" fmla="*/ 0 w 154"/>
                <a:gd name="T13" fmla="*/ 0 h 176"/>
                <a:gd name="T14" fmla="*/ 0 60000 65536"/>
                <a:gd name="T15" fmla="*/ 0 60000 65536"/>
                <a:gd name="T16" fmla="*/ 0 60000 65536"/>
                <a:gd name="T17" fmla="*/ 0 60000 65536"/>
                <a:gd name="T18" fmla="*/ 0 60000 65536"/>
                <a:gd name="T19" fmla="*/ 0 60000 65536"/>
                <a:gd name="T20" fmla="*/ 0 60000 65536"/>
                <a:gd name="T21" fmla="*/ 0 w 154"/>
                <a:gd name="T22" fmla="*/ 0 h 176"/>
                <a:gd name="T23" fmla="*/ 154 w 154"/>
                <a:gd name="T24" fmla="*/ 176 h 17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4" h="176">
                  <a:moveTo>
                    <a:pt x="50" y="0"/>
                  </a:moveTo>
                  <a:lnTo>
                    <a:pt x="0" y="32"/>
                  </a:lnTo>
                  <a:lnTo>
                    <a:pt x="0" y="124"/>
                  </a:lnTo>
                  <a:lnTo>
                    <a:pt x="50" y="176"/>
                  </a:lnTo>
                  <a:lnTo>
                    <a:pt x="154" y="145"/>
                  </a:lnTo>
                  <a:lnTo>
                    <a:pt x="154" y="41"/>
                  </a:lnTo>
                  <a:lnTo>
                    <a:pt x="5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49" name="Freeform 77"/>
            <p:cNvSpPr>
              <a:spLocks/>
            </p:cNvSpPr>
            <p:nvPr/>
          </p:nvSpPr>
          <p:spPr bwMode="auto">
            <a:xfrm>
              <a:off x="5018" y="221"/>
              <a:ext cx="13" cy="12"/>
            </a:xfrm>
            <a:custGeom>
              <a:avLst/>
              <a:gdLst>
                <a:gd name="T0" fmla="*/ 0 w 179"/>
                <a:gd name="T1" fmla="*/ 0 h 166"/>
                <a:gd name="T2" fmla="*/ 0 w 179"/>
                <a:gd name="T3" fmla="*/ 0 h 166"/>
                <a:gd name="T4" fmla="*/ 0 w 179"/>
                <a:gd name="T5" fmla="*/ 0 h 166"/>
                <a:gd name="T6" fmla="*/ 0 w 179"/>
                <a:gd name="T7" fmla="*/ 0 h 166"/>
                <a:gd name="T8" fmla="*/ 0 w 179"/>
                <a:gd name="T9" fmla="*/ 0 h 166"/>
                <a:gd name="T10" fmla="*/ 0 w 179"/>
                <a:gd name="T11" fmla="*/ 0 h 166"/>
                <a:gd name="T12" fmla="*/ 0 w 179"/>
                <a:gd name="T13" fmla="*/ 0 h 166"/>
                <a:gd name="T14" fmla="*/ 0 60000 65536"/>
                <a:gd name="T15" fmla="*/ 0 60000 65536"/>
                <a:gd name="T16" fmla="*/ 0 60000 65536"/>
                <a:gd name="T17" fmla="*/ 0 60000 65536"/>
                <a:gd name="T18" fmla="*/ 0 60000 65536"/>
                <a:gd name="T19" fmla="*/ 0 60000 65536"/>
                <a:gd name="T20" fmla="*/ 0 60000 65536"/>
                <a:gd name="T21" fmla="*/ 0 w 179"/>
                <a:gd name="T22" fmla="*/ 0 h 166"/>
                <a:gd name="T23" fmla="*/ 179 w 179"/>
                <a:gd name="T24" fmla="*/ 166 h 16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166">
                  <a:moveTo>
                    <a:pt x="53" y="11"/>
                  </a:moveTo>
                  <a:lnTo>
                    <a:pt x="0" y="84"/>
                  </a:lnTo>
                  <a:lnTo>
                    <a:pt x="33" y="166"/>
                  </a:lnTo>
                  <a:lnTo>
                    <a:pt x="136" y="157"/>
                  </a:lnTo>
                  <a:lnTo>
                    <a:pt x="179" y="94"/>
                  </a:lnTo>
                  <a:lnTo>
                    <a:pt x="136" y="0"/>
                  </a:lnTo>
                  <a:lnTo>
                    <a:pt x="53" y="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0" name="Freeform 78"/>
            <p:cNvSpPr>
              <a:spLocks/>
            </p:cNvSpPr>
            <p:nvPr/>
          </p:nvSpPr>
          <p:spPr bwMode="auto">
            <a:xfrm>
              <a:off x="5000" y="189"/>
              <a:ext cx="62" cy="65"/>
            </a:xfrm>
            <a:custGeom>
              <a:avLst/>
              <a:gdLst>
                <a:gd name="T0" fmla="*/ 0 w 873"/>
                <a:gd name="T1" fmla="*/ 0 h 912"/>
                <a:gd name="T2" fmla="*/ 0 w 873"/>
                <a:gd name="T3" fmla="*/ 0 h 912"/>
                <a:gd name="T4" fmla="*/ 0 w 873"/>
                <a:gd name="T5" fmla="*/ 0 h 912"/>
                <a:gd name="T6" fmla="*/ 0 w 873"/>
                <a:gd name="T7" fmla="*/ 0 h 912"/>
                <a:gd name="T8" fmla="*/ 0 w 873"/>
                <a:gd name="T9" fmla="*/ 0 h 912"/>
                <a:gd name="T10" fmla="*/ 0 w 873"/>
                <a:gd name="T11" fmla="*/ 0 h 912"/>
                <a:gd name="T12" fmla="*/ 0 w 873"/>
                <a:gd name="T13" fmla="*/ 0 h 912"/>
                <a:gd name="T14" fmla="*/ 0 w 873"/>
                <a:gd name="T15" fmla="*/ 0 h 912"/>
                <a:gd name="T16" fmla="*/ 0 w 873"/>
                <a:gd name="T17" fmla="*/ 0 h 912"/>
                <a:gd name="T18" fmla="*/ 0 w 873"/>
                <a:gd name="T19" fmla="*/ 0 h 912"/>
                <a:gd name="T20" fmla="*/ 0 w 873"/>
                <a:gd name="T21" fmla="*/ 0 h 912"/>
                <a:gd name="T22" fmla="*/ 0 w 873"/>
                <a:gd name="T23" fmla="*/ 0 h 912"/>
                <a:gd name="T24" fmla="*/ 0 w 873"/>
                <a:gd name="T25" fmla="*/ 0 h 912"/>
                <a:gd name="T26" fmla="*/ 0 w 873"/>
                <a:gd name="T27" fmla="*/ 0 h 912"/>
                <a:gd name="T28" fmla="*/ 0 w 873"/>
                <a:gd name="T29" fmla="*/ 0 h 912"/>
                <a:gd name="T30" fmla="*/ 0 w 873"/>
                <a:gd name="T31" fmla="*/ 0 h 912"/>
                <a:gd name="T32" fmla="*/ 0 w 873"/>
                <a:gd name="T33" fmla="*/ 0 h 912"/>
                <a:gd name="T34" fmla="*/ 0 w 873"/>
                <a:gd name="T35" fmla="*/ 0 h 912"/>
                <a:gd name="T36" fmla="*/ 0 w 873"/>
                <a:gd name="T37" fmla="*/ 0 h 912"/>
                <a:gd name="T38" fmla="*/ 0 w 873"/>
                <a:gd name="T39" fmla="*/ 0 h 912"/>
                <a:gd name="T40" fmla="*/ 0 w 873"/>
                <a:gd name="T41" fmla="*/ 0 h 912"/>
                <a:gd name="T42" fmla="*/ 0 w 873"/>
                <a:gd name="T43" fmla="*/ 0 h 912"/>
                <a:gd name="T44" fmla="*/ 0 w 873"/>
                <a:gd name="T45" fmla="*/ 0 h 912"/>
                <a:gd name="T46" fmla="*/ 0 w 873"/>
                <a:gd name="T47" fmla="*/ 0 h 912"/>
                <a:gd name="T48" fmla="*/ 0 w 873"/>
                <a:gd name="T49" fmla="*/ 0 h 912"/>
                <a:gd name="T50" fmla="*/ 0 w 873"/>
                <a:gd name="T51" fmla="*/ 0 h 912"/>
                <a:gd name="T52" fmla="*/ 0 w 873"/>
                <a:gd name="T53" fmla="*/ 0 h 912"/>
                <a:gd name="T54" fmla="*/ 0 w 873"/>
                <a:gd name="T55" fmla="*/ 0 h 912"/>
                <a:gd name="T56" fmla="*/ 0 w 873"/>
                <a:gd name="T57" fmla="*/ 0 h 912"/>
                <a:gd name="T58" fmla="*/ 0 w 873"/>
                <a:gd name="T59" fmla="*/ 0 h 912"/>
                <a:gd name="T60" fmla="*/ 0 w 873"/>
                <a:gd name="T61" fmla="*/ 0 h 912"/>
                <a:gd name="T62" fmla="*/ 0 w 873"/>
                <a:gd name="T63" fmla="*/ 0 h 912"/>
                <a:gd name="T64" fmla="*/ 0 w 873"/>
                <a:gd name="T65" fmla="*/ 0 h 912"/>
                <a:gd name="T66" fmla="*/ 0 w 873"/>
                <a:gd name="T67" fmla="*/ 0 h 912"/>
                <a:gd name="T68" fmla="*/ 0 w 873"/>
                <a:gd name="T69" fmla="*/ 0 h 912"/>
                <a:gd name="T70" fmla="*/ 0 w 873"/>
                <a:gd name="T71" fmla="*/ 0 h 912"/>
                <a:gd name="T72" fmla="*/ 0 w 873"/>
                <a:gd name="T73" fmla="*/ 0 h 912"/>
                <a:gd name="T74" fmla="*/ 0 w 873"/>
                <a:gd name="T75" fmla="*/ 0 h 912"/>
                <a:gd name="T76" fmla="*/ 0 w 873"/>
                <a:gd name="T77" fmla="*/ 0 h 912"/>
                <a:gd name="T78" fmla="*/ 0 w 873"/>
                <a:gd name="T79" fmla="*/ 0 h 912"/>
                <a:gd name="T80" fmla="*/ 0 w 873"/>
                <a:gd name="T81" fmla="*/ 0 h 912"/>
                <a:gd name="T82" fmla="*/ 0 w 873"/>
                <a:gd name="T83" fmla="*/ 0 h 912"/>
                <a:gd name="T84" fmla="*/ 0 w 873"/>
                <a:gd name="T85" fmla="*/ 0 h 912"/>
                <a:gd name="T86" fmla="*/ 0 w 873"/>
                <a:gd name="T87" fmla="*/ 0 h 912"/>
                <a:gd name="T88" fmla="*/ 0 w 873"/>
                <a:gd name="T89" fmla="*/ 0 h 912"/>
                <a:gd name="T90" fmla="*/ 0 w 873"/>
                <a:gd name="T91" fmla="*/ 0 h 912"/>
                <a:gd name="T92" fmla="*/ 0 w 873"/>
                <a:gd name="T93" fmla="*/ 0 h 912"/>
                <a:gd name="T94" fmla="*/ 0 w 873"/>
                <a:gd name="T95" fmla="*/ 0 h 912"/>
                <a:gd name="T96" fmla="*/ 0 w 873"/>
                <a:gd name="T97" fmla="*/ 0 h 912"/>
                <a:gd name="T98" fmla="*/ 0 w 873"/>
                <a:gd name="T99" fmla="*/ 0 h 912"/>
                <a:gd name="T100" fmla="*/ 0 w 873"/>
                <a:gd name="T101" fmla="*/ 0 h 912"/>
                <a:gd name="T102" fmla="*/ 0 w 873"/>
                <a:gd name="T103" fmla="*/ 0 h 912"/>
                <a:gd name="T104" fmla="*/ 0 w 873"/>
                <a:gd name="T105" fmla="*/ 0 h 912"/>
                <a:gd name="T106" fmla="*/ 0 w 873"/>
                <a:gd name="T107" fmla="*/ 0 h 912"/>
                <a:gd name="T108" fmla="*/ 0 w 873"/>
                <a:gd name="T109" fmla="*/ 0 h 912"/>
                <a:gd name="T110" fmla="*/ 0 w 873"/>
                <a:gd name="T111" fmla="*/ 0 h 91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873"/>
                <a:gd name="T169" fmla="*/ 0 h 912"/>
                <a:gd name="T170" fmla="*/ 873 w 873"/>
                <a:gd name="T171" fmla="*/ 912 h 91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873" h="912">
                  <a:moveTo>
                    <a:pt x="0" y="570"/>
                  </a:moveTo>
                  <a:lnTo>
                    <a:pt x="81" y="471"/>
                  </a:lnTo>
                  <a:lnTo>
                    <a:pt x="144" y="432"/>
                  </a:lnTo>
                  <a:lnTo>
                    <a:pt x="256" y="397"/>
                  </a:lnTo>
                  <a:lnTo>
                    <a:pt x="313" y="361"/>
                  </a:lnTo>
                  <a:lnTo>
                    <a:pt x="349" y="327"/>
                  </a:lnTo>
                  <a:lnTo>
                    <a:pt x="387" y="253"/>
                  </a:lnTo>
                  <a:lnTo>
                    <a:pt x="423" y="179"/>
                  </a:lnTo>
                  <a:lnTo>
                    <a:pt x="472" y="107"/>
                  </a:lnTo>
                  <a:lnTo>
                    <a:pt x="531" y="59"/>
                  </a:lnTo>
                  <a:lnTo>
                    <a:pt x="589" y="21"/>
                  </a:lnTo>
                  <a:lnTo>
                    <a:pt x="670" y="0"/>
                  </a:lnTo>
                  <a:lnTo>
                    <a:pt x="531" y="136"/>
                  </a:lnTo>
                  <a:lnTo>
                    <a:pt x="728" y="107"/>
                  </a:lnTo>
                  <a:lnTo>
                    <a:pt x="770" y="159"/>
                  </a:lnTo>
                  <a:lnTo>
                    <a:pt x="655" y="215"/>
                  </a:lnTo>
                  <a:lnTo>
                    <a:pt x="799" y="215"/>
                  </a:lnTo>
                  <a:lnTo>
                    <a:pt x="814" y="238"/>
                  </a:lnTo>
                  <a:lnTo>
                    <a:pt x="692" y="268"/>
                  </a:lnTo>
                  <a:lnTo>
                    <a:pt x="844" y="297"/>
                  </a:lnTo>
                  <a:lnTo>
                    <a:pt x="779" y="338"/>
                  </a:lnTo>
                  <a:lnTo>
                    <a:pt x="866" y="384"/>
                  </a:lnTo>
                  <a:lnTo>
                    <a:pt x="785" y="412"/>
                  </a:lnTo>
                  <a:lnTo>
                    <a:pt x="873" y="449"/>
                  </a:lnTo>
                  <a:lnTo>
                    <a:pt x="808" y="499"/>
                  </a:lnTo>
                  <a:lnTo>
                    <a:pt x="829" y="565"/>
                  </a:lnTo>
                  <a:lnTo>
                    <a:pt x="785" y="506"/>
                  </a:lnTo>
                  <a:lnTo>
                    <a:pt x="814" y="441"/>
                  </a:lnTo>
                  <a:lnTo>
                    <a:pt x="728" y="412"/>
                  </a:lnTo>
                  <a:lnTo>
                    <a:pt x="770" y="369"/>
                  </a:lnTo>
                  <a:lnTo>
                    <a:pt x="670" y="373"/>
                  </a:lnTo>
                  <a:lnTo>
                    <a:pt x="618" y="361"/>
                  </a:lnTo>
                  <a:lnTo>
                    <a:pt x="663" y="288"/>
                  </a:lnTo>
                  <a:lnTo>
                    <a:pt x="480" y="373"/>
                  </a:lnTo>
                  <a:lnTo>
                    <a:pt x="574" y="253"/>
                  </a:lnTo>
                  <a:lnTo>
                    <a:pt x="480" y="327"/>
                  </a:lnTo>
                  <a:lnTo>
                    <a:pt x="406" y="404"/>
                  </a:lnTo>
                  <a:lnTo>
                    <a:pt x="358" y="449"/>
                  </a:lnTo>
                  <a:lnTo>
                    <a:pt x="290" y="484"/>
                  </a:lnTo>
                  <a:lnTo>
                    <a:pt x="212" y="513"/>
                  </a:lnTo>
                  <a:lnTo>
                    <a:pt x="173" y="550"/>
                  </a:lnTo>
                  <a:lnTo>
                    <a:pt x="155" y="570"/>
                  </a:lnTo>
                  <a:lnTo>
                    <a:pt x="155" y="635"/>
                  </a:lnTo>
                  <a:lnTo>
                    <a:pt x="190" y="722"/>
                  </a:lnTo>
                  <a:lnTo>
                    <a:pt x="305" y="862"/>
                  </a:lnTo>
                  <a:lnTo>
                    <a:pt x="197" y="766"/>
                  </a:lnTo>
                  <a:lnTo>
                    <a:pt x="232" y="912"/>
                  </a:lnTo>
                  <a:lnTo>
                    <a:pt x="166" y="803"/>
                  </a:lnTo>
                  <a:lnTo>
                    <a:pt x="166" y="904"/>
                  </a:lnTo>
                  <a:lnTo>
                    <a:pt x="96" y="855"/>
                  </a:lnTo>
                  <a:lnTo>
                    <a:pt x="96" y="781"/>
                  </a:lnTo>
                  <a:lnTo>
                    <a:pt x="59" y="773"/>
                  </a:lnTo>
                  <a:lnTo>
                    <a:pt x="87" y="673"/>
                  </a:lnTo>
                  <a:lnTo>
                    <a:pt x="15" y="722"/>
                  </a:lnTo>
                  <a:lnTo>
                    <a:pt x="81" y="534"/>
                  </a:lnTo>
                  <a:lnTo>
                    <a:pt x="0" y="5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1" name="Freeform 79"/>
            <p:cNvSpPr>
              <a:spLocks/>
            </p:cNvSpPr>
            <p:nvPr/>
          </p:nvSpPr>
          <p:spPr bwMode="auto">
            <a:xfrm>
              <a:off x="5012" y="206"/>
              <a:ext cx="37" cy="43"/>
            </a:xfrm>
            <a:custGeom>
              <a:avLst/>
              <a:gdLst>
                <a:gd name="T0" fmla="*/ 0 w 526"/>
                <a:gd name="T1" fmla="*/ 0 h 609"/>
                <a:gd name="T2" fmla="*/ 0 w 526"/>
                <a:gd name="T3" fmla="*/ 0 h 609"/>
                <a:gd name="T4" fmla="*/ 0 w 526"/>
                <a:gd name="T5" fmla="*/ 0 h 609"/>
                <a:gd name="T6" fmla="*/ 0 w 526"/>
                <a:gd name="T7" fmla="*/ 0 h 609"/>
                <a:gd name="T8" fmla="*/ 0 w 526"/>
                <a:gd name="T9" fmla="*/ 0 h 609"/>
                <a:gd name="T10" fmla="*/ 0 w 526"/>
                <a:gd name="T11" fmla="*/ 0 h 609"/>
                <a:gd name="T12" fmla="*/ 0 w 526"/>
                <a:gd name="T13" fmla="*/ 0 h 609"/>
                <a:gd name="T14" fmla="*/ 0 w 526"/>
                <a:gd name="T15" fmla="*/ 0 h 609"/>
                <a:gd name="T16" fmla="*/ 0 w 526"/>
                <a:gd name="T17" fmla="*/ 0 h 609"/>
                <a:gd name="T18" fmla="*/ 0 w 526"/>
                <a:gd name="T19" fmla="*/ 0 h 609"/>
                <a:gd name="T20" fmla="*/ 0 w 526"/>
                <a:gd name="T21" fmla="*/ 0 h 609"/>
                <a:gd name="T22" fmla="*/ 0 w 526"/>
                <a:gd name="T23" fmla="*/ 0 h 609"/>
                <a:gd name="T24" fmla="*/ 0 w 526"/>
                <a:gd name="T25" fmla="*/ 0 h 609"/>
                <a:gd name="T26" fmla="*/ 0 w 526"/>
                <a:gd name="T27" fmla="*/ 0 h 609"/>
                <a:gd name="T28" fmla="*/ 0 w 526"/>
                <a:gd name="T29" fmla="*/ 0 h 609"/>
                <a:gd name="T30" fmla="*/ 0 w 526"/>
                <a:gd name="T31" fmla="*/ 0 h 609"/>
                <a:gd name="T32" fmla="*/ 0 w 526"/>
                <a:gd name="T33" fmla="*/ 0 h 609"/>
                <a:gd name="T34" fmla="*/ 0 w 526"/>
                <a:gd name="T35" fmla="*/ 0 h 609"/>
                <a:gd name="T36" fmla="*/ 0 w 526"/>
                <a:gd name="T37" fmla="*/ 0 h 609"/>
                <a:gd name="T38" fmla="*/ 0 w 526"/>
                <a:gd name="T39" fmla="*/ 0 h 609"/>
                <a:gd name="T40" fmla="*/ 0 w 526"/>
                <a:gd name="T41" fmla="*/ 0 h 609"/>
                <a:gd name="T42" fmla="*/ 0 w 526"/>
                <a:gd name="T43" fmla="*/ 0 h 609"/>
                <a:gd name="T44" fmla="*/ 0 w 526"/>
                <a:gd name="T45" fmla="*/ 0 h 609"/>
                <a:gd name="T46" fmla="*/ 0 w 526"/>
                <a:gd name="T47" fmla="*/ 0 h 609"/>
                <a:gd name="T48" fmla="*/ 0 w 526"/>
                <a:gd name="T49" fmla="*/ 0 h 609"/>
                <a:gd name="T50" fmla="*/ 0 w 526"/>
                <a:gd name="T51" fmla="*/ 0 h 609"/>
                <a:gd name="T52" fmla="*/ 0 w 526"/>
                <a:gd name="T53" fmla="*/ 0 h 609"/>
                <a:gd name="T54" fmla="*/ 0 w 526"/>
                <a:gd name="T55" fmla="*/ 0 h 609"/>
                <a:gd name="T56" fmla="*/ 0 w 526"/>
                <a:gd name="T57" fmla="*/ 0 h 609"/>
                <a:gd name="T58" fmla="*/ 0 w 526"/>
                <a:gd name="T59" fmla="*/ 0 h 609"/>
                <a:gd name="T60" fmla="*/ 0 w 526"/>
                <a:gd name="T61" fmla="*/ 0 h 609"/>
                <a:gd name="T62" fmla="*/ 0 w 526"/>
                <a:gd name="T63" fmla="*/ 0 h 609"/>
                <a:gd name="T64" fmla="*/ 0 w 526"/>
                <a:gd name="T65" fmla="*/ 0 h 609"/>
                <a:gd name="T66" fmla="*/ 0 w 526"/>
                <a:gd name="T67" fmla="*/ 0 h 609"/>
                <a:gd name="T68" fmla="*/ 0 w 526"/>
                <a:gd name="T69" fmla="*/ 0 h 609"/>
                <a:gd name="T70" fmla="*/ 0 w 526"/>
                <a:gd name="T71" fmla="*/ 0 h 609"/>
                <a:gd name="T72" fmla="*/ 0 w 526"/>
                <a:gd name="T73" fmla="*/ 0 h 609"/>
                <a:gd name="T74" fmla="*/ 0 w 526"/>
                <a:gd name="T75" fmla="*/ 0 h 609"/>
                <a:gd name="T76" fmla="*/ 0 w 526"/>
                <a:gd name="T77" fmla="*/ 0 h 60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26"/>
                <a:gd name="T118" fmla="*/ 0 h 609"/>
                <a:gd name="T119" fmla="*/ 526 w 526"/>
                <a:gd name="T120" fmla="*/ 609 h 60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26" h="609">
                  <a:moveTo>
                    <a:pt x="192" y="211"/>
                  </a:moveTo>
                  <a:lnTo>
                    <a:pt x="270" y="188"/>
                  </a:lnTo>
                  <a:lnTo>
                    <a:pt x="323" y="188"/>
                  </a:lnTo>
                  <a:lnTo>
                    <a:pt x="380" y="211"/>
                  </a:lnTo>
                  <a:lnTo>
                    <a:pt x="415" y="261"/>
                  </a:lnTo>
                  <a:lnTo>
                    <a:pt x="431" y="304"/>
                  </a:lnTo>
                  <a:lnTo>
                    <a:pt x="431" y="349"/>
                  </a:lnTo>
                  <a:lnTo>
                    <a:pt x="415" y="414"/>
                  </a:lnTo>
                  <a:lnTo>
                    <a:pt x="386" y="456"/>
                  </a:lnTo>
                  <a:lnTo>
                    <a:pt x="350" y="492"/>
                  </a:lnTo>
                  <a:lnTo>
                    <a:pt x="293" y="528"/>
                  </a:lnTo>
                  <a:lnTo>
                    <a:pt x="228" y="550"/>
                  </a:lnTo>
                  <a:lnTo>
                    <a:pt x="169" y="550"/>
                  </a:lnTo>
                  <a:lnTo>
                    <a:pt x="118" y="543"/>
                  </a:lnTo>
                  <a:lnTo>
                    <a:pt x="66" y="522"/>
                  </a:lnTo>
                  <a:lnTo>
                    <a:pt x="37" y="492"/>
                  </a:lnTo>
                  <a:lnTo>
                    <a:pt x="0" y="456"/>
                  </a:lnTo>
                  <a:lnTo>
                    <a:pt x="46" y="528"/>
                  </a:lnTo>
                  <a:lnTo>
                    <a:pt x="118" y="600"/>
                  </a:lnTo>
                  <a:lnTo>
                    <a:pt x="192" y="609"/>
                  </a:lnTo>
                  <a:lnTo>
                    <a:pt x="270" y="600"/>
                  </a:lnTo>
                  <a:lnTo>
                    <a:pt x="343" y="579"/>
                  </a:lnTo>
                  <a:lnTo>
                    <a:pt x="314" y="550"/>
                  </a:lnTo>
                  <a:lnTo>
                    <a:pt x="380" y="522"/>
                  </a:lnTo>
                  <a:lnTo>
                    <a:pt x="423" y="480"/>
                  </a:lnTo>
                  <a:lnTo>
                    <a:pt x="452" y="427"/>
                  </a:lnTo>
                  <a:lnTo>
                    <a:pt x="445" y="514"/>
                  </a:lnTo>
                  <a:lnTo>
                    <a:pt x="497" y="435"/>
                  </a:lnTo>
                  <a:lnTo>
                    <a:pt x="517" y="368"/>
                  </a:lnTo>
                  <a:lnTo>
                    <a:pt x="526" y="332"/>
                  </a:lnTo>
                  <a:lnTo>
                    <a:pt x="526" y="283"/>
                  </a:lnTo>
                  <a:lnTo>
                    <a:pt x="504" y="194"/>
                  </a:lnTo>
                  <a:lnTo>
                    <a:pt x="452" y="233"/>
                  </a:lnTo>
                  <a:lnTo>
                    <a:pt x="497" y="59"/>
                  </a:lnTo>
                  <a:lnTo>
                    <a:pt x="386" y="174"/>
                  </a:lnTo>
                  <a:lnTo>
                    <a:pt x="415" y="0"/>
                  </a:lnTo>
                  <a:lnTo>
                    <a:pt x="293" y="72"/>
                  </a:lnTo>
                  <a:lnTo>
                    <a:pt x="234" y="159"/>
                  </a:lnTo>
                  <a:lnTo>
                    <a:pt x="192" y="2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2" name="Freeform 80"/>
            <p:cNvSpPr>
              <a:spLocks/>
            </p:cNvSpPr>
            <p:nvPr/>
          </p:nvSpPr>
          <p:spPr bwMode="auto">
            <a:xfrm>
              <a:off x="5014" y="221"/>
              <a:ext cx="20" cy="19"/>
            </a:xfrm>
            <a:custGeom>
              <a:avLst/>
              <a:gdLst>
                <a:gd name="T0" fmla="*/ 0 w 275"/>
                <a:gd name="T1" fmla="*/ 0 h 260"/>
                <a:gd name="T2" fmla="*/ 0 w 275"/>
                <a:gd name="T3" fmla="*/ 0 h 260"/>
                <a:gd name="T4" fmla="*/ 0 w 275"/>
                <a:gd name="T5" fmla="*/ 0 h 260"/>
                <a:gd name="T6" fmla="*/ 0 w 275"/>
                <a:gd name="T7" fmla="*/ 0 h 260"/>
                <a:gd name="T8" fmla="*/ 0 w 275"/>
                <a:gd name="T9" fmla="*/ 0 h 260"/>
                <a:gd name="T10" fmla="*/ 0 w 275"/>
                <a:gd name="T11" fmla="*/ 0 h 260"/>
                <a:gd name="T12" fmla="*/ 0 w 275"/>
                <a:gd name="T13" fmla="*/ 0 h 260"/>
                <a:gd name="T14" fmla="*/ 0 w 275"/>
                <a:gd name="T15" fmla="*/ 0 h 260"/>
                <a:gd name="T16" fmla="*/ 0 w 275"/>
                <a:gd name="T17" fmla="*/ 0 h 260"/>
                <a:gd name="T18" fmla="*/ 0 w 275"/>
                <a:gd name="T19" fmla="*/ 0 h 260"/>
                <a:gd name="T20" fmla="*/ 0 w 275"/>
                <a:gd name="T21" fmla="*/ 0 h 260"/>
                <a:gd name="T22" fmla="*/ 0 w 275"/>
                <a:gd name="T23" fmla="*/ 0 h 260"/>
                <a:gd name="T24" fmla="*/ 0 w 275"/>
                <a:gd name="T25" fmla="*/ 0 h 260"/>
                <a:gd name="T26" fmla="*/ 0 w 275"/>
                <a:gd name="T27" fmla="*/ 0 h 260"/>
                <a:gd name="T28" fmla="*/ 0 w 275"/>
                <a:gd name="T29" fmla="*/ 0 h 260"/>
                <a:gd name="T30" fmla="*/ 0 w 275"/>
                <a:gd name="T31" fmla="*/ 0 h 260"/>
                <a:gd name="T32" fmla="*/ 0 w 275"/>
                <a:gd name="T33" fmla="*/ 0 h 260"/>
                <a:gd name="T34" fmla="*/ 0 w 275"/>
                <a:gd name="T35" fmla="*/ 0 h 260"/>
                <a:gd name="T36" fmla="*/ 0 w 275"/>
                <a:gd name="T37" fmla="*/ 0 h 260"/>
                <a:gd name="T38" fmla="*/ 0 w 275"/>
                <a:gd name="T39" fmla="*/ 0 h 26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75"/>
                <a:gd name="T61" fmla="*/ 0 h 260"/>
                <a:gd name="T62" fmla="*/ 275 w 275"/>
                <a:gd name="T63" fmla="*/ 260 h 26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75" h="260">
                  <a:moveTo>
                    <a:pt x="138" y="42"/>
                  </a:moveTo>
                  <a:lnTo>
                    <a:pt x="102" y="64"/>
                  </a:lnTo>
                  <a:lnTo>
                    <a:pt x="93" y="79"/>
                  </a:lnTo>
                  <a:lnTo>
                    <a:pt x="102" y="121"/>
                  </a:lnTo>
                  <a:lnTo>
                    <a:pt x="131" y="129"/>
                  </a:lnTo>
                  <a:lnTo>
                    <a:pt x="167" y="129"/>
                  </a:lnTo>
                  <a:lnTo>
                    <a:pt x="197" y="101"/>
                  </a:lnTo>
                  <a:lnTo>
                    <a:pt x="275" y="144"/>
                  </a:lnTo>
                  <a:lnTo>
                    <a:pt x="254" y="203"/>
                  </a:lnTo>
                  <a:lnTo>
                    <a:pt x="216" y="239"/>
                  </a:lnTo>
                  <a:lnTo>
                    <a:pt x="167" y="260"/>
                  </a:lnTo>
                  <a:lnTo>
                    <a:pt x="108" y="260"/>
                  </a:lnTo>
                  <a:lnTo>
                    <a:pt x="44" y="239"/>
                  </a:lnTo>
                  <a:lnTo>
                    <a:pt x="15" y="203"/>
                  </a:lnTo>
                  <a:lnTo>
                    <a:pt x="0" y="157"/>
                  </a:lnTo>
                  <a:lnTo>
                    <a:pt x="0" y="109"/>
                  </a:lnTo>
                  <a:lnTo>
                    <a:pt x="15" y="72"/>
                  </a:lnTo>
                  <a:lnTo>
                    <a:pt x="35" y="50"/>
                  </a:lnTo>
                  <a:lnTo>
                    <a:pt x="116" y="0"/>
                  </a:lnTo>
                  <a:lnTo>
                    <a:pt x="138" y="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3" name="Freeform 81"/>
            <p:cNvSpPr>
              <a:spLocks/>
            </p:cNvSpPr>
            <p:nvPr/>
          </p:nvSpPr>
          <p:spPr bwMode="auto">
            <a:xfrm>
              <a:off x="5022" y="221"/>
              <a:ext cx="12" cy="11"/>
            </a:xfrm>
            <a:custGeom>
              <a:avLst/>
              <a:gdLst>
                <a:gd name="T0" fmla="*/ 0 w 159"/>
                <a:gd name="T1" fmla="*/ 0 h 151"/>
                <a:gd name="T2" fmla="*/ 0 w 159"/>
                <a:gd name="T3" fmla="*/ 0 h 151"/>
                <a:gd name="T4" fmla="*/ 0 w 159"/>
                <a:gd name="T5" fmla="*/ 0 h 151"/>
                <a:gd name="T6" fmla="*/ 0 w 159"/>
                <a:gd name="T7" fmla="*/ 0 h 151"/>
                <a:gd name="T8" fmla="*/ 0 w 159"/>
                <a:gd name="T9" fmla="*/ 0 h 151"/>
                <a:gd name="T10" fmla="*/ 0 w 159"/>
                <a:gd name="T11" fmla="*/ 0 h 151"/>
                <a:gd name="T12" fmla="*/ 0 w 159"/>
                <a:gd name="T13" fmla="*/ 0 h 151"/>
                <a:gd name="T14" fmla="*/ 0 w 159"/>
                <a:gd name="T15" fmla="*/ 0 h 151"/>
                <a:gd name="T16" fmla="*/ 0 w 159"/>
                <a:gd name="T17" fmla="*/ 0 h 151"/>
                <a:gd name="T18" fmla="*/ 0 w 159"/>
                <a:gd name="T19" fmla="*/ 0 h 151"/>
                <a:gd name="T20" fmla="*/ 0 w 159"/>
                <a:gd name="T21" fmla="*/ 0 h 151"/>
                <a:gd name="T22" fmla="*/ 0 w 159"/>
                <a:gd name="T23" fmla="*/ 0 h 151"/>
                <a:gd name="T24" fmla="*/ 0 w 159"/>
                <a:gd name="T25" fmla="*/ 0 h 1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9"/>
                <a:gd name="T40" fmla="*/ 0 h 151"/>
                <a:gd name="T41" fmla="*/ 159 w 159"/>
                <a:gd name="T42" fmla="*/ 151 h 15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9" h="151">
                  <a:moveTo>
                    <a:pt x="7" y="50"/>
                  </a:moveTo>
                  <a:lnTo>
                    <a:pt x="51" y="50"/>
                  </a:lnTo>
                  <a:lnTo>
                    <a:pt x="81" y="64"/>
                  </a:lnTo>
                  <a:lnTo>
                    <a:pt x="81" y="79"/>
                  </a:lnTo>
                  <a:lnTo>
                    <a:pt x="81" y="116"/>
                  </a:lnTo>
                  <a:lnTo>
                    <a:pt x="159" y="151"/>
                  </a:lnTo>
                  <a:lnTo>
                    <a:pt x="159" y="109"/>
                  </a:lnTo>
                  <a:lnTo>
                    <a:pt x="152" y="57"/>
                  </a:lnTo>
                  <a:lnTo>
                    <a:pt x="123" y="22"/>
                  </a:lnTo>
                  <a:lnTo>
                    <a:pt x="93" y="0"/>
                  </a:lnTo>
                  <a:lnTo>
                    <a:pt x="45" y="0"/>
                  </a:lnTo>
                  <a:lnTo>
                    <a:pt x="0" y="7"/>
                  </a:lnTo>
                  <a:lnTo>
                    <a:pt x="7"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4" name="Freeform 82"/>
            <p:cNvSpPr>
              <a:spLocks/>
            </p:cNvSpPr>
            <p:nvPr/>
          </p:nvSpPr>
          <p:spPr bwMode="auto">
            <a:xfrm>
              <a:off x="4908" y="184"/>
              <a:ext cx="75" cy="71"/>
            </a:xfrm>
            <a:custGeom>
              <a:avLst/>
              <a:gdLst>
                <a:gd name="T0" fmla="*/ 0 w 1062"/>
                <a:gd name="T1" fmla="*/ 0 h 1005"/>
                <a:gd name="T2" fmla="*/ 0 w 1062"/>
                <a:gd name="T3" fmla="*/ 0 h 1005"/>
                <a:gd name="T4" fmla="*/ 0 w 1062"/>
                <a:gd name="T5" fmla="*/ 0 h 1005"/>
                <a:gd name="T6" fmla="*/ 0 w 1062"/>
                <a:gd name="T7" fmla="*/ 0 h 1005"/>
                <a:gd name="T8" fmla="*/ 0 w 1062"/>
                <a:gd name="T9" fmla="*/ 0 h 1005"/>
                <a:gd name="T10" fmla="*/ 0 w 1062"/>
                <a:gd name="T11" fmla="*/ 0 h 1005"/>
                <a:gd name="T12" fmla="*/ 0 w 1062"/>
                <a:gd name="T13" fmla="*/ 0 h 1005"/>
                <a:gd name="T14" fmla="*/ 0 w 1062"/>
                <a:gd name="T15" fmla="*/ 0 h 1005"/>
                <a:gd name="T16" fmla="*/ 0 w 1062"/>
                <a:gd name="T17" fmla="*/ 0 h 1005"/>
                <a:gd name="T18" fmla="*/ 0 w 1062"/>
                <a:gd name="T19" fmla="*/ 0 h 1005"/>
                <a:gd name="T20" fmla="*/ 0 w 1062"/>
                <a:gd name="T21" fmla="*/ 0 h 1005"/>
                <a:gd name="T22" fmla="*/ 0 w 1062"/>
                <a:gd name="T23" fmla="*/ 0 h 1005"/>
                <a:gd name="T24" fmla="*/ 0 w 1062"/>
                <a:gd name="T25" fmla="*/ 0 h 1005"/>
                <a:gd name="T26" fmla="*/ 0 w 1062"/>
                <a:gd name="T27" fmla="*/ 0 h 1005"/>
                <a:gd name="T28" fmla="*/ 0 w 1062"/>
                <a:gd name="T29" fmla="*/ 0 h 1005"/>
                <a:gd name="T30" fmla="*/ 0 w 1062"/>
                <a:gd name="T31" fmla="*/ 0 h 1005"/>
                <a:gd name="T32" fmla="*/ 0 w 1062"/>
                <a:gd name="T33" fmla="*/ 0 h 1005"/>
                <a:gd name="T34" fmla="*/ 0 w 1062"/>
                <a:gd name="T35" fmla="*/ 0 h 1005"/>
                <a:gd name="T36" fmla="*/ 0 w 1062"/>
                <a:gd name="T37" fmla="*/ 0 h 1005"/>
                <a:gd name="T38" fmla="*/ 0 w 1062"/>
                <a:gd name="T39" fmla="*/ 0 h 1005"/>
                <a:gd name="T40" fmla="*/ 0 w 1062"/>
                <a:gd name="T41" fmla="*/ 0 h 1005"/>
                <a:gd name="T42" fmla="*/ 0 w 1062"/>
                <a:gd name="T43" fmla="*/ 0 h 1005"/>
                <a:gd name="T44" fmla="*/ 0 w 1062"/>
                <a:gd name="T45" fmla="*/ 0 h 1005"/>
                <a:gd name="T46" fmla="*/ 0 w 1062"/>
                <a:gd name="T47" fmla="*/ 0 h 1005"/>
                <a:gd name="T48" fmla="*/ 0 w 1062"/>
                <a:gd name="T49" fmla="*/ 0 h 1005"/>
                <a:gd name="T50" fmla="*/ 0 w 1062"/>
                <a:gd name="T51" fmla="*/ 0 h 1005"/>
                <a:gd name="T52" fmla="*/ 0 w 1062"/>
                <a:gd name="T53" fmla="*/ 0 h 1005"/>
                <a:gd name="T54" fmla="*/ 0 w 1062"/>
                <a:gd name="T55" fmla="*/ 0 h 1005"/>
                <a:gd name="T56" fmla="*/ 0 w 1062"/>
                <a:gd name="T57" fmla="*/ 0 h 1005"/>
                <a:gd name="T58" fmla="*/ 0 w 1062"/>
                <a:gd name="T59" fmla="*/ 0 h 1005"/>
                <a:gd name="T60" fmla="*/ 0 w 1062"/>
                <a:gd name="T61" fmla="*/ 0 h 1005"/>
                <a:gd name="T62" fmla="*/ 0 w 1062"/>
                <a:gd name="T63" fmla="*/ 0 h 1005"/>
                <a:gd name="T64" fmla="*/ 0 w 1062"/>
                <a:gd name="T65" fmla="*/ 0 h 1005"/>
                <a:gd name="T66" fmla="*/ 0 w 1062"/>
                <a:gd name="T67" fmla="*/ 0 h 1005"/>
                <a:gd name="T68" fmla="*/ 0 w 1062"/>
                <a:gd name="T69" fmla="*/ 0 h 1005"/>
                <a:gd name="T70" fmla="*/ 0 w 1062"/>
                <a:gd name="T71" fmla="*/ 0 h 1005"/>
                <a:gd name="T72" fmla="*/ 0 w 1062"/>
                <a:gd name="T73" fmla="*/ 0 h 1005"/>
                <a:gd name="T74" fmla="*/ 0 w 1062"/>
                <a:gd name="T75" fmla="*/ 0 h 1005"/>
                <a:gd name="T76" fmla="*/ 0 w 1062"/>
                <a:gd name="T77" fmla="*/ 0 h 1005"/>
                <a:gd name="T78" fmla="*/ 0 w 1062"/>
                <a:gd name="T79" fmla="*/ 0 h 1005"/>
                <a:gd name="T80" fmla="*/ 0 w 1062"/>
                <a:gd name="T81" fmla="*/ 0 h 1005"/>
                <a:gd name="T82" fmla="*/ 0 w 1062"/>
                <a:gd name="T83" fmla="*/ 0 h 1005"/>
                <a:gd name="T84" fmla="*/ 0 w 1062"/>
                <a:gd name="T85" fmla="*/ 0 h 1005"/>
                <a:gd name="T86" fmla="*/ 0 w 1062"/>
                <a:gd name="T87" fmla="*/ 0 h 100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62"/>
                <a:gd name="T133" fmla="*/ 0 h 1005"/>
                <a:gd name="T134" fmla="*/ 1062 w 1062"/>
                <a:gd name="T135" fmla="*/ 1005 h 100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62" h="1005">
                  <a:moveTo>
                    <a:pt x="1062" y="665"/>
                  </a:moveTo>
                  <a:lnTo>
                    <a:pt x="1033" y="606"/>
                  </a:lnTo>
                  <a:lnTo>
                    <a:pt x="996" y="556"/>
                  </a:lnTo>
                  <a:lnTo>
                    <a:pt x="939" y="521"/>
                  </a:lnTo>
                  <a:lnTo>
                    <a:pt x="859" y="484"/>
                  </a:lnTo>
                  <a:lnTo>
                    <a:pt x="800" y="445"/>
                  </a:lnTo>
                  <a:lnTo>
                    <a:pt x="756" y="403"/>
                  </a:lnTo>
                  <a:lnTo>
                    <a:pt x="719" y="346"/>
                  </a:lnTo>
                  <a:lnTo>
                    <a:pt x="677" y="272"/>
                  </a:lnTo>
                  <a:lnTo>
                    <a:pt x="647" y="188"/>
                  </a:lnTo>
                  <a:lnTo>
                    <a:pt x="647" y="266"/>
                  </a:lnTo>
                  <a:lnTo>
                    <a:pt x="603" y="179"/>
                  </a:lnTo>
                  <a:lnTo>
                    <a:pt x="569" y="137"/>
                  </a:lnTo>
                  <a:lnTo>
                    <a:pt x="525" y="107"/>
                  </a:lnTo>
                  <a:lnTo>
                    <a:pt x="457" y="72"/>
                  </a:lnTo>
                  <a:lnTo>
                    <a:pt x="349" y="49"/>
                  </a:lnTo>
                  <a:lnTo>
                    <a:pt x="304" y="43"/>
                  </a:lnTo>
                  <a:lnTo>
                    <a:pt x="241" y="19"/>
                  </a:lnTo>
                  <a:lnTo>
                    <a:pt x="211" y="0"/>
                  </a:lnTo>
                  <a:lnTo>
                    <a:pt x="217" y="43"/>
                  </a:lnTo>
                  <a:lnTo>
                    <a:pt x="246" y="78"/>
                  </a:lnTo>
                  <a:lnTo>
                    <a:pt x="313" y="114"/>
                  </a:lnTo>
                  <a:lnTo>
                    <a:pt x="187" y="179"/>
                  </a:lnTo>
                  <a:lnTo>
                    <a:pt x="187" y="224"/>
                  </a:lnTo>
                  <a:lnTo>
                    <a:pt x="86" y="266"/>
                  </a:lnTo>
                  <a:lnTo>
                    <a:pt x="0" y="433"/>
                  </a:lnTo>
                  <a:lnTo>
                    <a:pt x="80" y="354"/>
                  </a:lnTo>
                  <a:lnTo>
                    <a:pt x="197" y="316"/>
                  </a:lnTo>
                  <a:lnTo>
                    <a:pt x="175" y="296"/>
                  </a:lnTo>
                  <a:lnTo>
                    <a:pt x="261" y="266"/>
                  </a:lnTo>
                  <a:lnTo>
                    <a:pt x="372" y="266"/>
                  </a:lnTo>
                  <a:lnTo>
                    <a:pt x="343" y="203"/>
                  </a:lnTo>
                  <a:lnTo>
                    <a:pt x="486" y="281"/>
                  </a:lnTo>
                  <a:lnTo>
                    <a:pt x="545" y="340"/>
                  </a:lnTo>
                  <a:lnTo>
                    <a:pt x="594" y="433"/>
                  </a:lnTo>
                  <a:lnTo>
                    <a:pt x="400" y="287"/>
                  </a:lnTo>
                  <a:lnTo>
                    <a:pt x="531" y="441"/>
                  </a:lnTo>
                  <a:lnTo>
                    <a:pt x="246" y="325"/>
                  </a:lnTo>
                  <a:lnTo>
                    <a:pt x="450" y="445"/>
                  </a:lnTo>
                  <a:lnTo>
                    <a:pt x="124" y="410"/>
                  </a:lnTo>
                  <a:lnTo>
                    <a:pt x="254" y="469"/>
                  </a:lnTo>
                  <a:lnTo>
                    <a:pt x="95" y="534"/>
                  </a:lnTo>
                  <a:lnTo>
                    <a:pt x="152" y="630"/>
                  </a:lnTo>
                  <a:lnTo>
                    <a:pt x="66" y="724"/>
                  </a:lnTo>
                  <a:lnTo>
                    <a:pt x="182" y="904"/>
                  </a:lnTo>
                  <a:lnTo>
                    <a:pt x="254" y="832"/>
                  </a:lnTo>
                  <a:lnTo>
                    <a:pt x="187" y="838"/>
                  </a:lnTo>
                  <a:lnTo>
                    <a:pt x="241" y="766"/>
                  </a:lnTo>
                  <a:lnTo>
                    <a:pt x="233" y="701"/>
                  </a:lnTo>
                  <a:lnTo>
                    <a:pt x="139" y="694"/>
                  </a:lnTo>
                  <a:lnTo>
                    <a:pt x="246" y="637"/>
                  </a:lnTo>
                  <a:lnTo>
                    <a:pt x="182" y="606"/>
                  </a:lnTo>
                  <a:lnTo>
                    <a:pt x="261" y="571"/>
                  </a:lnTo>
                  <a:lnTo>
                    <a:pt x="291" y="493"/>
                  </a:lnTo>
                  <a:lnTo>
                    <a:pt x="334" y="493"/>
                  </a:lnTo>
                  <a:lnTo>
                    <a:pt x="319" y="462"/>
                  </a:lnTo>
                  <a:lnTo>
                    <a:pt x="466" y="493"/>
                  </a:lnTo>
                  <a:lnTo>
                    <a:pt x="545" y="484"/>
                  </a:lnTo>
                  <a:lnTo>
                    <a:pt x="647" y="513"/>
                  </a:lnTo>
                  <a:lnTo>
                    <a:pt x="734" y="543"/>
                  </a:lnTo>
                  <a:lnTo>
                    <a:pt x="800" y="585"/>
                  </a:lnTo>
                  <a:lnTo>
                    <a:pt x="852" y="642"/>
                  </a:lnTo>
                  <a:lnTo>
                    <a:pt x="865" y="694"/>
                  </a:lnTo>
                  <a:lnTo>
                    <a:pt x="865" y="731"/>
                  </a:lnTo>
                  <a:lnTo>
                    <a:pt x="852" y="790"/>
                  </a:lnTo>
                  <a:lnTo>
                    <a:pt x="822" y="824"/>
                  </a:lnTo>
                  <a:lnTo>
                    <a:pt x="793" y="845"/>
                  </a:lnTo>
                  <a:lnTo>
                    <a:pt x="749" y="868"/>
                  </a:lnTo>
                  <a:lnTo>
                    <a:pt x="671" y="875"/>
                  </a:lnTo>
                  <a:lnTo>
                    <a:pt x="719" y="919"/>
                  </a:lnTo>
                  <a:lnTo>
                    <a:pt x="778" y="927"/>
                  </a:lnTo>
                  <a:lnTo>
                    <a:pt x="728" y="963"/>
                  </a:lnTo>
                  <a:lnTo>
                    <a:pt x="671" y="976"/>
                  </a:lnTo>
                  <a:lnTo>
                    <a:pt x="603" y="976"/>
                  </a:lnTo>
                  <a:lnTo>
                    <a:pt x="516" y="955"/>
                  </a:lnTo>
                  <a:lnTo>
                    <a:pt x="569" y="984"/>
                  </a:lnTo>
                  <a:lnTo>
                    <a:pt x="618" y="998"/>
                  </a:lnTo>
                  <a:lnTo>
                    <a:pt x="698" y="1005"/>
                  </a:lnTo>
                  <a:lnTo>
                    <a:pt x="778" y="984"/>
                  </a:lnTo>
                  <a:lnTo>
                    <a:pt x="852" y="939"/>
                  </a:lnTo>
                  <a:lnTo>
                    <a:pt x="902" y="889"/>
                  </a:lnTo>
                  <a:lnTo>
                    <a:pt x="939" y="838"/>
                  </a:lnTo>
                  <a:lnTo>
                    <a:pt x="960" y="781"/>
                  </a:lnTo>
                  <a:lnTo>
                    <a:pt x="996" y="845"/>
                  </a:lnTo>
                  <a:lnTo>
                    <a:pt x="1011" y="794"/>
                  </a:lnTo>
                  <a:lnTo>
                    <a:pt x="1018" y="752"/>
                  </a:lnTo>
                  <a:lnTo>
                    <a:pt x="1018" y="694"/>
                  </a:lnTo>
                  <a:lnTo>
                    <a:pt x="1003" y="614"/>
                  </a:lnTo>
                  <a:lnTo>
                    <a:pt x="1062" y="6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5" name="Freeform 83"/>
            <p:cNvSpPr>
              <a:spLocks/>
            </p:cNvSpPr>
            <p:nvPr/>
          </p:nvSpPr>
          <p:spPr bwMode="auto">
            <a:xfrm>
              <a:off x="4931" y="215"/>
              <a:ext cx="26" cy="32"/>
            </a:xfrm>
            <a:custGeom>
              <a:avLst/>
              <a:gdLst>
                <a:gd name="T0" fmla="*/ 0 w 372"/>
                <a:gd name="T1" fmla="*/ 0 h 448"/>
                <a:gd name="T2" fmla="*/ 0 w 372"/>
                <a:gd name="T3" fmla="*/ 0 h 448"/>
                <a:gd name="T4" fmla="*/ 0 w 372"/>
                <a:gd name="T5" fmla="*/ 0 h 448"/>
                <a:gd name="T6" fmla="*/ 0 w 372"/>
                <a:gd name="T7" fmla="*/ 0 h 448"/>
                <a:gd name="T8" fmla="*/ 0 w 372"/>
                <a:gd name="T9" fmla="*/ 0 h 448"/>
                <a:gd name="T10" fmla="*/ 0 w 372"/>
                <a:gd name="T11" fmla="*/ 0 h 448"/>
                <a:gd name="T12" fmla="*/ 0 w 372"/>
                <a:gd name="T13" fmla="*/ 0 h 448"/>
                <a:gd name="T14" fmla="*/ 0 w 372"/>
                <a:gd name="T15" fmla="*/ 0 h 448"/>
                <a:gd name="T16" fmla="*/ 0 w 372"/>
                <a:gd name="T17" fmla="*/ 0 h 448"/>
                <a:gd name="T18" fmla="*/ 0 w 372"/>
                <a:gd name="T19" fmla="*/ 0 h 448"/>
                <a:gd name="T20" fmla="*/ 0 w 372"/>
                <a:gd name="T21" fmla="*/ 0 h 448"/>
                <a:gd name="T22" fmla="*/ 0 w 372"/>
                <a:gd name="T23" fmla="*/ 0 h 448"/>
                <a:gd name="T24" fmla="*/ 0 w 372"/>
                <a:gd name="T25" fmla="*/ 0 h 448"/>
                <a:gd name="T26" fmla="*/ 0 w 372"/>
                <a:gd name="T27" fmla="*/ 0 h 448"/>
                <a:gd name="T28" fmla="*/ 0 w 372"/>
                <a:gd name="T29" fmla="*/ 0 h 448"/>
                <a:gd name="T30" fmla="*/ 0 w 372"/>
                <a:gd name="T31" fmla="*/ 0 h 448"/>
                <a:gd name="T32" fmla="*/ 0 w 372"/>
                <a:gd name="T33" fmla="*/ 0 h 448"/>
                <a:gd name="T34" fmla="*/ 0 w 372"/>
                <a:gd name="T35" fmla="*/ 0 h 448"/>
                <a:gd name="T36" fmla="*/ 0 w 372"/>
                <a:gd name="T37" fmla="*/ 0 h 448"/>
                <a:gd name="T38" fmla="*/ 0 w 372"/>
                <a:gd name="T39" fmla="*/ 0 h 448"/>
                <a:gd name="T40" fmla="*/ 0 w 372"/>
                <a:gd name="T41" fmla="*/ 0 h 448"/>
                <a:gd name="T42" fmla="*/ 0 w 372"/>
                <a:gd name="T43" fmla="*/ 0 h 448"/>
                <a:gd name="T44" fmla="*/ 0 w 372"/>
                <a:gd name="T45" fmla="*/ 0 h 448"/>
                <a:gd name="T46" fmla="*/ 0 w 372"/>
                <a:gd name="T47" fmla="*/ 0 h 448"/>
                <a:gd name="T48" fmla="*/ 0 w 372"/>
                <a:gd name="T49" fmla="*/ 0 h 448"/>
                <a:gd name="T50" fmla="*/ 0 w 372"/>
                <a:gd name="T51" fmla="*/ 0 h 448"/>
                <a:gd name="T52" fmla="*/ 0 w 372"/>
                <a:gd name="T53" fmla="*/ 0 h 44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72"/>
                <a:gd name="T82" fmla="*/ 0 h 448"/>
                <a:gd name="T83" fmla="*/ 372 w 372"/>
                <a:gd name="T84" fmla="*/ 448 h 44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72" h="448">
                  <a:moveTo>
                    <a:pt x="300" y="57"/>
                  </a:moveTo>
                  <a:lnTo>
                    <a:pt x="214" y="57"/>
                  </a:lnTo>
                  <a:lnTo>
                    <a:pt x="148" y="80"/>
                  </a:lnTo>
                  <a:lnTo>
                    <a:pt x="131" y="93"/>
                  </a:lnTo>
                  <a:lnTo>
                    <a:pt x="103" y="122"/>
                  </a:lnTo>
                  <a:lnTo>
                    <a:pt x="89" y="165"/>
                  </a:lnTo>
                  <a:lnTo>
                    <a:pt x="89" y="218"/>
                  </a:lnTo>
                  <a:lnTo>
                    <a:pt x="97" y="283"/>
                  </a:lnTo>
                  <a:lnTo>
                    <a:pt x="131" y="340"/>
                  </a:lnTo>
                  <a:lnTo>
                    <a:pt x="169" y="376"/>
                  </a:lnTo>
                  <a:lnTo>
                    <a:pt x="228" y="412"/>
                  </a:lnTo>
                  <a:lnTo>
                    <a:pt x="300" y="434"/>
                  </a:lnTo>
                  <a:lnTo>
                    <a:pt x="372" y="434"/>
                  </a:lnTo>
                  <a:lnTo>
                    <a:pt x="372" y="448"/>
                  </a:lnTo>
                  <a:lnTo>
                    <a:pt x="292" y="448"/>
                  </a:lnTo>
                  <a:lnTo>
                    <a:pt x="184" y="412"/>
                  </a:lnTo>
                  <a:lnTo>
                    <a:pt x="184" y="448"/>
                  </a:lnTo>
                  <a:lnTo>
                    <a:pt x="94" y="404"/>
                  </a:lnTo>
                  <a:lnTo>
                    <a:pt x="37" y="349"/>
                  </a:lnTo>
                  <a:lnTo>
                    <a:pt x="8" y="290"/>
                  </a:lnTo>
                  <a:lnTo>
                    <a:pt x="0" y="224"/>
                  </a:lnTo>
                  <a:lnTo>
                    <a:pt x="0" y="181"/>
                  </a:lnTo>
                  <a:lnTo>
                    <a:pt x="17" y="130"/>
                  </a:lnTo>
                  <a:lnTo>
                    <a:pt x="37" y="80"/>
                  </a:lnTo>
                  <a:lnTo>
                    <a:pt x="74" y="43"/>
                  </a:lnTo>
                  <a:lnTo>
                    <a:pt x="243" y="0"/>
                  </a:lnTo>
                  <a:lnTo>
                    <a:pt x="300" y="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6" name="Freeform 84"/>
            <p:cNvSpPr>
              <a:spLocks/>
            </p:cNvSpPr>
            <p:nvPr/>
          </p:nvSpPr>
          <p:spPr bwMode="auto">
            <a:xfrm>
              <a:off x="4945" y="220"/>
              <a:ext cx="20" cy="20"/>
            </a:xfrm>
            <a:custGeom>
              <a:avLst/>
              <a:gdLst>
                <a:gd name="T0" fmla="*/ 0 w 283"/>
                <a:gd name="T1" fmla="*/ 0 h 277"/>
                <a:gd name="T2" fmla="*/ 0 w 283"/>
                <a:gd name="T3" fmla="*/ 0 h 277"/>
                <a:gd name="T4" fmla="*/ 0 w 283"/>
                <a:gd name="T5" fmla="*/ 0 h 277"/>
                <a:gd name="T6" fmla="*/ 0 w 283"/>
                <a:gd name="T7" fmla="*/ 0 h 277"/>
                <a:gd name="T8" fmla="*/ 0 w 283"/>
                <a:gd name="T9" fmla="*/ 0 h 277"/>
                <a:gd name="T10" fmla="*/ 0 w 283"/>
                <a:gd name="T11" fmla="*/ 0 h 277"/>
                <a:gd name="T12" fmla="*/ 0 w 283"/>
                <a:gd name="T13" fmla="*/ 0 h 277"/>
                <a:gd name="T14" fmla="*/ 0 w 283"/>
                <a:gd name="T15" fmla="*/ 0 h 277"/>
                <a:gd name="T16" fmla="*/ 0 w 283"/>
                <a:gd name="T17" fmla="*/ 0 h 277"/>
                <a:gd name="T18" fmla="*/ 0 w 283"/>
                <a:gd name="T19" fmla="*/ 0 h 277"/>
                <a:gd name="T20" fmla="*/ 0 w 283"/>
                <a:gd name="T21" fmla="*/ 0 h 277"/>
                <a:gd name="T22" fmla="*/ 0 w 283"/>
                <a:gd name="T23" fmla="*/ 0 h 277"/>
                <a:gd name="T24" fmla="*/ 0 w 283"/>
                <a:gd name="T25" fmla="*/ 0 h 277"/>
                <a:gd name="T26" fmla="*/ 0 w 283"/>
                <a:gd name="T27" fmla="*/ 0 h 277"/>
                <a:gd name="T28" fmla="*/ 0 w 283"/>
                <a:gd name="T29" fmla="*/ 0 h 277"/>
                <a:gd name="T30" fmla="*/ 0 w 283"/>
                <a:gd name="T31" fmla="*/ 0 h 277"/>
                <a:gd name="T32" fmla="*/ 0 w 283"/>
                <a:gd name="T33" fmla="*/ 0 h 277"/>
                <a:gd name="T34" fmla="*/ 0 w 283"/>
                <a:gd name="T35" fmla="*/ 0 h 277"/>
                <a:gd name="T36" fmla="*/ 0 w 283"/>
                <a:gd name="T37" fmla="*/ 0 h 277"/>
                <a:gd name="T38" fmla="*/ 0 w 283"/>
                <a:gd name="T39" fmla="*/ 0 h 27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83"/>
                <a:gd name="T61" fmla="*/ 0 h 277"/>
                <a:gd name="T62" fmla="*/ 283 w 283"/>
                <a:gd name="T63" fmla="*/ 277 h 27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83" h="277">
                  <a:moveTo>
                    <a:pt x="152" y="67"/>
                  </a:moveTo>
                  <a:lnTo>
                    <a:pt x="188" y="81"/>
                  </a:lnTo>
                  <a:lnTo>
                    <a:pt x="188" y="126"/>
                  </a:lnTo>
                  <a:lnTo>
                    <a:pt x="166" y="138"/>
                  </a:lnTo>
                  <a:lnTo>
                    <a:pt x="129" y="146"/>
                  </a:lnTo>
                  <a:lnTo>
                    <a:pt x="93" y="126"/>
                  </a:lnTo>
                  <a:lnTo>
                    <a:pt x="0" y="168"/>
                  </a:lnTo>
                  <a:lnTo>
                    <a:pt x="29" y="227"/>
                  </a:lnTo>
                  <a:lnTo>
                    <a:pt x="69" y="262"/>
                  </a:lnTo>
                  <a:lnTo>
                    <a:pt x="129" y="277"/>
                  </a:lnTo>
                  <a:lnTo>
                    <a:pt x="181" y="277"/>
                  </a:lnTo>
                  <a:lnTo>
                    <a:pt x="224" y="269"/>
                  </a:lnTo>
                  <a:lnTo>
                    <a:pt x="260" y="241"/>
                  </a:lnTo>
                  <a:lnTo>
                    <a:pt x="283" y="197"/>
                  </a:lnTo>
                  <a:lnTo>
                    <a:pt x="283" y="155"/>
                  </a:lnTo>
                  <a:lnTo>
                    <a:pt x="268" y="96"/>
                  </a:lnTo>
                  <a:lnTo>
                    <a:pt x="238" y="59"/>
                  </a:lnTo>
                  <a:lnTo>
                    <a:pt x="194" y="30"/>
                  </a:lnTo>
                  <a:lnTo>
                    <a:pt x="159" y="0"/>
                  </a:lnTo>
                  <a:lnTo>
                    <a:pt x="152" y="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7" name="Freeform 85"/>
            <p:cNvSpPr>
              <a:spLocks/>
            </p:cNvSpPr>
            <p:nvPr/>
          </p:nvSpPr>
          <p:spPr bwMode="auto">
            <a:xfrm>
              <a:off x="4944" y="221"/>
              <a:ext cx="14" cy="11"/>
            </a:xfrm>
            <a:custGeom>
              <a:avLst/>
              <a:gdLst>
                <a:gd name="T0" fmla="*/ 0 w 197"/>
                <a:gd name="T1" fmla="*/ 0 h 150"/>
                <a:gd name="T2" fmla="*/ 0 w 197"/>
                <a:gd name="T3" fmla="*/ 0 h 150"/>
                <a:gd name="T4" fmla="*/ 0 w 197"/>
                <a:gd name="T5" fmla="*/ 0 h 150"/>
                <a:gd name="T6" fmla="*/ 0 w 197"/>
                <a:gd name="T7" fmla="*/ 0 h 150"/>
                <a:gd name="T8" fmla="*/ 0 w 197"/>
                <a:gd name="T9" fmla="*/ 0 h 150"/>
                <a:gd name="T10" fmla="*/ 0 w 197"/>
                <a:gd name="T11" fmla="*/ 0 h 150"/>
                <a:gd name="T12" fmla="*/ 0 w 197"/>
                <a:gd name="T13" fmla="*/ 0 h 150"/>
                <a:gd name="T14" fmla="*/ 0 w 197"/>
                <a:gd name="T15" fmla="*/ 0 h 150"/>
                <a:gd name="T16" fmla="*/ 0 w 197"/>
                <a:gd name="T17" fmla="*/ 0 h 150"/>
                <a:gd name="T18" fmla="*/ 0 w 197"/>
                <a:gd name="T19" fmla="*/ 0 h 150"/>
                <a:gd name="T20" fmla="*/ 0 w 197"/>
                <a:gd name="T21" fmla="*/ 0 h 1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7"/>
                <a:gd name="T34" fmla="*/ 0 h 150"/>
                <a:gd name="T35" fmla="*/ 197 w 197"/>
                <a:gd name="T36" fmla="*/ 150 h 1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7" h="150">
                  <a:moveTo>
                    <a:pt x="168" y="43"/>
                  </a:moveTo>
                  <a:lnTo>
                    <a:pt x="131" y="43"/>
                  </a:lnTo>
                  <a:lnTo>
                    <a:pt x="102" y="57"/>
                  </a:lnTo>
                  <a:lnTo>
                    <a:pt x="102" y="109"/>
                  </a:lnTo>
                  <a:lnTo>
                    <a:pt x="9" y="150"/>
                  </a:lnTo>
                  <a:lnTo>
                    <a:pt x="0" y="109"/>
                  </a:lnTo>
                  <a:lnTo>
                    <a:pt x="15" y="57"/>
                  </a:lnTo>
                  <a:lnTo>
                    <a:pt x="44" y="20"/>
                  </a:lnTo>
                  <a:lnTo>
                    <a:pt x="110" y="0"/>
                  </a:lnTo>
                  <a:lnTo>
                    <a:pt x="197" y="0"/>
                  </a:lnTo>
                  <a:lnTo>
                    <a:pt x="168" y="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8" name="Freeform 86"/>
            <p:cNvSpPr>
              <a:spLocks/>
            </p:cNvSpPr>
            <p:nvPr/>
          </p:nvSpPr>
          <p:spPr bwMode="auto">
            <a:xfrm>
              <a:off x="4919" y="133"/>
              <a:ext cx="120" cy="96"/>
            </a:xfrm>
            <a:custGeom>
              <a:avLst/>
              <a:gdLst>
                <a:gd name="T0" fmla="*/ 0 w 1674"/>
                <a:gd name="T1" fmla="*/ 0 h 1349"/>
                <a:gd name="T2" fmla="*/ 0 w 1674"/>
                <a:gd name="T3" fmla="*/ 0 h 1349"/>
                <a:gd name="T4" fmla="*/ 0 w 1674"/>
                <a:gd name="T5" fmla="*/ 0 h 1349"/>
                <a:gd name="T6" fmla="*/ 0 w 1674"/>
                <a:gd name="T7" fmla="*/ 0 h 1349"/>
                <a:gd name="T8" fmla="*/ 0 w 1674"/>
                <a:gd name="T9" fmla="*/ 0 h 1349"/>
                <a:gd name="T10" fmla="*/ 0 w 1674"/>
                <a:gd name="T11" fmla="*/ 0 h 1349"/>
                <a:gd name="T12" fmla="*/ 0 w 1674"/>
                <a:gd name="T13" fmla="*/ 0 h 1349"/>
                <a:gd name="T14" fmla="*/ 0 w 1674"/>
                <a:gd name="T15" fmla="*/ 0 h 1349"/>
                <a:gd name="T16" fmla="*/ 0 w 1674"/>
                <a:gd name="T17" fmla="*/ 0 h 1349"/>
                <a:gd name="T18" fmla="*/ 0 w 1674"/>
                <a:gd name="T19" fmla="*/ 0 h 1349"/>
                <a:gd name="T20" fmla="*/ 0 w 1674"/>
                <a:gd name="T21" fmla="*/ 0 h 1349"/>
                <a:gd name="T22" fmla="*/ 0 w 1674"/>
                <a:gd name="T23" fmla="*/ 0 h 1349"/>
                <a:gd name="T24" fmla="*/ 0 w 1674"/>
                <a:gd name="T25" fmla="*/ 0 h 1349"/>
                <a:gd name="T26" fmla="*/ 0 w 1674"/>
                <a:gd name="T27" fmla="*/ 0 h 1349"/>
                <a:gd name="T28" fmla="*/ 0 w 1674"/>
                <a:gd name="T29" fmla="*/ 0 h 1349"/>
                <a:gd name="T30" fmla="*/ 0 w 1674"/>
                <a:gd name="T31" fmla="*/ 0 h 1349"/>
                <a:gd name="T32" fmla="*/ 0 w 1674"/>
                <a:gd name="T33" fmla="*/ 0 h 1349"/>
                <a:gd name="T34" fmla="*/ 0 w 1674"/>
                <a:gd name="T35" fmla="*/ 0 h 1349"/>
                <a:gd name="T36" fmla="*/ 0 w 1674"/>
                <a:gd name="T37" fmla="*/ 0 h 1349"/>
                <a:gd name="T38" fmla="*/ 0 w 1674"/>
                <a:gd name="T39" fmla="*/ 0 h 1349"/>
                <a:gd name="T40" fmla="*/ 0 w 1674"/>
                <a:gd name="T41" fmla="*/ 0 h 1349"/>
                <a:gd name="T42" fmla="*/ 0 w 1674"/>
                <a:gd name="T43" fmla="*/ 0 h 1349"/>
                <a:gd name="T44" fmla="*/ 0 w 1674"/>
                <a:gd name="T45" fmla="*/ 0 h 1349"/>
                <a:gd name="T46" fmla="*/ 0 w 1674"/>
                <a:gd name="T47" fmla="*/ 0 h 1349"/>
                <a:gd name="T48" fmla="*/ 0 w 1674"/>
                <a:gd name="T49" fmla="*/ 0 h 1349"/>
                <a:gd name="T50" fmla="*/ 0 w 1674"/>
                <a:gd name="T51" fmla="*/ 0 h 1349"/>
                <a:gd name="T52" fmla="*/ 0 w 1674"/>
                <a:gd name="T53" fmla="*/ 0 h 1349"/>
                <a:gd name="T54" fmla="*/ 0 w 1674"/>
                <a:gd name="T55" fmla="*/ 0 h 1349"/>
                <a:gd name="T56" fmla="*/ 0 w 1674"/>
                <a:gd name="T57" fmla="*/ 0 h 1349"/>
                <a:gd name="T58" fmla="*/ 0 w 1674"/>
                <a:gd name="T59" fmla="*/ 0 h 1349"/>
                <a:gd name="T60" fmla="*/ 0 w 1674"/>
                <a:gd name="T61" fmla="*/ 0 h 1349"/>
                <a:gd name="T62" fmla="*/ 0 w 1674"/>
                <a:gd name="T63" fmla="*/ 0 h 1349"/>
                <a:gd name="T64" fmla="*/ 0 w 1674"/>
                <a:gd name="T65" fmla="*/ 0 h 1349"/>
                <a:gd name="T66" fmla="*/ 0 w 1674"/>
                <a:gd name="T67" fmla="*/ 0 h 1349"/>
                <a:gd name="T68" fmla="*/ 0 w 1674"/>
                <a:gd name="T69" fmla="*/ 0 h 1349"/>
                <a:gd name="T70" fmla="*/ 0 w 1674"/>
                <a:gd name="T71" fmla="*/ 0 h 1349"/>
                <a:gd name="T72" fmla="*/ 0 w 1674"/>
                <a:gd name="T73" fmla="*/ 0 h 1349"/>
                <a:gd name="T74" fmla="*/ 0 w 1674"/>
                <a:gd name="T75" fmla="*/ 0 h 1349"/>
                <a:gd name="T76" fmla="*/ 0 w 1674"/>
                <a:gd name="T77" fmla="*/ 0 h 1349"/>
                <a:gd name="T78" fmla="*/ 0 w 1674"/>
                <a:gd name="T79" fmla="*/ 0 h 1349"/>
                <a:gd name="T80" fmla="*/ 0 w 1674"/>
                <a:gd name="T81" fmla="*/ 0 h 1349"/>
                <a:gd name="T82" fmla="*/ 0 w 1674"/>
                <a:gd name="T83" fmla="*/ 0 h 1349"/>
                <a:gd name="T84" fmla="*/ 0 w 1674"/>
                <a:gd name="T85" fmla="*/ 0 h 1349"/>
                <a:gd name="T86" fmla="*/ 0 w 1674"/>
                <a:gd name="T87" fmla="*/ 0 h 1349"/>
                <a:gd name="T88" fmla="*/ 0 w 1674"/>
                <a:gd name="T89" fmla="*/ 0 h 1349"/>
                <a:gd name="T90" fmla="*/ 0 w 1674"/>
                <a:gd name="T91" fmla="*/ 0 h 1349"/>
                <a:gd name="T92" fmla="*/ 0 w 1674"/>
                <a:gd name="T93" fmla="*/ 0 h 1349"/>
                <a:gd name="T94" fmla="*/ 0 w 1674"/>
                <a:gd name="T95" fmla="*/ 0 h 1349"/>
                <a:gd name="T96" fmla="*/ 0 w 1674"/>
                <a:gd name="T97" fmla="*/ 0 h 1349"/>
                <a:gd name="T98" fmla="*/ 0 w 1674"/>
                <a:gd name="T99" fmla="*/ 0 h 1349"/>
                <a:gd name="T100" fmla="*/ 0 w 1674"/>
                <a:gd name="T101" fmla="*/ 0 h 1349"/>
                <a:gd name="T102" fmla="*/ 0 w 1674"/>
                <a:gd name="T103" fmla="*/ 0 h 1349"/>
                <a:gd name="T104" fmla="*/ 0 w 1674"/>
                <a:gd name="T105" fmla="*/ 0 h 1349"/>
                <a:gd name="T106" fmla="*/ 0 w 1674"/>
                <a:gd name="T107" fmla="*/ 0 h 1349"/>
                <a:gd name="T108" fmla="*/ 0 w 1674"/>
                <a:gd name="T109" fmla="*/ 0 h 1349"/>
                <a:gd name="T110" fmla="*/ 0 w 1674"/>
                <a:gd name="T111" fmla="*/ 0 h 134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674"/>
                <a:gd name="T169" fmla="*/ 0 h 1349"/>
                <a:gd name="T170" fmla="*/ 1674 w 1674"/>
                <a:gd name="T171" fmla="*/ 1349 h 134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674" h="1349">
                  <a:moveTo>
                    <a:pt x="1025" y="1349"/>
                  </a:moveTo>
                  <a:lnTo>
                    <a:pt x="1048" y="1268"/>
                  </a:lnTo>
                  <a:lnTo>
                    <a:pt x="1076" y="1225"/>
                  </a:lnTo>
                  <a:lnTo>
                    <a:pt x="1128" y="1188"/>
                  </a:lnTo>
                  <a:lnTo>
                    <a:pt x="1128" y="1153"/>
                  </a:lnTo>
                  <a:lnTo>
                    <a:pt x="1194" y="1157"/>
                  </a:lnTo>
                  <a:lnTo>
                    <a:pt x="1179" y="1111"/>
                  </a:lnTo>
                  <a:lnTo>
                    <a:pt x="1242" y="1115"/>
                  </a:lnTo>
                  <a:lnTo>
                    <a:pt x="1266" y="1066"/>
                  </a:lnTo>
                  <a:lnTo>
                    <a:pt x="1347" y="1052"/>
                  </a:lnTo>
                  <a:lnTo>
                    <a:pt x="1419" y="978"/>
                  </a:lnTo>
                  <a:lnTo>
                    <a:pt x="1463" y="900"/>
                  </a:lnTo>
                  <a:lnTo>
                    <a:pt x="1484" y="834"/>
                  </a:lnTo>
                  <a:lnTo>
                    <a:pt x="1571" y="819"/>
                  </a:lnTo>
                  <a:lnTo>
                    <a:pt x="1586" y="798"/>
                  </a:lnTo>
                  <a:lnTo>
                    <a:pt x="1522" y="761"/>
                  </a:lnTo>
                  <a:lnTo>
                    <a:pt x="1630" y="731"/>
                  </a:lnTo>
                  <a:lnTo>
                    <a:pt x="1600" y="668"/>
                  </a:lnTo>
                  <a:lnTo>
                    <a:pt x="1674" y="617"/>
                  </a:lnTo>
                  <a:lnTo>
                    <a:pt x="1586" y="500"/>
                  </a:lnTo>
                  <a:lnTo>
                    <a:pt x="1594" y="581"/>
                  </a:lnTo>
                  <a:lnTo>
                    <a:pt x="1455" y="629"/>
                  </a:lnTo>
                  <a:lnTo>
                    <a:pt x="1499" y="705"/>
                  </a:lnTo>
                  <a:lnTo>
                    <a:pt x="1406" y="740"/>
                  </a:lnTo>
                  <a:lnTo>
                    <a:pt x="1412" y="798"/>
                  </a:lnTo>
                  <a:lnTo>
                    <a:pt x="1317" y="900"/>
                  </a:lnTo>
                  <a:lnTo>
                    <a:pt x="1272" y="849"/>
                  </a:lnTo>
                  <a:lnTo>
                    <a:pt x="1325" y="819"/>
                  </a:lnTo>
                  <a:lnTo>
                    <a:pt x="1290" y="746"/>
                  </a:lnTo>
                  <a:lnTo>
                    <a:pt x="1332" y="697"/>
                  </a:lnTo>
                  <a:lnTo>
                    <a:pt x="1301" y="639"/>
                  </a:lnTo>
                  <a:lnTo>
                    <a:pt x="1332" y="572"/>
                  </a:lnTo>
                  <a:lnTo>
                    <a:pt x="1325" y="528"/>
                  </a:lnTo>
                  <a:lnTo>
                    <a:pt x="1266" y="572"/>
                  </a:lnTo>
                  <a:lnTo>
                    <a:pt x="1266" y="629"/>
                  </a:lnTo>
                  <a:lnTo>
                    <a:pt x="1200" y="688"/>
                  </a:lnTo>
                  <a:lnTo>
                    <a:pt x="1216" y="755"/>
                  </a:lnTo>
                  <a:lnTo>
                    <a:pt x="1156" y="834"/>
                  </a:lnTo>
                  <a:lnTo>
                    <a:pt x="1179" y="900"/>
                  </a:lnTo>
                  <a:lnTo>
                    <a:pt x="1128" y="963"/>
                  </a:lnTo>
                  <a:lnTo>
                    <a:pt x="1098" y="907"/>
                  </a:lnTo>
                  <a:lnTo>
                    <a:pt x="1141" y="826"/>
                  </a:lnTo>
                  <a:lnTo>
                    <a:pt x="1113" y="755"/>
                  </a:lnTo>
                  <a:lnTo>
                    <a:pt x="1150" y="659"/>
                  </a:lnTo>
                  <a:lnTo>
                    <a:pt x="1122" y="602"/>
                  </a:lnTo>
                  <a:lnTo>
                    <a:pt x="1156" y="544"/>
                  </a:lnTo>
                  <a:lnTo>
                    <a:pt x="1092" y="524"/>
                  </a:lnTo>
                  <a:lnTo>
                    <a:pt x="1122" y="471"/>
                  </a:lnTo>
                  <a:lnTo>
                    <a:pt x="1039" y="456"/>
                  </a:lnTo>
                  <a:lnTo>
                    <a:pt x="1019" y="500"/>
                  </a:lnTo>
                  <a:lnTo>
                    <a:pt x="1076" y="537"/>
                  </a:lnTo>
                  <a:lnTo>
                    <a:pt x="1039" y="587"/>
                  </a:lnTo>
                  <a:lnTo>
                    <a:pt x="1033" y="668"/>
                  </a:lnTo>
                  <a:lnTo>
                    <a:pt x="1069" y="740"/>
                  </a:lnTo>
                  <a:lnTo>
                    <a:pt x="1033" y="819"/>
                  </a:lnTo>
                  <a:lnTo>
                    <a:pt x="1057" y="907"/>
                  </a:lnTo>
                  <a:lnTo>
                    <a:pt x="997" y="826"/>
                  </a:lnTo>
                  <a:lnTo>
                    <a:pt x="961" y="834"/>
                  </a:lnTo>
                  <a:lnTo>
                    <a:pt x="974" y="746"/>
                  </a:lnTo>
                  <a:lnTo>
                    <a:pt x="908" y="705"/>
                  </a:lnTo>
                  <a:lnTo>
                    <a:pt x="851" y="646"/>
                  </a:lnTo>
                  <a:lnTo>
                    <a:pt x="895" y="740"/>
                  </a:lnTo>
                  <a:lnTo>
                    <a:pt x="902" y="798"/>
                  </a:lnTo>
                  <a:lnTo>
                    <a:pt x="932" y="826"/>
                  </a:lnTo>
                  <a:lnTo>
                    <a:pt x="923" y="900"/>
                  </a:lnTo>
                  <a:lnTo>
                    <a:pt x="851" y="920"/>
                  </a:lnTo>
                  <a:lnTo>
                    <a:pt x="873" y="834"/>
                  </a:lnTo>
                  <a:lnTo>
                    <a:pt x="800" y="819"/>
                  </a:lnTo>
                  <a:lnTo>
                    <a:pt x="816" y="755"/>
                  </a:lnTo>
                  <a:lnTo>
                    <a:pt x="729" y="712"/>
                  </a:lnTo>
                  <a:lnTo>
                    <a:pt x="734" y="668"/>
                  </a:lnTo>
                  <a:lnTo>
                    <a:pt x="625" y="639"/>
                  </a:lnTo>
                  <a:lnTo>
                    <a:pt x="648" y="594"/>
                  </a:lnTo>
                  <a:lnTo>
                    <a:pt x="568" y="594"/>
                  </a:lnTo>
                  <a:lnTo>
                    <a:pt x="488" y="528"/>
                  </a:lnTo>
                  <a:lnTo>
                    <a:pt x="409" y="363"/>
                  </a:lnTo>
                  <a:lnTo>
                    <a:pt x="342" y="255"/>
                  </a:lnTo>
                  <a:lnTo>
                    <a:pt x="290" y="176"/>
                  </a:lnTo>
                  <a:lnTo>
                    <a:pt x="255" y="111"/>
                  </a:lnTo>
                  <a:lnTo>
                    <a:pt x="183" y="44"/>
                  </a:lnTo>
                  <a:lnTo>
                    <a:pt x="116" y="15"/>
                  </a:lnTo>
                  <a:lnTo>
                    <a:pt x="0" y="0"/>
                  </a:lnTo>
                  <a:lnTo>
                    <a:pt x="131" y="44"/>
                  </a:lnTo>
                  <a:lnTo>
                    <a:pt x="125" y="94"/>
                  </a:lnTo>
                  <a:lnTo>
                    <a:pt x="212" y="117"/>
                  </a:lnTo>
                  <a:lnTo>
                    <a:pt x="240" y="160"/>
                  </a:lnTo>
                  <a:lnTo>
                    <a:pt x="183" y="176"/>
                  </a:lnTo>
                  <a:lnTo>
                    <a:pt x="225" y="232"/>
                  </a:lnTo>
                  <a:lnTo>
                    <a:pt x="203" y="268"/>
                  </a:lnTo>
                  <a:lnTo>
                    <a:pt x="278" y="321"/>
                  </a:lnTo>
                  <a:lnTo>
                    <a:pt x="314" y="378"/>
                  </a:lnTo>
                  <a:lnTo>
                    <a:pt x="342" y="465"/>
                  </a:lnTo>
                  <a:lnTo>
                    <a:pt x="371" y="509"/>
                  </a:lnTo>
                  <a:lnTo>
                    <a:pt x="409" y="544"/>
                  </a:lnTo>
                  <a:lnTo>
                    <a:pt x="394" y="594"/>
                  </a:lnTo>
                  <a:lnTo>
                    <a:pt x="482" y="623"/>
                  </a:lnTo>
                  <a:lnTo>
                    <a:pt x="524" y="668"/>
                  </a:lnTo>
                  <a:lnTo>
                    <a:pt x="555" y="718"/>
                  </a:lnTo>
                  <a:lnTo>
                    <a:pt x="511" y="746"/>
                  </a:lnTo>
                  <a:lnTo>
                    <a:pt x="583" y="805"/>
                  </a:lnTo>
                  <a:lnTo>
                    <a:pt x="574" y="856"/>
                  </a:lnTo>
                  <a:lnTo>
                    <a:pt x="633" y="943"/>
                  </a:lnTo>
                  <a:lnTo>
                    <a:pt x="677" y="993"/>
                  </a:lnTo>
                  <a:lnTo>
                    <a:pt x="742" y="1052"/>
                  </a:lnTo>
                  <a:lnTo>
                    <a:pt x="786" y="1087"/>
                  </a:lnTo>
                  <a:lnTo>
                    <a:pt x="800" y="1111"/>
                  </a:lnTo>
                  <a:lnTo>
                    <a:pt x="864" y="1115"/>
                  </a:lnTo>
                  <a:lnTo>
                    <a:pt x="873" y="1168"/>
                  </a:lnTo>
                  <a:lnTo>
                    <a:pt x="946" y="1153"/>
                  </a:lnTo>
                  <a:lnTo>
                    <a:pt x="961" y="1205"/>
                  </a:lnTo>
                  <a:lnTo>
                    <a:pt x="991" y="1240"/>
                  </a:lnTo>
                  <a:lnTo>
                    <a:pt x="1019" y="1290"/>
                  </a:lnTo>
                  <a:lnTo>
                    <a:pt x="1025" y="13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59" name="Freeform 87"/>
            <p:cNvSpPr>
              <a:spLocks/>
            </p:cNvSpPr>
            <p:nvPr/>
          </p:nvSpPr>
          <p:spPr bwMode="auto">
            <a:xfrm>
              <a:off x="4971" y="170"/>
              <a:ext cx="14" cy="7"/>
            </a:xfrm>
            <a:custGeom>
              <a:avLst/>
              <a:gdLst>
                <a:gd name="T0" fmla="*/ 0 w 194"/>
                <a:gd name="T1" fmla="*/ 0 h 93"/>
                <a:gd name="T2" fmla="*/ 0 w 194"/>
                <a:gd name="T3" fmla="*/ 0 h 93"/>
                <a:gd name="T4" fmla="*/ 0 w 194"/>
                <a:gd name="T5" fmla="*/ 0 h 93"/>
                <a:gd name="T6" fmla="*/ 0 w 194"/>
                <a:gd name="T7" fmla="*/ 0 h 93"/>
                <a:gd name="T8" fmla="*/ 0 w 194"/>
                <a:gd name="T9" fmla="*/ 0 h 93"/>
                <a:gd name="T10" fmla="*/ 0 w 194"/>
                <a:gd name="T11" fmla="*/ 0 h 93"/>
                <a:gd name="T12" fmla="*/ 0 w 194"/>
                <a:gd name="T13" fmla="*/ 0 h 93"/>
                <a:gd name="T14" fmla="*/ 0 60000 65536"/>
                <a:gd name="T15" fmla="*/ 0 60000 65536"/>
                <a:gd name="T16" fmla="*/ 0 60000 65536"/>
                <a:gd name="T17" fmla="*/ 0 60000 65536"/>
                <a:gd name="T18" fmla="*/ 0 60000 65536"/>
                <a:gd name="T19" fmla="*/ 0 60000 65536"/>
                <a:gd name="T20" fmla="*/ 0 60000 65536"/>
                <a:gd name="T21" fmla="*/ 0 w 194"/>
                <a:gd name="T22" fmla="*/ 0 h 93"/>
                <a:gd name="T23" fmla="*/ 194 w 194"/>
                <a:gd name="T24" fmla="*/ 93 h 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4" h="93">
                  <a:moveTo>
                    <a:pt x="129" y="93"/>
                  </a:moveTo>
                  <a:lnTo>
                    <a:pt x="194" y="4"/>
                  </a:lnTo>
                  <a:lnTo>
                    <a:pt x="144" y="0"/>
                  </a:lnTo>
                  <a:lnTo>
                    <a:pt x="57" y="20"/>
                  </a:lnTo>
                  <a:lnTo>
                    <a:pt x="0" y="57"/>
                  </a:lnTo>
                  <a:lnTo>
                    <a:pt x="107" y="48"/>
                  </a:lnTo>
                  <a:lnTo>
                    <a:pt x="129"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0" name="Freeform 88"/>
            <p:cNvSpPr>
              <a:spLocks/>
            </p:cNvSpPr>
            <p:nvPr/>
          </p:nvSpPr>
          <p:spPr bwMode="auto">
            <a:xfrm>
              <a:off x="5033" y="120"/>
              <a:ext cx="56" cy="54"/>
            </a:xfrm>
            <a:custGeom>
              <a:avLst/>
              <a:gdLst>
                <a:gd name="T0" fmla="*/ 0 w 792"/>
                <a:gd name="T1" fmla="*/ 0 h 751"/>
                <a:gd name="T2" fmla="*/ 0 w 792"/>
                <a:gd name="T3" fmla="*/ 0 h 751"/>
                <a:gd name="T4" fmla="*/ 0 w 792"/>
                <a:gd name="T5" fmla="*/ 0 h 751"/>
                <a:gd name="T6" fmla="*/ 0 w 792"/>
                <a:gd name="T7" fmla="*/ 0 h 751"/>
                <a:gd name="T8" fmla="*/ 0 w 792"/>
                <a:gd name="T9" fmla="*/ 0 h 751"/>
                <a:gd name="T10" fmla="*/ 0 w 792"/>
                <a:gd name="T11" fmla="*/ 0 h 751"/>
                <a:gd name="T12" fmla="*/ 0 w 792"/>
                <a:gd name="T13" fmla="*/ 0 h 751"/>
                <a:gd name="T14" fmla="*/ 0 w 792"/>
                <a:gd name="T15" fmla="*/ 0 h 751"/>
                <a:gd name="T16" fmla="*/ 0 w 792"/>
                <a:gd name="T17" fmla="*/ 0 h 751"/>
                <a:gd name="T18" fmla="*/ 0 w 792"/>
                <a:gd name="T19" fmla="*/ 0 h 751"/>
                <a:gd name="T20" fmla="*/ 0 w 792"/>
                <a:gd name="T21" fmla="*/ 0 h 751"/>
                <a:gd name="T22" fmla="*/ 0 w 792"/>
                <a:gd name="T23" fmla="*/ 0 h 751"/>
                <a:gd name="T24" fmla="*/ 0 w 792"/>
                <a:gd name="T25" fmla="*/ 0 h 751"/>
                <a:gd name="T26" fmla="*/ 0 w 792"/>
                <a:gd name="T27" fmla="*/ 0 h 751"/>
                <a:gd name="T28" fmla="*/ 0 w 792"/>
                <a:gd name="T29" fmla="*/ 0 h 751"/>
                <a:gd name="T30" fmla="*/ 0 w 792"/>
                <a:gd name="T31" fmla="*/ 0 h 751"/>
                <a:gd name="T32" fmla="*/ 0 w 792"/>
                <a:gd name="T33" fmla="*/ 0 h 751"/>
                <a:gd name="T34" fmla="*/ 0 w 792"/>
                <a:gd name="T35" fmla="*/ 0 h 751"/>
                <a:gd name="T36" fmla="*/ 0 w 792"/>
                <a:gd name="T37" fmla="*/ 0 h 751"/>
                <a:gd name="T38" fmla="*/ 0 w 792"/>
                <a:gd name="T39" fmla="*/ 0 h 751"/>
                <a:gd name="T40" fmla="*/ 0 w 792"/>
                <a:gd name="T41" fmla="*/ 0 h 751"/>
                <a:gd name="T42" fmla="*/ 0 w 792"/>
                <a:gd name="T43" fmla="*/ 0 h 751"/>
                <a:gd name="T44" fmla="*/ 0 w 792"/>
                <a:gd name="T45" fmla="*/ 0 h 751"/>
                <a:gd name="T46" fmla="*/ 0 w 792"/>
                <a:gd name="T47" fmla="*/ 0 h 75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92"/>
                <a:gd name="T73" fmla="*/ 0 h 751"/>
                <a:gd name="T74" fmla="*/ 792 w 792"/>
                <a:gd name="T75" fmla="*/ 751 h 75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92" h="751">
                  <a:moveTo>
                    <a:pt x="57" y="751"/>
                  </a:moveTo>
                  <a:lnTo>
                    <a:pt x="138" y="707"/>
                  </a:lnTo>
                  <a:lnTo>
                    <a:pt x="204" y="644"/>
                  </a:lnTo>
                  <a:lnTo>
                    <a:pt x="233" y="557"/>
                  </a:lnTo>
                  <a:lnTo>
                    <a:pt x="276" y="426"/>
                  </a:lnTo>
                  <a:lnTo>
                    <a:pt x="320" y="360"/>
                  </a:lnTo>
                  <a:lnTo>
                    <a:pt x="392" y="303"/>
                  </a:lnTo>
                  <a:lnTo>
                    <a:pt x="379" y="273"/>
                  </a:lnTo>
                  <a:lnTo>
                    <a:pt x="486" y="223"/>
                  </a:lnTo>
                  <a:lnTo>
                    <a:pt x="595" y="159"/>
                  </a:lnTo>
                  <a:lnTo>
                    <a:pt x="678" y="101"/>
                  </a:lnTo>
                  <a:lnTo>
                    <a:pt x="792" y="0"/>
                  </a:lnTo>
                  <a:lnTo>
                    <a:pt x="654" y="107"/>
                  </a:lnTo>
                  <a:lnTo>
                    <a:pt x="544" y="164"/>
                  </a:lnTo>
                  <a:lnTo>
                    <a:pt x="407" y="217"/>
                  </a:lnTo>
                  <a:lnTo>
                    <a:pt x="276" y="244"/>
                  </a:lnTo>
                  <a:lnTo>
                    <a:pt x="239" y="303"/>
                  </a:lnTo>
                  <a:lnTo>
                    <a:pt x="196" y="266"/>
                  </a:lnTo>
                  <a:lnTo>
                    <a:pt x="188" y="347"/>
                  </a:lnTo>
                  <a:lnTo>
                    <a:pt x="159" y="447"/>
                  </a:lnTo>
                  <a:lnTo>
                    <a:pt x="102" y="534"/>
                  </a:lnTo>
                  <a:lnTo>
                    <a:pt x="50" y="605"/>
                  </a:lnTo>
                  <a:lnTo>
                    <a:pt x="0" y="694"/>
                  </a:lnTo>
                  <a:lnTo>
                    <a:pt x="57" y="7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1" name="Freeform 89"/>
            <p:cNvSpPr>
              <a:spLocks/>
            </p:cNvSpPr>
            <p:nvPr/>
          </p:nvSpPr>
          <p:spPr bwMode="auto">
            <a:xfrm>
              <a:off x="4952" y="160"/>
              <a:ext cx="82" cy="9"/>
            </a:xfrm>
            <a:custGeom>
              <a:avLst/>
              <a:gdLst>
                <a:gd name="T0" fmla="*/ 0 w 1141"/>
                <a:gd name="T1" fmla="*/ 0 h 116"/>
                <a:gd name="T2" fmla="*/ 0 w 1141"/>
                <a:gd name="T3" fmla="*/ 0 h 116"/>
                <a:gd name="T4" fmla="*/ 0 w 1141"/>
                <a:gd name="T5" fmla="*/ 0 h 116"/>
                <a:gd name="T6" fmla="*/ 0 w 1141"/>
                <a:gd name="T7" fmla="*/ 0 h 116"/>
                <a:gd name="T8" fmla="*/ 0 w 1141"/>
                <a:gd name="T9" fmla="*/ 0 h 116"/>
                <a:gd name="T10" fmla="*/ 0 w 1141"/>
                <a:gd name="T11" fmla="*/ 0 h 116"/>
                <a:gd name="T12" fmla="*/ 0 w 1141"/>
                <a:gd name="T13" fmla="*/ 0 h 116"/>
                <a:gd name="T14" fmla="*/ 0 w 1141"/>
                <a:gd name="T15" fmla="*/ 0 h 116"/>
                <a:gd name="T16" fmla="*/ 0 w 1141"/>
                <a:gd name="T17" fmla="*/ 0 h 116"/>
                <a:gd name="T18" fmla="*/ 0 w 1141"/>
                <a:gd name="T19" fmla="*/ 0 h 116"/>
                <a:gd name="T20" fmla="*/ 0 w 1141"/>
                <a:gd name="T21" fmla="*/ 0 h 116"/>
                <a:gd name="T22" fmla="*/ 0 w 1141"/>
                <a:gd name="T23" fmla="*/ 0 h 116"/>
                <a:gd name="T24" fmla="*/ 0 w 1141"/>
                <a:gd name="T25" fmla="*/ 0 h 1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41"/>
                <a:gd name="T40" fmla="*/ 0 h 116"/>
                <a:gd name="T41" fmla="*/ 1141 w 1141"/>
                <a:gd name="T42" fmla="*/ 116 h 11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41" h="116">
                  <a:moveTo>
                    <a:pt x="0" y="109"/>
                  </a:moveTo>
                  <a:lnTo>
                    <a:pt x="145" y="66"/>
                  </a:lnTo>
                  <a:lnTo>
                    <a:pt x="298" y="30"/>
                  </a:lnTo>
                  <a:lnTo>
                    <a:pt x="495" y="0"/>
                  </a:lnTo>
                  <a:lnTo>
                    <a:pt x="662" y="0"/>
                  </a:lnTo>
                  <a:lnTo>
                    <a:pt x="835" y="14"/>
                  </a:lnTo>
                  <a:lnTo>
                    <a:pt x="974" y="51"/>
                  </a:lnTo>
                  <a:lnTo>
                    <a:pt x="1141" y="116"/>
                  </a:lnTo>
                  <a:lnTo>
                    <a:pt x="940" y="59"/>
                  </a:lnTo>
                  <a:lnTo>
                    <a:pt x="750" y="30"/>
                  </a:lnTo>
                  <a:lnTo>
                    <a:pt x="436" y="30"/>
                  </a:lnTo>
                  <a:lnTo>
                    <a:pt x="197" y="66"/>
                  </a:lnTo>
                  <a:lnTo>
                    <a:pt x="0" y="1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2" name="Freeform 90"/>
            <p:cNvSpPr>
              <a:spLocks/>
            </p:cNvSpPr>
            <p:nvPr/>
          </p:nvSpPr>
          <p:spPr bwMode="auto">
            <a:xfrm>
              <a:off x="5044" y="118"/>
              <a:ext cx="46" cy="62"/>
            </a:xfrm>
            <a:custGeom>
              <a:avLst/>
              <a:gdLst>
                <a:gd name="T0" fmla="*/ 0 w 648"/>
                <a:gd name="T1" fmla="*/ 0 h 868"/>
                <a:gd name="T2" fmla="*/ 0 w 648"/>
                <a:gd name="T3" fmla="*/ 0 h 868"/>
                <a:gd name="T4" fmla="*/ 0 w 648"/>
                <a:gd name="T5" fmla="*/ 0 h 868"/>
                <a:gd name="T6" fmla="*/ 0 w 648"/>
                <a:gd name="T7" fmla="*/ 0 h 868"/>
                <a:gd name="T8" fmla="*/ 0 w 648"/>
                <a:gd name="T9" fmla="*/ 0 h 868"/>
                <a:gd name="T10" fmla="*/ 0 w 648"/>
                <a:gd name="T11" fmla="*/ 0 h 868"/>
                <a:gd name="T12" fmla="*/ 0 w 648"/>
                <a:gd name="T13" fmla="*/ 0 h 868"/>
                <a:gd name="T14" fmla="*/ 0 w 648"/>
                <a:gd name="T15" fmla="*/ 0 h 868"/>
                <a:gd name="T16" fmla="*/ 0 w 648"/>
                <a:gd name="T17" fmla="*/ 0 h 868"/>
                <a:gd name="T18" fmla="*/ 0 w 648"/>
                <a:gd name="T19" fmla="*/ 0 h 868"/>
                <a:gd name="T20" fmla="*/ 0 w 648"/>
                <a:gd name="T21" fmla="*/ 0 h 868"/>
                <a:gd name="T22" fmla="*/ 0 w 648"/>
                <a:gd name="T23" fmla="*/ 0 h 868"/>
                <a:gd name="T24" fmla="*/ 0 w 648"/>
                <a:gd name="T25" fmla="*/ 0 h 868"/>
                <a:gd name="T26" fmla="*/ 0 w 648"/>
                <a:gd name="T27" fmla="*/ 0 h 868"/>
                <a:gd name="T28" fmla="*/ 0 w 648"/>
                <a:gd name="T29" fmla="*/ 0 h 868"/>
                <a:gd name="T30" fmla="*/ 0 w 648"/>
                <a:gd name="T31" fmla="*/ 0 h 868"/>
                <a:gd name="T32" fmla="*/ 0 w 648"/>
                <a:gd name="T33" fmla="*/ 0 h 868"/>
                <a:gd name="T34" fmla="*/ 0 w 648"/>
                <a:gd name="T35" fmla="*/ 0 h 868"/>
                <a:gd name="T36" fmla="*/ 0 w 648"/>
                <a:gd name="T37" fmla="*/ 0 h 868"/>
                <a:gd name="T38" fmla="*/ 0 w 648"/>
                <a:gd name="T39" fmla="*/ 0 h 868"/>
                <a:gd name="T40" fmla="*/ 0 w 648"/>
                <a:gd name="T41" fmla="*/ 0 h 868"/>
                <a:gd name="T42" fmla="*/ 0 w 648"/>
                <a:gd name="T43" fmla="*/ 0 h 868"/>
                <a:gd name="T44" fmla="*/ 0 w 648"/>
                <a:gd name="T45" fmla="*/ 0 h 868"/>
                <a:gd name="T46" fmla="*/ 0 w 648"/>
                <a:gd name="T47" fmla="*/ 0 h 868"/>
                <a:gd name="T48" fmla="*/ 0 w 648"/>
                <a:gd name="T49" fmla="*/ 0 h 868"/>
                <a:gd name="T50" fmla="*/ 0 w 648"/>
                <a:gd name="T51" fmla="*/ 0 h 868"/>
                <a:gd name="T52" fmla="*/ 0 w 648"/>
                <a:gd name="T53" fmla="*/ 0 h 868"/>
                <a:gd name="T54" fmla="*/ 0 w 648"/>
                <a:gd name="T55" fmla="*/ 0 h 868"/>
                <a:gd name="T56" fmla="*/ 0 w 648"/>
                <a:gd name="T57" fmla="*/ 0 h 868"/>
                <a:gd name="T58" fmla="*/ 0 w 648"/>
                <a:gd name="T59" fmla="*/ 0 h 868"/>
                <a:gd name="T60" fmla="*/ 0 w 648"/>
                <a:gd name="T61" fmla="*/ 0 h 868"/>
                <a:gd name="T62" fmla="*/ 0 w 648"/>
                <a:gd name="T63" fmla="*/ 0 h 868"/>
                <a:gd name="T64" fmla="*/ 0 w 648"/>
                <a:gd name="T65" fmla="*/ 0 h 868"/>
                <a:gd name="T66" fmla="*/ 0 w 648"/>
                <a:gd name="T67" fmla="*/ 0 h 868"/>
                <a:gd name="T68" fmla="*/ 0 w 648"/>
                <a:gd name="T69" fmla="*/ 0 h 868"/>
                <a:gd name="T70" fmla="*/ 0 w 648"/>
                <a:gd name="T71" fmla="*/ 0 h 868"/>
                <a:gd name="T72" fmla="*/ 0 w 648"/>
                <a:gd name="T73" fmla="*/ 0 h 868"/>
                <a:gd name="T74" fmla="*/ 0 w 648"/>
                <a:gd name="T75" fmla="*/ 0 h 868"/>
                <a:gd name="T76" fmla="*/ 0 w 648"/>
                <a:gd name="T77" fmla="*/ 0 h 868"/>
                <a:gd name="T78" fmla="*/ 0 w 648"/>
                <a:gd name="T79" fmla="*/ 0 h 868"/>
                <a:gd name="T80" fmla="*/ 0 w 648"/>
                <a:gd name="T81" fmla="*/ 0 h 868"/>
                <a:gd name="T82" fmla="*/ 0 w 648"/>
                <a:gd name="T83" fmla="*/ 0 h 868"/>
                <a:gd name="T84" fmla="*/ 0 w 648"/>
                <a:gd name="T85" fmla="*/ 0 h 868"/>
                <a:gd name="T86" fmla="*/ 0 w 648"/>
                <a:gd name="T87" fmla="*/ 0 h 868"/>
                <a:gd name="T88" fmla="*/ 0 w 648"/>
                <a:gd name="T89" fmla="*/ 0 h 868"/>
                <a:gd name="T90" fmla="*/ 0 w 648"/>
                <a:gd name="T91" fmla="*/ 0 h 868"/>
                <a:gd name="T92" fmla="*/ 0 w 648"/>
                <a:gd name="T93" fmla="*/ 0 h 868"/>
                <a:gd name="T94" fmla="*/ 0 w 648"/>
                <a:gd name="T95" fmla="*/ 0 h 868"/>
                <a:gd name="T96" fmla="*/ 0 w 648"/>
                <a:gd name="T97" fmla="*/ 0 h 868"/>
                <a:gd name="T98" fmla="*/ 0 w 648"/>
                <a:gd name="T99" fmla="*/ 0 h 86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8"/>
                <a:gd name="T151" fmla="*/ 0 h 868"/>
                <a:gd name="T152" fmla="*/ 648 w 648"/>
                <a:gd name="T153" fmla="*/ 868 h 86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8" h="868">
                  <a:moveTo>
                    <a:pt x="0" y="868"/>
                  </a:moveTo>
                  <a:lnTo>
                    <a:pt x="87" y="781"/>
                  </a:lnTo>
                  <a:lnTo>
                    <a:pt x="131" y="718"/>
                  </a:lnTo>
                  <a:lnTo>
                    <a:pt x="176" y="623"/>
                  </a:lnTo>
                  <a:lnTo>
                    <a:pt x="122" y="652"/>
                  </a:lnTo>
                  <a:lnTo>
                    <a:pt x="167" y="549"/>
                  </a:lnTo>
                  <a:lnTo>
                    <a:pt x="211" y="464"/>
                  </a:lnTo>
                  <a:lnTo>
                    <a:pt x="262" y="390"/>
                  </a:lnTo>
                  <a:lnTo>
                    <a:pt x="306" y="340"/>
                  </a:lnTo>
                  <a:lnTo>
                    <a:pt x="393" y="262"/>
                  </a:lnTo>
                  <a:lnTo>
                    <a:pt x="370" y="369"/>
                  </a:lnTo>
                  <a:lnTo>
                    <a:pt x="436" y="320"/>
                  </a:lnTo>
                  <a:lnTo>
                    <a:pt x="421" y="412"/>
                  </a:lnTo>
                  <a:lnTo>
                    <a:pt x="400" y="486"/>
                  </a:lnTo>
                  <a:lnTo>
                    <a:pt x="364" y="579"/>
                  </a:lnTo>
                  <a:lnTo>
                    <a:pt x="452" y="492"/>
                  </a:lnTo>
                  <a:lnTo>
                    <a:pt x="429" y="593"/>
                  </a:lnTo>
                  <a:lnTo>
                    <a:pt x="400" y="665"/>
                  </a:lnTo>
                  <a:lnTo>
                    <a:pt x="480" y="564"/>
                  </a:lnTo>
                  <a:lnTo>
                    <a:pt x="510" y="471"/>
                  </a:lnTo>
                  <a:lnTo>
                    <a:pt x="519" y="397"/>
                  </a:lnTo>
                  <a:lnTo>
                    <a:pt x="474" y="449"/>
                  </a:lnTo>
                  <a:lnTo>
                    <a:pt x="489" y="361"/>
                  </a:lnTo>
                  <a:lnTo>
                    <a:pt x="510" y="274"/>
                  </a:lnTo>
                  <a:lnTo>
                    <a:pt x="547" y="174"/>
                  </a:lnTo>
                  <a:lnTo>
                    <a:pt x="590" y="95"/>
                  </a:lnTo>
                  <a:lnTo>
                    <a:pt x="648" y="0"/>
                  </a:lnTo>
                  <a:lnTo>
                    <a:pt x="576" y="165"/>
                  </a:lnTo>
                  <a:lnTo>
                    <a:pt x="547" y="274"/>
                  </a:lnTo>
                  <a:lnTo>
                    <a:pt x="537" y="348"/>
                  </a:lnTo>
                  <a:lnTo>
                    <a:pt x="576" y="303"/>
                  </a:lnTo>
                  <a:lnTo>
                    <a:pt x="554" y="449"/>
                  </a:lnTo>
                  <a:lnTo>
                    <a:pt x="596" y="427"/>
                  </a:lnTo>
                  <a:lnTo>
                    <a:pt x="567" y="536"/>
                  </a:lnTo>
                  <a:lnTo>
                    <a:pt x="519" y="630"/>
                  </a:lnTo>
                  <a:lnTo>
                    <a:pt x="567" y="644"/>
                  </a:lnTo>
                  <a:lnTo>
                    <a:pt x="524" y="709"/>
                  </a:lnTo>
                  <a:lnTo>
                    <a:pt x="474" y="768"/>
                  </a:lnTo>
                  <a:lnTo>
                    <a:pt x="400" y="826"/>
                  </a:lnTo>
                  <a:lnTo>
                    <a:pt x="489" y="718"/>
                  </a:lnTo>
                  <a:lnTo>
                    <a:pt x="510" y="674"/>
                  </a:lnTo>
                  <a:lnTo>
                    <a:pt x="452" y="709"/>
                  </a:lnTo>
                  <a:lnTo>
                    <a:pt x="452" y="644"/>
                  </a:lnTo>
                  <a:lnTo>
                    <a:pt x="370" y="702"/>
                  </a:lnTo>
                  <a:lnTo>
                    <a:pt x="285" y="753"/>
                  </a:lnTo>
                  <a:lnTo>
                    <a:pt x="122" y="832"/>
                  </a:lnTo>
                  <a:lnTo>
                    <a:pt x="167" y="761"/>
                  </a:lnTo>
                  <a:lnTo>
                    <a:pt x="74" y="848"/>
                  </a:lnTo>
                  <a:lnTo>
                    <a:pt x="110" y="781"/>
                  </a:lnTo>
                  <a:lnTo>
                    <a:pt x="0" y="8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3" name="Freeform 91"/>
            <p:cNvSpPr>
              <a:spLocks/>
            </p:cNvSpPr>
            <p:nvPr/>
          </p:nvSpPr>
          <p:spPr bwMode="auto">
            <a:xfrm>
              <a:off x="5062" y="177"/>
              <a:ext cx="19" cy="4"/>
            </a:xfrm>
            <a:custGeom>
              <a:avLst/>
              <a:gdLst>
                <a:gd name="T0" fmla="*/ 0 w 255"/>
                <a:gd name="T1" fmla="*/ 0 h 51"/>
                <a:gd name="T2" fmla="*/ 0 w 255"/>
                <a:gd name="T3" fmla="*/ 0 h 51"/>
                <a:gd name="T4" fmla="*/ 0 w 255"/>
                <a:gd name="T5" fmla="*/ 0 h 51"/>
                <a:gd name="T6" fmla="*/ 0 w 255"/>
                <a:gd name="T7" fmla="*/ 0 h 51"/>
                <a:gd name="T8" fmla="*/ 0 w 255"/>
                <a:gd name="T9" fmla="*/ 0 h 51"/>
                <a:gd name="T10" fmla="*/ 0 w 255"/>
                <a:gd name="T11" fmla="*/ 0 h 51"/>
                <a:gd name="T12" fmla="*/ 0 w 255"/>
                <a:gd name="T13" fmla="*/ 0 h 51"/>
                <a:gd name="T14" fmla="*/ 0 w 255"/>
                <a:gd name="T15" fmla="*/ 0 h 51"/>
                <a:gd name="T16" fmla="*/ 0 w 255"/>
                <a:gd name="T17" fmla="*/ 0 h 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55"/>
                <a:gd name="T28" fmla="*/ 0 h 51"/>
                <a:gd name="T29" fmla="*/ 255 w 255"/>
                <a:gd name="T30" fmla="*/ 51 h 5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55" h="51">
                  <a:moveTo>
                    <a:pt x="0" y="22"/>
                  </a:moveTo>
                  <a:lnTo>
                    <a:pt x="109" y="29"/>
                  </a:lnTo>
                  <a:lnTo>
                    <a:pt x="197" y="12"/>
                  </a:lnTo>
                  <a:lnTo>
                    <a:pt x="255" y="0"/>
                  </a:lnTo>
                  <a:lnTo>
                    <a:pt x="210" y="29"/>
                  </a:lnTo>
                  <a:lnTo>
                    <a:pt x="159" y="42"/>
                  </a:lnTo>
                  <a:lnTo>
                    <a:pt x="124" y="51"/>
                  </a:lnTo>
                  <a:lnTo>
                    <a:pt x="79" y="51"/>
                  </a:lnTo>
                  <a:lnTo>
                    <a:pt x="0"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4" name="Freeform 92"/>
            <p:cNvSpPr>
              <a:spLocks/>
            </p:cNvSpPr>
            <p:nvPr/>
          </p:nvSpPr>
          <p:spPr bwMode="auto">
            <a:xfrm>
              <a:off x="5059" y="181"/>
              <a:ext cx="25" cy="4"/>
            </a:xfrm>
            <a:custGeom>
              <a:avLst/>
              <a:gdLst>
                <a:gd name="T0" fmla="*/ 0 w 349"/>
                <a:gd name="T1" fmla="*/ 0 h 63"/>
                <a:gd name="T2" fmla="*/ 0 w 349"/>
                <a:gd name="T3" fmla="*/ 0 h 63"/>
                <a:gd name="T4" fmla="*/ 0 w 349"/>
                <a:gd name="T5" fmla="*/ 0 h 63"/>
                <a:gd name="T6" fmla="*/ 0 w 349"/>
                <a:gd name="T7" fmla="*/ 0 h 63"/>
                <a:gd name="T8" fmla="*/ 0 w 349"/>
                <a:gd name="T9" fmla="*/ 0 h 63"/>
                <a:gd name="T10" fmla="*/ 0 w 349"/>
                <a:gd name="T11" fmla="*/ 0 h 63"/>
                <a:gd name="T12" fmla="*/ 0 w 349"/>
                <a:gd name="T13" fmla="*/ 0 h 63"/>
                <a:gd name="T14" fmla="*/ 0 w 349"/>
                <a:gd name="T15" fmla="*/ 0 h 63"/>
                <a:gd name="T16" fmla="*/ 0 w 349"/>
                <a:gd name="T17" fmla="*/ 0 h 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9"/>
                <a:gd name="T28" fmla="*/ 0 h 63"/>
                <a:gd name="T29" fmla="*/ 349 w 349"/>
                <a:gd name="T30" fmla="*/ 63 h 6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9" h="63">
                  <a:moveTo>
                    <a:pt x="0" y="0"/>
                  </a:moveTo>
                  <a:lnTo>
                    <a:pt x="63" y="44"/>
                  </a:lnTo>
                  <a:lnTo>
                    <a:pt x="144" y="63"/>
                  </a:lnTo>
                  <a:lnTo>
                    <a:pt x="269" y="50"/>
                  </a:lnTo>
                  <a:lnTo>
                    <a:pt x="349" y="29"/>
                  </a:lnTo>
                  <a:lnTo>
                    <a:pt x="195" y="44"/>
                  </a:lnTo>
                  <a:lnTo>
                    <a:pt x="150" y="44"/>
                  </a:lnTo>
                  <a:lnTo>
                    <a:pt x="63" y="2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5" name="Freeform 93"/>
            <p:cNvSpPr>
              <a:spLocks/>
            </p:cNvSpPr>
            <p:nvPr/>
          </p:nvSpPr>
          <p:spPr bwMode="auto">
            <a:xfrm>
              <a:off x="5039" y="186"/>
              <a:ext cx="54" cy="121"/>
            </a:xfrm>
            <a:custGeom>
              <a:avLst/>
              <a:gdLst>
                <a:gd name="T0" fmla="*/ 0 w 764"/>
                <a:gd name="T1" fmla="*/ 0 h 1701"/>
                <a:gd name="T2" fmla="*/ 0 w 764"/>
                <a:gd name="T3" fmla="*/ 0 h 1701"/>
                <a:gd name="T4" fmla="*/ 0 w 764"/>
                <a:gd name="T5" fmla="*/ 0 h 1701"/>
                <a:gd name="T6" fmla="*/ 0 w 764"/>
                <a:gd name="T7" fmla="*/ 0 h 1701"/>
                <a:gd name="T8" fmla="*/ 0 w 764"/>
                <a:gd name="T9" fmla="*/ 0 h 1701"/>
                <a:gd name="T10" fmla="*/ 0 w 764"/>
                <a:gd name="T11" fmla="*/ 0 h 1701"/>
                <a:gd name="T12" fmla="*/ 0 w 764"/>
                <a:gd name="T13" fmla="*/ 0 h 1701"/>
                <a:gd name="T14" fmla="*/ 0 w 764"/>
                <a:gd name="T15" fmla="*/ 0 h 1701"/>
                <a:gd name="T16" fmla="*/ 0 w 764"/>
                <a:gd name="T17" fmla="*/ 0 h 1701"/>
                <a:gd name="T18" fmla="*/ 0 w 764"/>
                <a:gd name="T19" fmla="*/ 0 h 1701"/>
                <a:gd name="T20" fmla="*/ 0 w 764"/>
                <a:gd name="T21" fmla="*/ 0 h 1701"/>
                <a:gd name="T22" fmla="*/ 0 w 764"/>
                <a:gd name="T23" fmla="*/ 0 h 1701"/>
                <a:gd name="T24" fmla="*/ 0 w 764"/>
                <a:gd name="T25" fmla="*/ 0 h 1701"/>
                <a:gd name="T26" fmla="*/ 0 w 764"/>
                <a:gd name="T27" fmla="*/ 0 h 1701"/>
                <a:gd name="T28" fmla="*/ 0 w 764"/>
                <a:gd name="T29" fmla="*/ 0 h 1701"/>
                <a:gd name="T30" fmla="*/ 0 w 764"/>
                <a:gd name="T31" fmla="*/ 0 h 1701"/>
                <a:gd name="T32" fmla="*/ 0 w 764"/>
                <a:gd name="T33" fmla="*/ 0 h 1701"/>
                <a:gd name="T34" fmla="*/ 0 w 764"/>
                <a:gd name="T35" fmla="*/ 0 h 1701"/>
                <a:gd name="T36" fmla="*/ 0 w 764"/>
                <a:gd name="T37" fmla="*/ 0 h 1701"/>
                <a:gd name="T38" fmla="*/ 0 w 764"/>
                <a:gd name="T39" fmla="*/ 0 h 1701"/>
                <a:gd name="T40" fmla="*/ 0 w 764"/>
                <a:gd name="T41" fmla="*/ 0 h 1701"/>
                <a:gd name="T42" fmla="*/ 0 w 764"/>
                <a:gd name="T43" fmla="*/ 0 h 1701"/>
                <a:gd name="T44" fmla="*/ 0 w 764"/>
                <a:gd name="T45" fmla="*/ 0 h 1701"/>
                <a:gd name="T46" fmla="*/ 0 w 764"/>
                <a:gd name="T47" fmla="*/ 0 h 1701"/>
                <a:gd name="T48" fmla="*/ 0 w 764"/>
                <a:gd name="T49" fmla="*/ 0 h 1701"/>
                <a:gd name="T50" fmla="*/ 0 w 764"/>
                <a:gd name="T51" fmla="*/ 0 h 1701"/>
                <a:gd name="T52" fmla="*/ 0 w 764"/>
                <a:gd name="T53" fmla="*/ 0 h 1701"/>
                <a:gd name="T54" fmla="*/ 0 w 764"/>
                <a:gd name="T55" fmla="*/ 0 h 1701"/>
                <a:gd name="T56" fmla="*/ 0 w 764"/>
                <a:gd name="T57" fmla="*/ 0 h 1701"/>
                <a:gd name="T58" fmla="*/ 0 w 764"/>
                <a:gd name="T59" fmla="*/ 0 h 1701"/>
                <a:gd name="T60" fmla="*/ 0 w 764"/>
                <a:gd name="T61" fmla="*/ 0 h 1701"/>
                <a:gd name="T62" fmla="*/ 0 w 764"/>
                <a:gd name="T63" fmla="*/ 0 h 1701"/>
                <a:gd name="T64" fmla="*/ 0 w 764"/>
                <a:gd name="T65" fmla="*/ 0 h 1701"/>
                <a:gd name="T66" fmla="*/ 0 w 764"/>
                <a:gd name="T67" fmla="*/ 0 h 1701"/>
                <a:gd name="T68" fmla="*/ 0 w 764"/>
                <a:gd name="T69" fmla="*/ 0 h 1701"/>
                <a:gd name="T70" fmla="*/ 0 w 764"/>
                <a:gd name="T71" fmla="*/ 0 h 1701"/>
                <a:gd name="T72" fmla="*/ 0 w 764"/>
                <a:gd name="T73" fmla="*/ 0 h 1701"/>
                <a:gd name="T74" fmla="*/ 0 w 764"/>
                <a:gd name="T75" fmla="*/ 0 h 1701"/>
                <a:gd name="T76" fmla="*/ 0 w 764"/>
                <a:gd name="T77" fmla="*/ 0 h 1701"/>
                <a:gd name="T78" fmla="*/ 0 w 764"/>
                <a:gd name="T79" fmla="*/ 0 h 1701"/>
                <a:gd name="T80" fmla="*/ 0 w 764"/>
                <a:gd name="T81" fmla="*/ 0 h 1701"/>
                <a:gd name="T82" fmla="*/ 0 w 764"/>
                <a:gd name="T83" fmla="*/ 0 h 1701"/>
                <a:gd name="T84" fmla="*/ 0 w 764"/>
                <a:gd name="T85" fmla="*/ 0 h 1701"/>
                <a:gd name="T86" fmla="*/ 0 w 764"/>
                <a:gd name="T87" fmla="*/ 0 h 1701"/>
                <a:gd name="T88" fmla="*/ 0 w 764"/>
                <a:gd name="T89" fmla="*/ 0 h 1701"/>
                <a:gd name="T90" fmla="*/ 0 w 764"/>
                <a:gd name="T91" fmla="*/ 0 h 1701"/>
                <a:gd name="T92" fmla="*/ 0 w 764"/>
                <a:gd name="T93" fmla="*/ 0 h 1701"/>
                <a:gd name="T94" fmla="*/ 0 w 764"/>
                <a:gd name="T95" fmla="*/ 0 h 1701"/>
                <a:gd name="T96" fmla="*/ 0 w 764"/>
                <a:gd name="T97" fmla="*/ 0 h 1701"/>
                <a:gd name="T98" fmla="*/ 0 w 764"/>
                <a:gd name="T99" fmla="*/ 0 h 1701"/>
                <a:gd name="T100" fmla="*/ 0 w 764"/>
                <a:gd name="T101" fmla="*/ 0 h 1701"/>
                <a:gd name="T102" fmla="*/ 0 w 764"/>
                <a:gd name="T103" fmla="*/ 0 h 1701"/>
                <a:gd name="T104" fmla="*/ 0 w 764"/>
                <a:gd name="T105" fmla="*/ 0 h 1701"/>
                <a:gd name="T106" fmla="*/ 0 w 764"/>
                <a:gd name="T107" fmla="*/ 0 h 1701"/>
                <a:gd name="T108" fmla="*/ 0 w 764"/>
                <a:gd name="T109" fmla="*/ 0 h 1701"/>
                <a:gd name="T110" fmla="*/ 0 w 764"/>
                <a:gd name="T111" fmla="*/ 0 h 1701"/>
                <a:gd name="T112" fmla="*/ 0 w 764"/>
                <a:gd name="T113" fmla="*/ 0 h 1701"/>
                <a:gd name="T114" fmla="*/ 0 w 764"/>
                <a:gd name="T115" fmla="*/ 0 h 1701"/>
                <a:gd name="T116" fmla="*/ 0 w 764"/>
                <a:gd name="T117" fmla="*/ 0 h 170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64"/>
                <a:gd name="T178" fmla="*/ 0 h 1701"/>
                <a:gd name="T179" fmla="*/ 764 w 764"/>
                <a:gd name="T180" fmla="*/ 1701 h 170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64" h="1701">
                  <a:moveTo>
                    <a:pt x="284" y="0"/>
                  </a:moveTo>
                  <a:lnTo>
                    <a:pt x="376" y="29"/>
                  </a:lnTo>
                  <a:lnTo>
                    <a:pt x="472" y="35"/>
                  </a:lnTo>
                  <a:lnTo>
                    <a:pt x="553" y="44"/>
                  </a:lnTo>
                  <a:lnTo>
                    <a:pt x="479" y="86"/>
                  </a:lnTo>
                  <a:lnTo>
                    <a:pt x="553" y="160"/>
                  </a:lnTo>
                  <a:lnTo>
                    <a:pt x="616" y="244"/>
                  </a:lnTo>
                  <a:lnTo>
                    <a:pt x="655" y="332"/>
                  </a:lnTo>
                  <a:lnTo>
                    <a:pt x="675" y="441"/>
                  </a:lnTo>
                  <a:lnTo>
                    <a:pt x="684" y="476"/>
                  </a:lnTo>
                  <a:lnTo>
                    <a:pt x="718" y="572"/>
                  </a:lnTo>
                  <a:lnTo>
                    <a:pt x="741" y="673"/>
                  </a:lnTo>
                  <a:lnTo>
                    <a:pt x="756" y="781"/>
                  </a:lnTo>
                  <a:lnTo>
                    <a:pt x="764" y="911"/>
                  </a:lnTo>
                  <a:lnTo>
                    <a:pt x="756" y="1064"/>
                  </a:lnTo>
                  <a:lnTo>
                    <a:pt x="741" y="1254"/>
                  </a:lnTo>
                  <a:lnTo>
                    <a:pt x="733" y="1353"/>
                  </a:lnTo>
                  <a:lnTo>
                    <a:pt x="733" y="1498"/>
                  </a:lnTo>
                  <a:lnTo>
                    <a:pt x="741" y="1701"/>
                  </a:lnTo>
                  <a:lnTo>
                    <a:pt x="692" y="1513"/>
                  </a:lnTo>
                  <a:lnTo>
                    <a:pt x="684" y="1469"/>
                  </a:lnTo>
                  <a:lnTo>
                    <a:pt x="684" y="1448"/>
                  </a:lnTo>
                  <a:lnTo>
                    <a:pt x="692" y="1391"/>
                  </a:lnTo>
                  <a:lnTo>
                    <a:pt x="718" y="1303"/>
                  </a:lnTo>
                  <a:lnTo>
                    <a:pt x="727" y="1254"/>
                  </a:lnTo>
                  <a:lnTo>
                    <a:pt x="640" y="1361"/>
                  </a:lnTo>
                  <a:lnTo>
                    <a:pt x="669" y="1273"/>
                  </a:lnTo>
                  <a:lnTo>
                    <a:pt x="684" y="1216"/>
                  </a:lnTo>
                  <a:lnTo>
                    <a:pt x="692" y="1144"/>
                  </a:lnTo>
                  <a:lnTo>
                    <a:pt x="699" y="1085"/>
                  </a:lnTo>
                  <a:lnTo>
                    <a:pt x="646" y="1196"/>
                  </a:lnTo>
                  <a:lnTo>
                    <a:pt x="598" y="1254"/>
                  </a:lnTo>
                  <a:lnTo>
                    <a:pt x="531" y="1317"/>
                  </a:lnTo>
                  <a:lnTo>
                    <a:pt x="580" y="1231"/>
                  </a:lnTo>
                  <a:lnTo>
                    <a:pt x="626" y="1131"/>
                  </a:lnTo>
                  <a:lnTo>
                    <a:pt x="646" y="1050"/>
                  </a:lnTo>
                  <a:lnTo>
                    <a:pt x="661" y="941"/>
                  </a:lnTo>
                  <a:lnTo>
                    <a:pt x="661" y="891"/>
                  </a:lnTo>
                  <a:lnTo>
                    <a:pt x="616" y="1000"/>
                  </a:lnTo>
                  <a:lnTo>
                    <a:pt x="553" y="1102"/>
                  </a:lnTo>
                  <a:lnTo>
                    <a:pt x="598" y="1000"/>
                  </a:lnTo>
                  <a:lnTo>
                    <a:pt x="616" y="927"/>
                  </a:lnTo>
                  <a:lnTo>
                    <a:pt x="633" y="840"/>
                  </a:lnTo>
                  <a:lnTo>
                    <a:pt x="633" y="789"/>
                  </a:lnTo>
                  <a:lnTo>
                    <a:pt x="633" y="724"/>
                  </a:lnTo>
                  <a:lnTo>
                    <a:pt x="616" y="666"/>
                  </a:lnTo>
                  <a:lnTo>
                    <a:pt x="626" y="614"/>
                  </a:lnTo>
                  <a:lnTo>
                    <a:pt x="603" y="578"/>
                  </a:lnTo>
                  <a:lnTo>
                    <a:pt x="609" y="515"/>
                  </a:lnTo>
                  <a:lnTo>
                    <a:pt x="568" y="493"/>
                  </a:lnTo>
                  <a:lnTo>
                    <a:pt x="574" y="434"/>
                  </a:lnTo>
                  <a:lnTo>
                    <a:pt x="539" y="390"/>
                  </a:lnTo>
                  <a:lnTo>
                    <a:pt x="544" y="312"/>
                  </a:lnTo>
                  <a:lnTo>
                    <a:pt x="464" y="282"/>
                  </a:lnTo>
                  <a:lnTo>
                    <a:pt x="487" y="203"/>
                  </a:lnTo>
                  <a:lnTo>
                    <a:pt x="400" y="203"/>
                  </a:lnTo>
                  <a:lnTo>
                    <a:pt x="413" y="137"/>
                  </a:lnTo>
                  <a:lnTo>
                    <a:pt x="0" y="186"/>
                  </a:lnTo>
                  <a:lnTo>
                    <a:pt x="28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6" name="Freeform 94"/>
            <p:cNvSpPr>
              <a:spLocks/>
            </p:cNvSpPr>
            <p:nvPr/>
          </p:nvSpPr>
          <p:spPr bwMode="auto">
            <a:xfrm>
              <a:off x="5072" y="282"/>
              <a:ext cx="7" cy="15"/>
            </a:xfrm>
            <a:custGeom>
              <a:avLst/>
              <a:gdLst>
                <a:gd name="T0" fmla="*/ 0 w 96"/>
                <a:gd name="T1" fmla="*/ 0 h 210"/>
                <a:gd name="T2" fmla="*/ 0 w 96"/>
                <a:gd name="T3" fmla="*/ 0 h 210"/>
                <a:gd name="T4" fmla="*/ 0 w 96"/>
                <a:gd name="T5" fmla="*/ 0 h 210"/>
                <a:gd name="T6" fmla="*/ 0 w 96"/>
                <a:gd name="T7" fmla="*/ 0 h 210"/>
                <a:gd name="T8" fmla="*/ 0 w 96"/>
                <a:gd name="T9" fmla="*/ 0 h 210"/>
                <a:gd name="T10" fmla="*/ 0 w 96"/>
                <a:gd name="T11" fmla="*/ 0 h 210"/>
                <a:gd name="T12" fmla="*/ 0 w 96"/>
                <a:gd name="T13" fmla="*/ 0 h 210"/>
                <a:gd name="T14" fmla="*/ 0 w 96"/>
                <a:gd name="T15" fmla="*/ 0 h 210"/>
                <a:gd name="T16" fmla="*/ 0 w 96"/>
                <a:gd name="T17" fmla="*/ 0 h 210"/>
                <a:gd name="T18" fmla="*/ 0 w 96"/>
                <a:gd name="T19" fmla="*/ 0 h 2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6"/>
                <a:gd name="T31" fmla="*/ 0 h 210"/>
                <a:gd name="T32" fmla="*/ 96 w 96"/>
                <a:gd name="T33" fmla="*/ 210 h 21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6" h="210">
                  <a:moveTo>
                    <a:pt x="36" y="0"/>
                  </a:moveTo>
                  <a:lnTo>
                    <a:pt x="21" y="95"/>
                  </a:lnTo>
                  <a:lnTo>
                    <a:pt x="0" y="195"/>
                  </a:lnTo>
                  <a:lnTo>
                    <a:pt x="59" y="169"/>
                  </a:lnTo>
                  <a:lnTo>
                    <a:pt x="72" y="210"/>
                  </a:lnTo>
                  <a:lnTo>
                    <a:pt x="96" y="152"/>
                  </a:lnTo>
                  <a:lnTo>
                    <a:pt x="96" y="95"/>
                  </a:lnTo>
                  <a:lnTo>
                    <a:pt x="72" y="87"/>
                  </a:lnTo>
                  <a:lnTo>
                    <a:pt x="67" y="51"/>
                  </a:lnTo>
                  <a:lnTo>
                    <a:pt x="3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7" name="Freeform 95"/>
            <p:cNvSpPr>
              <a:spLocks/>
            </p:cNvSpPr>
            <p:nvPr/>
          </p:nvSpPr>
          <p:spPr bwMode="auto">
            <a:xfrm>
              <a:off x="5081" y="293"/>
              <a:ext cx="4" cy="9"/>
            </a:xfrm>
            <a:custGeom>
              <a:avLst/>
              <a:gdLst>
                <a:gd name="T0" fmla="*/ 0 w 48"/>
                <a:gd name="T1" fmla="*/ 0 h 125"/>
                <a:gd name="T2" fmla="*/ 0 w 48"/>
                <a:gd name="T3" fmla="*/ 0 h 125"/>
                <a:gd name="T4" fmla="*/ 0 w 48"/>
                <a:gd name="T5" fmla="*/ 0 h 125"/>
                <a:gd name="T6" fmla="*/ 0 w 48"/>
                <a:gd name="T7" fmla="*/ 0 h 125"/>
                <a:gd name="T8" fmla="*/ 0 w 48"/>
                <a:gd name="T9" fmla="*/ 0 h 125"/>
                <a:gd name="T10" fmla="*/ 0 w 48"/>
                <a:gd name="T11" fmla="*/ 0 h 125"/>
                <a:gd name="T12" fmla="*/ 0 w 48"/>
                <a:gd name="T13" fmla="*/ 0 h 125"/>
                <a:gd name="T14" fmla="*/ 0 w 48"/>
                <a:gd name="T15" fmla="*/ 0 h 125"/>
                <a:gd name="T16" fmla="*/ 0 60000 65536"/>
                <a:gd name="T17" fmla="*/ 0 60000 65536"/>
                <a:gd name="T18" fmla="*/ 0 60000 65536"/>
                <a:gd name="T19" fmla="*/ 0 60000 65536"/>
                <a:gd name="T20" fmla="*/ 0 60000 65536"/>
                <a:gd name="T21" fmla="*/ 0 60000 65536"/>
                <a:gd name="T22" fmla="*/ 0 60000 65536"/>
                <a:gd name="T23" fmla="*/ 0 60000 65536"/>
                <a:gd name="T24" fmla="*/ 0 w 48"/>
                <a:gd name="T25" fmla="*/ 0 h 125"/>
                <a:gd name="T26" fmla="*/ 48 w 48"/>
                <a:gd name="T27" fmla="*/ 125 h 1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8" h="125">
                  <a:moveTo>
                    <a:pt x="5" y="0"/>
                  </a:moveTo>
                  <a:lnTo>
                    <a:pt x="5" y="74"/>
                  </a:lnTo>
                  <a:lnTo>
                    <a:pt x="0" y="125"/>
                  </a:lnTo>
                  <a:lnTo>
                    <a:pt x="28" y="87"/>
                  </a:lnTo>
                  <a:lnTo>
                    <a:pt x="48" y="117"/>
                  </a:lnTo>
                  <a:lnTo>
                    <a:pt x="48" y="58"/>
                  </a:lnTo>
                  <a:lnTo>
                    <a:pt x="28" y="23"/>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8" name="Freeform 96"/>
            <p:cNvSpPr>
              <a:spLocks/>
            </p:cNvSpPr>
            <p:nvPr/>
          </p:nvSpPr>
          <p:spPr bwMode="auto">
            <a:xfrm>
              <a:off x="4930" y="203"/>
              <a:ext cx="148" cy="82"/>
            </a:xfrm>
            <a:custGeom>
              <a:avLst/>
              <a:gdLst>
                <a:gd name="T0" fmla="*/ 0 w 2068"/>
                <a:gd name="T1" fmla="*/ 0 h 1153"/>
                <a:gd name="T2" fmla="*/ 0 w 2068"/>
                <a:gd name="T3" fmla="*/ 0 h 1153"/>
                <a:gd name="T4" fmla="*/ 0 w 2068"/>
                <a:gd name="T5" fmla="*/ 0 h 1153"/>
                <a:gd name="T6" fmla="*/ 0 w 2068"/>
                <a:gd name="T7" fmla="*/ 0 h 1153"/>
                <a:gd name="T8" fmla="*/ 0 w 2068"/>
                <a:gd name="T9" fmla="*/ 0 h 1153"/>
                <a:gd name="T10" fmla="*/ 0 w 2068"/>
                <a:gd name="T11" fmla="*/ 0 h 1153"/>
                <a:gd name="T12" fmla="*/ 0 w 2068"/>
                <a:gd name="T13" fmla="*/ 0 h 1153"/>
                <a:gd name="T14" fmla="*/ 0 w 2068"/>
                <a:gd name="T15" fmla="*/ 0 h 1153"/>
                <a:gd name="T16" fmla="*/ 0 w 2068"/>
                <a:gd name="T17" fmla="*/ 0 h 1153"/>
                <a:gd name="T18" fmla="*/ 0 w 2068"/>
                <a:gd name="T19" fmla="*/ 0 h 1153"/>
                <a:gd name="T20" fmla="*/ 0 w 2068"/>
                <a:gd name="T21" fmla="*/ 0 h 1153"/>
                <a:gd name="T22" fmla="*/ 0 w 2068"/>
                <a:gd name="T23" fmla="*/ 0 h 1153"/>
                <a:gd name="T24" fmla="*/ 0 w 2068"/>
                <a:gd name="T25" fmla="*/ 0 h 1153"/>
                <a:gd name="T26" fmla="*/ 0 w 2068"/>
                <a:gd name="T27" fmla="*/ 0 h 1153"/>
                <a:gd name="T28" fmla="*/ 0 w 2068"/>
                <a:gd name="T29" fmla="*/ 0 h 1153"/>
                <a:gd name="T30" fmla="*/ 0 w 2068"/>
                <a:gd name="T31" fmla="*/ 0 h 1153"/>
                <a:gd name="T32" fmla="*/ 0 w 2068"/>
                <a:gd name="T33" fmla="*/ 0 h 1153"/>
                <a:gd name="T34" fmla="*/ 0 w 2068"/>
                <a:gd name="T35" fmla="*/ 0 h 1153"/>
                <a:gd name="T36" fmla="*/ 0 w 2068"/>
                <a:gd name="T37" fmla="*/ 0 h 1153"/>
                <a:gd name="T38" fmla="*/ 0 w 2068"/>
                <a:gd name="T39" fmla="*/ 0 h 1153"/>
                <a:gd name="T40" fmla="*/ 0 w 2068"/>
                <a:gd name="T41" fmla="*/ 0 h 1153"/>
                <a:gd name="T42" fmla="*/ 0 w 2068"/>
                <a:gd name="T43" fmla="*/ 0 h 1153"/>
                <a:gd name="T44" fmla="*/ 0 w 2068"/>
                <a:gd name="T45" fmla="*/ 0 h 1153"/>
                <a:gd name="T46" fmla="*/ 0 w 2068"/>
                <a:gd name="T47" fmla="*/ 0 h 1153"/>
                <a:gd name="T48" fmla="*/ 0 w 2068"/>
                <a:gd name="T49" fmla="*/ 0 h 1153"/>
                <a:gd name="T50" fmla="*/ 0 w 2068"/>
                <a:gd name="T51" fmla="*/ 0 h 1153"/>
                <a:gd name="T52" fmla="*/ 0 w 2068"/>
                <a:gd name="T53" fmla="*/ 0 h 1153"/>
                <a:gd name="T54" fmla="*/ 0 w 2068"/>
                <a:gd name="T55" fmla="*/ 0 h 1153"/>
                <a:gd name="T56" fmla="*/ 0 w 2068"/>
                <a:gd name="T57" fmla="*/ 0 h 1153"/>
                <a:gd name="T58" fmla="*/ 0 w 2068"/>
                <a:gd name="T59" fmla="*/ 0 h 1153"/>
                <a:gd name="T60" fmla="*/ 0 w 2068"/>
                <a:gd name="T61" fmla="*/ 0 h 1153"/>
                <a:gd name="T62" fmla="*/ 0 w 2068"/>
                <a:gd name="T63" fmla="*/ 0 h 1153"/>
                <a:gd name="T64" fmla="*/ 0 w 2068"/>
                <a:gd name="T65" fmla="*/ 0 h 1153"/>
                <a:gd name="T66" fmla="*/ 0 w 2068"/>
                <a:gd name="T67" fmla="*/ 0 h 1153"/>
                <a:gd name="T68" fmla="*/ 0 w 2068"/>
                <a:gd name="T69" fmla="*/ 0 h 1153"/>
                <a:gd name="T70" fmla="*/ 0 w 2068"/>
                <a:gd name="T71" fmla="*/ 0 h 1153"/>
                <a:gd name="T72" fmla="*/ 0 w 2068"/>
                <a:gd name="T73" fmla="*/ 0 h 1153"/>
                <a:gd name="T74" fmla="*/ 0 w 2068"/>
                <a:gd name="T75" fmla="*/ 0 h 1153"/>
                <a:gd name="T76" fmla="*/ 0 w 2068"/>
                <a:gd name="T77" fmla="*/ 0 h 1153"/>
                <a:gd name="T78" fmla="*/ 0 w 2068"/>
                <a:gd name="T79" fmla="*/ 0 h 1153"/>
                <a:gd name="T80" fmla="*/ 0 w 2068"/>
                <a:gd name="T81" fmla="*/ 0 h 1153"/>
                <a:gd name="T82" fmla="*/ 0 w 2068"/>
                <a:gd name="T83" fmla="*/ 0 h 1153"/>
                <a:gd name="T84" fmla="*/ 0 w 2068"/>
                <a:gd name="T85" fmla="*/ 0 h 1153"/>
                <a:gd name="T86" fmla="*/ 0 w 2068"/>
                <a:gd name="T87" fmla="*/ 0 h 1153"/>
                <a:gd name="T88" fmla="*/ 0 w 2068"/>
                <a:gd name="T89" fmla="*/ 0 h 1153"/>
                <a:gd name="T90" fmla="*/ 0 w 2068"/>
                <a:gd name="T91" fmla="*/ 0 h 1153"/>
                <a:gd name="T92" fmla="*/ 0 w 2068"/>
                <a:gd name="T93" fmla="*/ 0 h 1153"/>
                <a:gd name="T94" fmla="*/ 0 w 2068"/>
                <a:gd name="T95" fmla="*/ 0 h 1153"/>
                <a:gd name="T96" fmla="*/ 0 w 2068"/>
                <a:gd name="T97" fmla="*/ 0 h 1153"/>
                <a:gd name="T98" fmla="*/ 0 w 2068"/>
                <a:gd name="T99" fmla="*/ 0 h 1153"/>
                <a:gd name="T100" fmla="*/ 0 w 2068"/>
                <a:gd name="T101" fmla="*/ 0 h 1153"/>
                <a:gd name="T102" fmla="*/ 0 w 2068"/>
                <a:gd name="T103" fmla="*/ 0 h 115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068"/>
                <a:gd name="T157" fmla="*/ 0 h 1153"/>
                <a:gd name="T158" fmla="*/ 2068 w 2068"/>
                <a:gd name="T159" fmla="*/ 1153 h 115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068" h="1153">
                  <a:moveTo>
                    <a:pt x="860" y="479"/>
                  </a:moveTo>
                  <a:lnTo>
                    <a:pt x="933" y="471"/>
                  </a:lnTo>
                  <a:lnTo>
                    <a:pt x="874" y="551"/>
                  </a:lnTo>
                  <a:lnTo>
                    <a:pt x="933" y="566"/>
                  </a:lnTo>
                  <a:lnTo>
                    <a:pt x="880" y="644"/>
                  </a:lnTo>
                  <a:lnTo>
                    <a:pt x="954" y="638"/>
                  </a:lnTo>
                  <a:lnTo>
                    <a:pt x="880" y="755"/>
                  </a:lnTo>
                  <a:lnTo>
                    <a:pt x="991" y="718"/>
                  </a:lnTo>
                  <a:lnTo>
                    <a:pt x="904" y="841"/>
                  </a:lnTo>
                  <a:lnTo>
                    <a:pt x="1005" y="784"/>
                  </a:lnTo>
                  <a:lnTo>
                    <a:pt x="991" y="847"/>
                  </a:lnTo>
                  <a:lnTo>
                    <a:pt x="1041" y="805"/>
                  </a:lnTo>
                  <a:lnTo>
                    <a:pt x="1041" y="893"/>
                  </a:lnTo>
                  <a:lnTo>
                    <a:pt x="1083" y="847"/>
                  </a:lnTo>
                  <a:lnTo>
                    <a:pt x="1083" y="987"/>
                  </a:lnTo>
                  <a:lnTo>
                    <a:pt x="1131" y="876"/>
                  </a:lnTo>
                  <a:lnTo>
                    <a:pt x="1173" y="1007"/>
                  </a:lnTo>
                  <a:lnTo>
                    <a:pt x="1194" y="885"/>
                  </a:lnTo>
                  <a:lnTo>
                    <a:pt x="1247" y="928"/>
                  </a:lnTo>
                  <a:lnTo>
                    <a:pt x="1247" y="876"/>
                  </a:lnTo>
                  <a:lnTo>
                    <a:pt x="1296" y="928"/>
                  </a:lnTo>
                  <a:lnTo>
                    <a:pt x="1296" y="864"/>
                  </a:lnTo>
                  <a:lnTo>
                    <a:pt x="1465" y="993"/>
                  </a:lnTo>
                  <a:lnTo>
                    <a:pt x="1419" y="864"/>
                  </a:lnTo>
                  <a:lnTo>
                    <a:pt x="1565" y="934"/>
                  </a:lnTo>
                  <a:lnTo>
                    <a:pt x="1537" y="847"/>
                  </a:lnTo>
                  <a:lnTo>
                    <a:pt x="1746" y="819"/>
                  </a:lnTo>
                  <a:lnTo>
                    <a:pt x="1581" y="969"/>
                  </a:lnTo>
                  <a:lnTo>
                    <a:pt x="1522" y="958"/>
                  </a:lnTo>
                  <a:lnTo>
                    <a:pt x="1573" y="1028"/>
                  </a:lnTo>
                  <a:lnTo>
                    <a:pt x="1646" y="993"/>
                  </a:lnTo>
                  <a:lnTo>
                    <a:pt x="1725" y="1007"/>
                  </a:lnTo>
                  <a:lnTo>
                    <a:pt x="1688" y="958"/>
                  </a:lnTo>
                  <a:lnTo>
                    <a:pt x="1784" y="963"/>
                  </a:lnTo>
                  <a:lnTo>
                    <a:pt x="1775" y="913"/>
                  </a:lnTo>
                  <a:lnTo>
                    <a:pt x="1842" y="856"/>
                  </a:lnTo>
                  <a:lnTo>
                    <a:pt x="1872" y="812"/>
                  </a:lnTo>
                  <a:lnTo>
                    <a:pt x="1943" y="812"/>
                  </a:lnTo>
                  <a:lnTo>
                    <a:pt x="1900" y="755"/>
                  </a:lnTo>
                  <a:lnTo>
                    <a:pt x="1958" y="747"/>
                  </a:lnTo>
                  <a:lnTo>
                    <a:pt x="1921" y="689"/>
                  </a:lnTo>
                  <a:lnTo>
                    <a:pt x="1994" y="668"/>
                  </a:lnTo>
                  <a:lnTo>
                    <a:pt x="1943" y="609"/>
                  </a:lnTo>
                  <a:lnTo>
                    <a:pt x="1958" y="543"/>
                  </a:lnTo>
                  <a:lnTo>
                    <a:pt x="2030" y="528"/>
                  </a:lnTo>
                  <a:lnTo>
                    <a:pt x="1964" y="486"/>
                  </a:lnTo>
                  <a:lnTo>
                    <a:pt x="2002" y="450"/>
                  </a:lnTo>
                  <a:lnTo>
                    <a:pt x="1964" y="421"/>
                  </a:lnTo>
                  <a:lnTo>
                    <a:pt x="1958" y="371"/>
                  </a:lnTo>
                  <a:lnTo>
                    <a:pt x="1943" y="312"/>
                  </a:lnTo>
                  <a:lnTo>
                    <a:pt x="2002" y="290"/>
                  </a:lnTo>
                  <a:lnTo>
                    <a:pt x="1928" y="268"/>
                  </a:lnTo>
                  <a:lnTo>
                    <a:pt x="1979" y="218"/>
                  </a:lnTo>
                  <a:lnTo>
                    <a:pt x="1907" y="210"/>
                  </a:lnTo>
                  <a:lnTo>
                    <a:pt x="1891" y="144"/>
                  </a:lnTo>
                  <a:lnTo>
                    <a:pt x="1928" y="103"/>
                  </a:lnTo>
                  <a:lnTo>
                    <a:pt x="1872" y="88"/>
                  </a:lnTo>
                  <a:lnTo>
                    <a:pt x="1907" y="35"/>
                  </a:lnTo>
                  <a:lnTo>
                    <a:pt x="1814" y="6"/>
                  </a:lnTo>
                  <a:lnTo>
                    <a:pt x="1928" y="0"/>
                  </a:lnTo>
                  <a:lnTo>
                    <a:pt x="1921" y="21"/>
                  </a:lnTo>
                  <a:lnTo>
                    <a:pt x="1949" y="44"/>
                  </a:lnTo>
                  <a:lnTo>
                    <a:pt x="1949" y="94"/>
                  </a:lnTo>
                  <a:lnTo>
                    <a:pt x="1973" y="116"/>
                  </a:lnTo>
                  <a:lnTo>
                    <a:pt x="1958" y="175"/>
                  </a:lnTo>
                  <a:lnTo>
                    <a:pt x="1994" y="179"/>
                  </a:lnTo>
                  <a:lnTo>
                    <a:pt x="2023" y="297"/>
                  </a:lnTo>
                  <a:lnTo>
                    <a:pt x="2002" y="334"/>
                  </a:lnTo>
                  <a:lnTo>
                    <a:pt x="2059" y="376"/>
                  </a:lnTo>
                  <a:lnTo>
                    <a:pt x="2030" y="450"/>
                  </a:lnTo>
                  <a:lnTo>
                    <a:pt x="2068" y="494"/>
                  </a:lnTo>
                  <a:lnTo>
                    <a:pt x="2046" y="594"/>
                  </a:lnTo>
                  <a:lnTo>
                    <a:pt x="1994" y="609"/>
                  </a:lnTo>
                  <a:lnTo>
                    <a:pt x="2030" y="673"/>
                  </a:lnTo>
                  <a:lnTo>
                    <a:pt x="1964" y="697"/>
                  </a:lnTo>
                  <a:lnTo>
                    <a:pt x="1994" y="767"/>
                  </a:lnTo>
                  <a:lnTo>
                    <a:pt x="1958" y="775"/>
                  </a:lnTo>
                  <a:lnTo>
                    <a:pt x="1973" y="841"/>
                  </a:lnTo>
                  <a:lnTo>
                    <a:pt x="1921" y="856"/>
                  </a:lnTo>
                  <a:lnTo>
                    <a:pt x="1928" y="893"/>
                  </a:lnTo>
                  <a:lnTo>
                    <a:pt x="1833" y="913"/>
                  </a:lnTo>
                  <a:lnTo>
                    <a:pt x="1842" y="978"/>
                  </a:lnTo>
                  <a:lnTo>
                    <a:pt x="1711" y="1052"/>
                  </a:lnTo>
                  <a:lnTo>
                    <a:pt x="1646" y="1028"/>
                  </a:lnTo>
                  <a:lnTo>
                    <a:pt x="1653" y="1079"/>
                  </a:lnTo>
                  <a:lnTo>
                    <a:pt x="1565" y="1065"/>
                  </a:lnTo>
                  <a:lnTo>
                    <a:pt x="1528" y="1109"/>
                  </a:lnTo>
                  <a:lnTo>
                    <a:pt x="1471" y="1103"/>
                  </a:lnTo>
                  <a:lnTo>
                    <a:pt x="1412" y="1138"/>
                  </a:lnTo>
                  <a:lnTo>
                    <a:pt x="1340" y="1123"/>
                  </a:lnTo>
                  <a:lnTo>
                    <a:pt x="1289" y="1138"/>
                  </a:lnTo>
                  <a:lnTo>
                    <a:pt x="1260" y="1072"/>
                  </a:lnTo>
                  <a:lnTo>
                    <a:pt x="1247" y="1144"/>
                  </a:lnTo>
                  <a:lnTo>
                    <a:pt x="1194" y="1072"/>
                  </a:lnTo>
                  <a:lnTo>
                    <a:pt x="1173" y="1153"/>
                  </a:lnTo>
                  <a:lnTo>
                    <a:pt x="1078" y="1109"/>
                  </a:lnTo>
                  <a:lnTo>
                    <a:pt x="1083" y="1035"/>
                  </a:lnTo>
                  <a:lnTo>
                    <a:pt x="1035" y="1103"/>
                  </a:lnTo>
                  <a:lnTo>
                    <a:pt x="1020" y="1016"/>
                  </a:lnTo>
                  <a:lnTo>
                    <a:pt x="969" y="1072"/>
                  </a:lnTo>
                  <a:lnTo>
                    <a:pt x="963" y="969"/>
                  </a:lnTo>
                  <a:lnTo>
                    <a:pt x="910" y="1028"/>
                  </a:lnTo>
                  <a:lnTo>
                    <a:pt x="917" y="913"/>
                  </a:lnTo>
                  <a:lnTo>
                    <a:pt x="851" y="942"/>
                  </a:lnTo>
                  <a:lnTo>
                    <a:pt x="889" y="812"/>
                  </a:lnTo>
                  <a:lnTo>
                    <a:pt x="823" y="841"/>
                  </a:lnTo>
                  <a:lnTo>
                    <a:pt x="794" y="790"/>
                  </a:lnTo>
                  <a:lnTo>
                    <a:pt x="802" y="913"/>
                  </a:lnTo>
                  <a:lnTo>
                    <a:pt x="773" y="893"/>
                  </a:lnTo>
                  <a:lnTo>
                    <a:pt x="779" y="987"/>
                  </a:lnTo>
                  <a:lnTo>
                    <a:pt x="722" y="934"/>
                  </a:lnTo>
                  <a:lnTo>
                    <a:pt x="722" y="1035"/>
                  </a:lnTo>
                  <a:lnTo>
                    <a:pt x="677" y="978"/>
                  </a:lnTo>
                  <a:lnTo>
                    <a:pt x="657" y="1059"/>
                  </a:lnTo>
                  <a:lnTo>
                    <a:pt x="575" y="1072"/>
                  </a:lnTo>
                  <a:lnTo>
                    <a:pt x="555" y="1016"/>
                  </a:lnTo>
                  <a:lnTo>
                    <a:pt x="489" y="1123"/>
                  </a:lnTo>
                  <a:lnTo>
                    <a:pt x="489" y="1028"/>
                  </a:lnTo>
                  <a:lnTo>
                    <a:pt x="430" y="1115"/>
                  </a:lnTo>
                  <a:lnTo>
                    <a:pt x="329" y="1088"/>
                  </a:lnTo>
                  <a:lnTo>
                    <a:pt x="342" y="978"/>
                  </a:lnTo>
                  <a:lnTo>
                    <a:pt x="241" y="1065"/>
                  </a:lnTo>
                  <a:lnTo>
                    <a:pt x="278" y="934"/>
                  </a:lnTo>
                  <a:lnTo>
                    <a:pt x="176" y="1028"/>
                  </a:lnTo>
                  <a:lnTo>
                    <a:pt x="183" y="949"/>
                  </a:lnTo>
                  <a:lnTo>
                    <a:pt x="110" y="969"/>
                  </a:lnTo>
                  <a:lnTo>
                    <a:pt x="138" y="913"/>
                  </a:lnTo>
                  <a:lnTo>
                    <a:pt x="44" y="934"/>
                  </a:lnTo>
                  <a:lnTo>
                    <a:pt x="73" y="870"/>
                  </a:lnTo>
                  <a:lnTo>
                    <a:pt x="0" y="870"/>
                  </a:lnTo>
                  <a:lnTo>
                    <a:pt x="167" y="819"/>
                  </a:lnTo>
                  <a:lnTo>
                    <a:pt x="131" y="885"/>
                  </a:lnTo>
                  <a:lnTo>
                    <a:pt x="221" y="841"/>
                  </a:lnTo>
                  <a:lnTo>
                    <a:pt x="206" y="921"/>
                  </a:lnTo>
                  <a:lnTo>
                    <a:pt x="299" y="847"/>
                  </a:lnTo>
                  <a:lnTo>
                    <a:pt x="307" y="900"/>
                  </a:lnTo>
                  <a:lnTo>
                    <a:pt x="365" y="864"/>
                  </a:lnTo>
                  <a:lnTo>
                    <a:pt x="372" y="928"/>
                  </a:lnTo>
                  <a:lnTo>
                    <a:pt x="415" y="876"/>
                  </a:lnTo>
                  <a:lnTo>
                    <a:pt x="445" y="978"/>
                  </a:lnTo>
                  <a:lnTo>
                    <a:pt x="481" y="893"/>
                  </a:lnTo>
                  <a:lnTo>
                    <a:pt x="525" y="987"/>
                  </a:lnTo>
                  <a:lnTo>
                    <a:pt x="546" y="870"/>
                  </a:lnTo>
                  <a:lnTo>
                    <a:pt x="598" y="958"/>
                  </a:lnTo>
                  <a:lnTo>
                    <a:pt x="605" y="841"/>
                  </a:lnTo>
                  <a:lnTo>
                    <a:pt x="657" y="870"/>
                  </a:lnTo>
                  <a:lnTo>
                    <a:pt x="657" y="805"/>
                  </a:lnTo>
                  <a:lnTo>
                    <a:pt x="714" y="826"/>
                  </a:lnTo>
                  <a:lnTo>
                    <a:pt x="699" y="755"/>
                  </a:lnTo>
                  <a:lnTo>
                    <a:pt x="764" y="762"/>
                  </a:lnTo>
                  <a:lnTo>
                    <a:pt x="729" y="673"/>
                  </a:lnTo>
                  <a:lnTo>
                    <a:pt x="802" y="689"/>
                  </a:lnTo>
                  <a:lnTo>
                    <a:pt x="764" y="579"/>
                  </a:lnTo>
                  <a:lnTo>
                    <a:pt x="838" y="616"/>
                  </a:lnTo>
                  <a:lnTo>
                    <a:pt x="794" y="494"/>
                  </a:lnTo>
                  <a:lnTo>
                    <a:pt x="845" y="524"/>
                  </a:lnTo>
                  <a:lnTo>
                    <a:pt x="815" y="412"/>
                  </a:lnTo>
                  <a:lnTo>
                    <a:pt x="860" y="4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69" name="Freeform 97"/>
            <p:cNvSpPr>
              <a:spLocks/>
            </p:cNvSpPr>
            <p:nvPr/>
          </p:nvSpPr>
          <p:spPr bwMode="auto">
            <a:xfrm>
              <a:off x="4922" y="254"/>
              <a:ext cx="15" cy="9"/>
            </a:xfrm>
            <a:custGeom>
              <a:avLst/>
              <a:gdLst>
                <a:gd name="T0" fmla="*/ 0 w 212"/>
                <a:gd name="T1" fmla="*/ 0 h 116"/>
                <a:gd name="T2" fmla="*/ 0 w 212"/>
                <a:gd name="T3" fmla="*/ 0 h 116"/>
                <a:gd name="T4" fmla="*/ 0 w 212"/>
                <a:gd name="T5" fmla="*/ 0 h 116"/>
                <a:gd name="T6" fmla="*/ 0 w 212"/>
                <a:gd name="T7" fmla="*/ 0 h 116"/>
                <a:gd name="T8" fmla="*/ 0 w 212"/>
                <a:gd name="T9" fmla="*/ 0 h 116"/>
                <a:gd name="T10" fmla="*/ 0 w 212"/>
                <a:gd name="T11" fmla="*/ 0 h 116"/>
                <a:gd name="T12" fmla="*/ 0 w 212"/>
                <a:gd name="T13" fmla="*/ 0 h 116"/>
                <a:gd name="T14" fmla="*/ 0 w 212"/>
                <a:gd name="T15" fmla="*/ 0 h 116"/>
                <a:gd name="T16" fmla="*/ 0 60000 65536"/>
                <a:gd name="T17" fmla="*/ 0 60000 65536"/>
                <a:gd name="T18" fmla="*/ 0 60000 65536"/>
                <a:gd name="T19" fmla="*/ 0 60000 65536"/>
                <a:gd name="T20" fmla="*/ 0 60000 65536"/>
                <a:gd name="T21" fmla="*/ 0 60000 65536"/>
                <a:gd name="T22" fmla="*/ 0 60000 65536"/>
                <a:gd name="T23" fmla="*/ 0 60000 65536"/>
                <a:gd name="T24" fmla="*/ 0 w 212"/>
                <a:gd name="T25" fmla="*/ 0 h 116"/>
                <a:gd name="T26" fmla="*/ 212 w 212"/>
                <a:gd name="T27" fmla="*/ 116 h 1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2" h="116">
                  <a:moveTo>
                    <a:pt x="212" y="59"/>
                  </a:moveTo>
                  <a:lnTo>
                    <a:pt x="82" y="116"/>
                  </a:lnTo>
                  <a:lnTo>
                    <a:pt x="44" y="65"/>
                  </a:lnTo>
                  <a:lnTo>
                    <a:pt x="116" y="30"/>
                  </a:lnTo>
                  <a:lnTo>
                    <a:pt x="0" y="0"/>
                  </a:lnTo>
                  <a:lnTo>
                    <a:pt x="160" y="7"/>
                  </a:lnTo>
                  <a:lnTo>
                    <a:pt x="131" y="42"/>
                  </a:lnTo>
                  <a:lnTo>
                    <a:pt x="212"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0" name="Freeform 98"/>
            <p:cNvSpPr>
              <a:spLocks/>
            </p:cNvSpPr>
            <p:nvPr/>
          </p:nvSpPr>
          <p:spPr bwMode="auto">
            <a:xfrm>
              <a:off x="5052" y="250"/>
              <a:ext cx="9" cy="9"/>
            </a:xfrm>
            <a:custGeom>
              <a:avLst/>
              <a:gdLst>
                <a:gd name="T0" fmla="*/ 0 w 129"/>
                <a:gd name="T1" fmla="*/ 0 h 123"/>
                <a:gd name="T2" fmla="*/ 0 w 129"/>
                <a:gd name="T3" fmla="*/ 0 h 123"/>
                <a:gd name="T4" fmla="*/ 0 w 129"/>
                <a:gd name="T5" fmla="*/ 0 h 123"/>
                <a:gd name="T6" fmla="*/ 0 w 129"/>
                <a:gd name="T7" fmla="*/ 0 h 123"/>
                <a:gd name="T8" fmla="*/ 0 w 129"/>
                <a:gd name="T9" fmla="*/ 0 h 123"/>
                <a:gd name="T10" fmla="*/ 0 w 129"/>
                <a:gd name="T11" fmla="*/ 0 h 123"/>
                <a:gd name="T12" fmla="*/ 0 w 129"/>
                <a:gd name="T13" fmla="*/ 0 h 123"/>
                <a:gd name="T14" fmla="*/ 0 w 129"/>
                <a:gd name="T15" fmla="*/ 0 h 123"/>
                <a:gd name="T16" fmla="*/ 0 60000 65536"/>
                <a:gd name="T17" fmla="*/ 0 60000 65536"/>
                <a:gd name="T18" fmla="*/ 0 60000 65536"/>
                <a:gd name="T19" fmla="*/ 0 60000 65536"/>
                <a:gd name="T20" fmla="*/ 0 60000 65536"/>
                <a:gd name="T21" fmla="*/ 0 60000 65536"/>
                <a:gd name="T22" fmla="*/ 0 60000 65536"/>
                <a:gd name="T23" fmla="*/ 0 60000 65536"/>
                <a:gd name="T24" fmla="*/ 0 w 129"/>
                <a:gd name="T25" fmla="*/ 0 h 123"/>
                <a:gd name="T26" fmla="*/ 129 w 129"/>
                <a:gd name="T27" fmla="*/ 123 h 1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9" h="123">
                  <a:moveTo>
                    <a:pt x="0" y="106"/>
                  </a:moveTo>
                  <a:lnTo>
                    <a:pt x="86" y="123"/>
                  </a:lnTo>
                  <a:lnTo>
                    <a:pt x="71" y="71"/>
                  </a:lnTo>
                  <a:lnTo>
                    <a:pt x="129" y="42"/>
                  </a:lnTo>
                  <a:lnTo>
                    <a:pt x="101" y="0"/>
                  </a:lnTo>
                  <a:lnTo>
                    <a:pt x="51" y="36"/>
                  </a:lnTo>
                  <a:lnTo>
                    <a:pt x="51" y="86"/>
                  </a:lnTo>
                  <a:lnTo>
                    <a:pt x="0" y="1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1" name="Freeform 99"/>
            <p:cNvSpPr>
              <a:spLocks/>
            </p:cNvSpPr>
            <p:nvPr/>
          </p:nvSpPr>
          <p:spPr bwMode="auto">
            <a:xfrm>
              <a:off x="4971" y="256"/>
              <a:ext cx="41" cy="40"/>
            </a:xfrm>
            <a:custGeom>
              <a:avLst/>
              <a:gdLst>
                <a:gd name="T0" fmla="*/ 0 w 567"/>
                <a:gd name="T1" fmla="*/ 0 h 563"/>
                <a:gd name="T2" fmla="*/ 0 w 567"/>
                <a:gd name="T3" fmla="*/ 0 h 563"/>
                <a:gd name="T4" fmla="*/ 0 w 567"/>
                <a:gd name="T5" fmla="*/ 0 h 563"/>
                <a:gd name="T6" fmla="*/ 0 w 567"/>
                <a:gd name="T7" fmla="*/ 0 h 563"/>
                <a:gd name="T8" fmla="*/ 0 w 567"/>
                <a:gd name="T9" fmla="*/ 0 h 563"/>
                <a:gd name="T10" fmla="*/ 0 w 567"/>
                <a:gd name="T11" fmla="*/ 0 h 563"/>
                <a:gd name="T12" fmla="*/ 0 w 567"/>
                <a:gd name="T13" fmla="*/ 0 h 563"/>
                <a:gd name="T14" fmla="*/ 0 w 567"/>
                <a:gd name="T15" fmla="*/ 0 h 563"/>
                <a:gd name="T16" fmla="*/ 0 w 567"/>
                <a:gd name="T17" fmla="*/ 0 h 563"/>
                <a:gd name="T18" fmla="*/ 0 w 567"/>
                <a:gd name="T19" fmla="*/ 0 h 563"/>
                <a:gd name="T20" fmla="*/ 0 w 567"/>
                <a:gd name="T21" fmla="*/ 0 h 563"/>
                <a:gd name="T22" fmla="*/ 0 w 567"/>
                <a:gd name="T23" fmla="*/ 0 h 563"/>
                <a:gd name="T24" fmla="*/ 0 w 567"/>
                <a:gd name="T25" fmla="*/ 0 h 563"/>
                <a:gd name="T26" fmla="*/ 0 w 567"/>
                <a:gd name="T27" fmla="*/ 0 h 563"/>
                <a:gd name="T28" fmla="*/ 0 w 567"/>
                <a:gd name="T29" fmla="*/ 0 h 563"/>
                <a:gd name="T30" fmla="*/ 0 w 567"/>
                <a:gd name="T31" fmla="*/ 0 h 563"/>
                <a:gd name="T32" fmla="*/ 0 w 567"/>
                <a:gd name="T33" fmla="*/ 0 h 563"/>
                <a:gd name="T34" fmla="*/ 0 w 567"/>
                <a:gd name="T35" fmla="*/ 0 h 563"/>
                <a:gd name="T36" fmla="*/ 0 w 567"/>
                <a:gd name="T37" fmla="*/ 0 h 563"/>
                <a:gd name="T38" fmla="*/ 0 w 567"/>
                <a:gd name="T39" fmla="*/ 0 h 563"/>
                <a:gd name="T40" fmla="*/ 0 w 567"/>
                <a:gd name="T41" fmla="*/ 0 h 563"/>
                <a:gd name="T42" fmla="*/ 0 w 567"/>
                <a:gd name="T43" fmla="*/ 0 h 56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67"/>
                <a:gd name="T67" fmla="*/ 0 h 563"/>
                <a:gd name="T68" fmla="*/ 567 w 567"/>
                <a:gd name="T69" fmla="*/ 563 h 56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67" h="563">
                  <a:moveTo>
                    <a:pt x="281" y="37"/>
                  </a:moveTo>
                  <a:lnTo>
                    <a:pt x="232" y="470"/>
                  </a:lnTo>
                  <a:lnTo>
                    <a:pt x="203" y="231"/>
                  </a:lnTo>
                  <a:lnTo>
                    <a:pt x="135" y="356"/>
                  </a:lnTo>
                  <a:lnTo>
                    <a:pt x="188" y="455"/>
                  </a:lnTo>
                  <a:lnTo>
                    <a:pt x="224" y="528"/>
                  </a:lnTo>
                  <a:lnTo>
                    <a:pt x="290" y="455"/>
                  </a:lnTo>
                  <a:lnTo>
                    <a:pt x="355" y="391"/>
                  </a:lnTo>
                  <a:lnTo>
                    <a:pt x="412" y="341"/>
                  </a:lnTo>
                  <a:lnTo>
                    <a:pt x="531" y="269"/>
                  </a:lnTo>
                  <a:lnTo>
                    <a:pt x="567" y="312"/>
                  </a:lnTo>
                  <a:lnTo>
                    <a:pt x="427" y="376"/>
                  </a:lnTo>
                  <a:lnTo>
                    <a:pt x="328" y="455"/>
                  </a:lnTo>
                  <a:lnTo>
                    <a:pt x="224" y="563"/>
                  </a:lnTo>
                  <a:lnTo>
                    <a:pt x="173" y="491"/>
                  </a:lnTo>
                  <a:lnTo>
                    <a:pt x="114" y="434"/>
                  </a:lnTo>
                  <a:lnTo>
                    <a:pt x="35" y="391"/>
                  </a:lnTo>
                  <a:lnTo>
                    <a:pt x="0" y="376"/>
                  </a:lnTo>
                  <a:lnTo>
                    <a:pt x="21" y="312"/>
                  </a:lnTo>
                  <a:lnTo>
                    <a:pt x="135" y="138"/>
                  </a:lnTo>
                  <a:lnTo>
                    <a:pt x="232" y="0"/>
                  </a:lnTo>
                  <a:lnTo>
                    <a:pt x="281"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2" name="Freeform 100"/>
            <p:cNvSpPr>
              <a:spLocks/>
            </p:cNvSpPr>
            <p:nvPr/>
          </p:nvSpPr>
          <p:spPr bwMode="auto">
            <a:xfrm>
              <a:off x="4892" y="117"/>
              <a:ext cx="50" cy="66"/>
            </a:xfrm>
            <a:custGeom>
              <a:avLst/>
              <a:gdLst>
                <a:gd name="T0" fmla="*/ 0 w 697"/>
                <a:gd name="T1" fmla="*/ 0 h 921"/>
                <a:gd name="T2" fmla="*/ 0 w 697"/>
                <a:gd name="T3" fmla="*/ 0 h 921"/>
                <a:gd name="T4" fmla="*/ 0 w 697"/>
                <a:gd name="T5" fmla="*/ 0 h 921"/>
                <a:gd name="T6" fmla="*/ 0 w 697"/>
                <a:gd name="T7" fmla="*/ 0 h 921"/>
                <a:gd name="T8" fmla="*/ 0 w 697"/>
                <a:gd name="T9" fmla="*/ 0 h 921"/>
                <a:gd name="T10" fmla="*/ 0 w 697"/>
                <a:gd name="T11" fmla="*/ 0 h 921"/>
                <a:gd name="T12" fmla="*/ 0 w 697"/>
                <a:gd name="T13" fmla="*/ 0 h 921"/>
                <a:gd name="T14" fmla="*/ 0 w 697"/>
                <a:gd name="T15" fmla="*/ 0 h 921"/>
                <a:gd name="T16" fmla="*/ 0 w 697"/>
                <a:gd name="T17" fmla="*/ 0 h 921"/>
                <a:gd name="T18" fmla="*/ 0 w 697"/>
                <a:gd name="T19" fmla="*/ 0 h 921"/>
                <a:gd name="T20" fmla="*/ 0 w 697"/>
                <a:gd name="T21" fmla="*/ 0 h 921"/>
                <a:gd name="T22" fmla="*/ 0 w 697"/>
                <a:gd name="T23" fmla="*/ 0 h 921"/>
                <a:gd name="T24" fmla="*/ 0 w 697"/>
                <a:gd name="T25" fmla="*/ 0 h 921"/>
                <a:gd name="T26" fmla="*/ 0 w 697"/>
                <a:gd name="T27" fmla="*/ 0 h 921"/>
                <a:gd name="T28" fmla="*/ 0 w 697"/>
                <a:gd name="T29" fmla="*/ 0 h 921"/>
                <a:gd name="T30" fmla="*/ 0 w 697"/>
                <a:gd name="T31" fmla="*/ 0 h 921"/>
                <a:gd name="T32" fmla="*/ 0 w 697"/>
                <a:gd name="T33" fmla="*/ 0 h 921"/>
                <a:gd name="T34" fmla="*/ 0 w 697"/>
                <a:gd name="T35" fmla="*/ 0 h 921"/>
                <a:gd name="T36" fmla="*/ 0 w 697"/>
                <a:gd name="T37" fmla="*/ 0 h 921"/>
                <a:gd name="T38" fmla="*/ 0 w 697"/>
                <a:gd name="T39" fmla="*/ 0 h 921"/>
                <a:gd name="T40" fmla="*/ 0 w 697"/>
                <a:gd name="T41" fmla="*/ 0 h 921"/>
                <a:gd name="T42" fmla="*/ 0 w 697"/>
                <a:gd name="T43" fmla="*/ 0 h 921"/>
                <a:gd name="T44" fmla="*/ 0 w 697"/>
                <a:gd name="T45" fmla="*/ 0 h 921"/>
                <a:gd name="T46" fmla="*/ 0 w 697"/>
                <a:gd name="T47" fmla="*/ 0 h 921"/>
                <a:gd name="T48" fmla="*/ 0 w 697"/>
                <a:gd name="T49" fmla="*/ 0 h 921"/>
                <a:gd name="T50" fmla="*/ 0 w 697"/>
                <a:gd name="T51" fmla="*/ 0 h 921"/>
                <a:gd name="T52" fmla="*/ 0 w 697"/>
                <a:gd name="T53" fmla="*/ 0 h 921"/>
                <a:gd name="T54" fmla="*/ 0 w 697"/>
                <a:gd name="T55" fmla="*/ 0 h 921"/>
                <a:gd name="T56" fmla="*/ 0 w 697"/>
                <a:gd name="T57" fmla="*/ 0 h 921"/>
                <a:gd name="T58" fmla="*/ 0 w 697"/>
                <a:gd name="T59" fmla="*/ 0 h 921"/>
                <a:gd name="T60" fmla="*/ 0 w 697"/>
                <a:gd name="T61" fmla="*/ 0 h 921"/>
                <a:gd name="T62" fmla="*/ 0 w 697"/>
                <a:gd name="T63" fmla="*/ 0 h 921"/>
                <a:gd name="T64" fmla="*/ 0 w 697"/>
                <a:gd name="T65" fmla="*/ 0 h 921"/>
                <a:gd name="T66" fmla="*/ 0 w 697"/>
                <a:gd name="T67" fmla="*/ 0 h 92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97"/>
                <a:gd name="T103" fmla="*/ 0 h 921"/>
                <a:gd name="T104" fmla="*/ 697 w 697"/>
                <a:gd name="T105" fmla="*/ 921 h 92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97" h="921">
                  <a:moveTo>
                    <a:pt x="44" y="0"/>
                  </a:moveTo>
                  <a:lnTo>
                    <a:pt x="94" y="123"/>
                  </a:lnTo>
                  <a:lnTo>
                    <a:pt x="0" y="57"/>
                  </a:lnTo>
                  <a:lnTo>
                    <a:pt x="59" y="172"/>
                  </a:lnTo>
                  <a:lnTo>
                    <a:pt x="111" y="275"/>
                  </a:lnTo>
                  <a:lnTo>
                    <a:pt x="88" y="384"/>
                  </a:lnTo>
                  <a:lnTo>
                    <a:pt x="130" y="440"/>
                  </a:lnTo>
                  <a:lnTo>
                    <a:pt x="88" y="463"/>
                  </a:lnTo>
                  <a:lnTo>
                    <a:pt x="124" y="507"/>
                  </a:lnTo>
                  <a:lnTo>
                    <a:pt x="94" y="528"/>
                  </a:lnTo>
                  <a:lnTo>
                    <a:pt x="130" y="579"/>
                  </a:lnTo>
                  <a:lnTo>
                    <a:pt x="88" y="607"/>
                  </a:lnTo>
                  <a:lnTo>
                    <a:pt x="153" y="666"/>
                  </a:lnTo>
                  <a:lnTo>
                    <a:pt x="262" y="731"/>
                  </a:lnTo>
                  <a:lnTo>
                    <a:pt x="183" y="725"/>
                  </a:lnTo>
                  <a:lnTo>
                    <a:pt x="234" y="775"/>
                  </a:lnTo>
                  <a:lnTo>
                    <a:pt x="283" y="797"/>
                  </a:lnTo>
                  <a:lnTo>
                    <a:pt x="356" y="810"/>
                  </a:lnTo>
                  <a:lnTo>
                    <a:pt x="437" y="810"/>
                  </a:lnTo>
                  <a:lnTo>
                    <a:pt x="283" y="839"/>
                  </a:lnTo>
                  <a:lnTo>
                    <a:pt x="327" y="855"/>
                  </a:lnTo>
                  <a:lnTo>
                    <a:pt x="472" y="855"/>
                  </a:lnTo>
                  <a:lnTo>
                    <a:pt x="574" y="855"/>
                  </a:lnTo>
                  <a:lnTo>
                    <a:pt x="467" y="803"/>
                  </a:lnTo>
                  <a:lnTo>
                    <a:pt x="327" y="788"/>
                  </a:lnTo>
                  <a:lnTo>
                    <a:pt x="268" y="768"/>
                  </a:lnTo>
                  <a:lnTo>
                    <a:pt x="342" y="731"/>
                  </a:lnTo>
                  <a:lnTo>
                    <a:pt x="268" y="672"/>
                  </a:lnTo>
                  <a:lnTo>
                    <a:pt x="183" y="614"/>
                  </a:lnTo>
                  <a:lnTo>
                    <a:pt x="314" y="624"/>
                  </a:lnTo>
                  <a:lnTo>
                    <a:pt x="137" y="537"/>
                  </a:lnTo>
                  <a:lnTo>
                    <a:pt x="277" y="550"/>
                  </a:lnTo>
                  <a:lnTo>
                    <a:pt x="189" y="456"/>
                  </a:lnTo>
                  <a:lnTo>
                    <a:pt x="297" y="507"/>
                  </a:lnTo>
                  <a:lnTo>
                    <a:pt x="335" y="600"/>
                  </a:lnTo>
                  <a:lnTo>
                    <a:pt x="380" y="672"/>
                  </a:lnTo>
                  <a:lnTo>
                    <a:pt x="428" y="725"/>
                  </a:lnTo>
                  <a:lnTo>
                    <a:pt x="487" y="760"/>
                  </a:lnTo>
                  <a:lnTo>
                    <a:pt x="554" y="788"/>
                  </a:lnTo>
                  <a:lnTo>
                    <a:pt x="611" y="833"/>
                  </a:lnTo>
                  <a:lnTo>
                    <a:pt x="626" y="869"/>
                  </a:lnTo>
                  <a:lnTo>
                    <a:pt x="640" y="904"/>
                  </a:lnTo>
                  <a:lnTo>
                    <a:pt x="649" y="862"/>
                  </a:lnTo>
                  <a:lnTo>
                    <a:pt x="697" y="921"/>
                  </a:lnTo>
                  <a:lnTo>
                    <a:pt x="668" y="839"/>
                  </a:lnTo>
                  <a:lnTo>
                    <a:pt x="640" y="803"/>
                  </a:lnTo>
                  <a:lnTo>
                    <a:pt x="596" y="775"/>
                  </a:lnTo>
                  <a:lnTo>
                    <a:pt x="545" y="760"/>
                  </a:lnTo>
                  <a:lnTo>
                    <a:pt x="502" y="731"/>
                  </a:lnTo>
                  <a:lnTo>
                    <a:pt x="472" y="694"/>
                  </a:lnTo>
                  <a:lnTo>
                    <a:pt x="452" y="659"/>
                  </a:lnTo>
                  <a:lnTo>
                    <a:pt x="437" y="600"/>
                  </a:lnTo>
                  <a:lnTo>
                    <a:pt x="502" y="630"/>
                  </a:lnTo>
                  <a:lnTo>
                    <a:pt x="568" y="672"/>
                  </a:lnTo>
                  <a:lnTo>
                    <a:pt x="545" y="614"/>
                  </a:lnTo>
                  <a:lnTo>
                    <a:pt x="640" y="709"/>
                  </a:lnTo>
                  <a:lnTo>
                    <a:pt x="596" y="624"/>
                  </a:lnTo>
                  <a:lnTo>
                    <a:pt x="545" y="556"/>
                  </a:lnTo>
                  <a:lnTo>
                    <a:pt x="517" y="507"/>
                  </a:lnTo>
                  <a:lnTo>
                    <a:pt x="487" y="448"/>
                  </a:lnTo>
                  <a:lnTo>
                    <a:pt x="452" y="376"/>
                  </a:lnTo>
                  <a:lnTo>
                    <a:pt x="399" y="275"/>
                  </a:lnTo>
                  <a:lnTo>
                    <a:pt x="414" y="355"/>
                  </a:lnTo>
                  <a:lnTo>
                    <a:pt x="363" y="281"/>
                  </a:lnTo>
                  <a:lnTo>
                    <a:pt x="321" y="231"/>
                  </a:lnTo>
                  <a:lnTo>
                    <a:pt x="255" y="196"/>
                  </a:lnTo>
                  <a:lnTo>
                    <a:pt x="176" y="144"/>
                  </a:lnTo>
                  <a:lnTo>
                    <a:pt x="124" y="102"/>
                  </a:lnTo>
                  <a:lnTo>
                    <a:pt x="4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3" name="Freeform 101"/>
            <p:cNvSpPr>
              <a:spLocks/>
            </p:cNvSpPr>
            <p:nvPr/>
          </p:nvSpPr>
          <p:spPr bwMode="auto">
            <a:xfrm>
              <a:off x="4912" y="180"/>
              <a:ext cx="19" cy="4"/>
            </a:xfrm>
            <a:custGeom>
              <a:avLst/>
              <a:gdLst>
                <a:gd name="T0" fmla="*/ 0 w 260"/>
                <a:gd name="T1" fmla="*/ 0 h 59"/>
                <a:gd name="T2" fmla="*/ 0 w 260"/>
                <a:gd name="T3" fmla="*/ 0 h 59"/>
                <a:gd name="T4" fmla="*/ 0 w 260"/>
                <a:gd name="T5" fmla="*/ 0 h 59"/>
                <a:gd name="T6" fmla="*/ 0 w 260"/>
                <a:gd name="T7" fmla="*/ 0 h 59"/>
                <a:gd name="T8" fmla="*/ 0 w 260"/>
                <a:gd name="T9" fmla="*/ 0 h 59"/>
                <a:gd name="T10" fmla="*/ 0 w 260"/>
                <a:gd name="T11" fmla="*/ 0 h 59"/>
                <a:gd name="T12" fmla="*/ 0 w 260"/>
                <a:gd name="T13" fmla="*/ 0 h 59"/>
                <a:gd name="T14" fmla="*/ 0 60000 65536"/>
                <a:gd name="T15" fmla="*/ 0 60000 65536"/>
                <a:gd name="T16" fmla="*/ 0 60000 65536"/>
                <a:gd name="T17" fmla="*/ 0 60000 65536"/>
                <a:gd name="T18" fmla="*/ 0 60000 65536"/>
                <a:gd name="T19" fmla="*/ 0 60000 65536"/>
                <a:gd name="T20" fmla="*/ 0 60000 65536"/>
                <a:gd name="T21" fmla="*/ 0 w 260"/>
                <a:gd name="T22" fmla="*/ 0 h 59"/>
                <a:gd name="T23" fmla="*/ 260 w 260"/>
                <a:gd name="T24" fmla="*/ 59 h 5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0" h="59">
                  <a:moveTo>
                    <a:pt x="260" y="0"/>
                  </a:moveTo>
                  <a:lnTo>
                    <a:pt x="116" y="38"/>
                  </a:lnTo>
                  <a:lnTo>
                    <a:pt x="0" y="29"/>
                  </a:lnTo>
                  <a:lnTo>
                    <a:pt x="65" y="59"/>
                  </a:lnTo>
                  <a:lnTo>
                    <a:pt x="131" y="59"/>
                  </a:lnTo>
                  <a:lnTo>
                    <a:pt x="181" y="29"/>
                  </a:lnTo>
                  <a:lnTo>
                    <a:pt x="2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4" name="Freeform 102"/>
            <p:cNvSpPr>
              <a:spLocks/>
            </p:cNvSpPr>
            <p:nvPr/>
          </p:nvSpPr>
          <p:spPr bwMode="auto">
            <a:xfrm>
              <a:off x="4882" y="187"/>
              <a:ext cx="102" cy="120"/>
            </a:xfrm>
            <a:custGeom>
              <a:avLst/>
              <a:gdLst>
                <a:gd name="T0" fmla="*/ 0 w 1425"/>
                <a:gd name="T1" fmla="*/ 0 h 1686"/>
                <a:gd name="T2" fmla="*/ 0 w 1425"/>
                <a:gd name="T3" fmla="*/ 0 h 1686"/>
                <a:gd name="T4" fmla="*/ 0 w 1425"/>
                <a:gd name="T5" fmla="*/ 0 h 1686"/>
                <a:gd name="T6" fmla="*/ 0 w 1425"/>
                <a:gd name="T7" fmla="*/ 0 h 1686"/>
                <a:gd name="T8" fmla="*/ 0 w 1425"/>
                <a:gd name="T9" fmla="*/ 0 h 1686"/>
                <a:gd name="T10" fmla="*/ 0 w 1425"/>
                <a:gd name="T11" fmla="*/ 0 h 1686"/>
                <a:gd name="T12" fmla="*/ 0 w 1425"/>
                <a:gd name="T13" fmla="*/ 0 h 1686"/>
                <a:gd name="T14" fmla="*/ 0 w 1425"/>
                <a:gd name="T15" fmla="*/ 0 h 1686"/>
                <a:gd name="T16" fmla="*/ 0 w 1425"/>
                <a:gd name="T17" fmla="*/ 0 h 1686"/>
                <a:gd name="T18" fmla="*/ 0 w 1425"/>
                <a:gd name="T19" fmla="*/ 0 h 1686"/>
                <a:gd name="T20" fmla="*/ 0 w 1425"/>
                <a:gd name="T21" fmla="*/ 0 h 1686"/>
                <a:gd name="T22" fmla="*/ 0 w 1425"/>
                <a:gd name="T23" fmla="*/ 0 h 1686"/>
                <a:gd name="T24" fmla="*/ 0 w 1425"/>
                <a:gd name="T25" fmla="*/ 0 h 1686"/>
                <a:gd name="T26" fmla="*/ 0 w 1425"/>
                <a:gd name="T27" fmla="*/ 0 h 1686"/>
                <a:gd name="T28" fmla="*/ 0 w 1425"/>
                <a:gd name="T29" fmla="*/ 0 h 1686"/>
                <a:gd name="T30" fmla="*/ 0 w 1425"/>
                <a:gd name="T31" fmla="*/ 0 h 1686"/>
                <a:gd name="T32" fmla="*/ 0 w 1425"/>
                <a:gd name="T33" fmla="*/ 0 h 1686"/>
                <a:gd name="T34" fmla="*/ 0 w 1425"/>
                <a:gd name="T35" fmla="*/ 0 h 1686"/>
                <a:gd name="T36" fmla="*/ 0 w 1425"/>
                <a:gd name="T37" fmla="*/ 0 h 1686"/>
                <a:gd name="T38" fmla="*/ 0 w 1425"/>
                <a:gd name="T39" fmla="*/ 0 h 1686"/>
                <a:gd name="T40" fmla="*/ 0 w 1425"/>
                <a:gd name="T41" fmla="*/ 0 h 1686"/>
                <a:gd name="T42" fmla="*/ 0 w 1425"/>
                <a:gd name="T43" fmla="*/ 0 h 1686"/>
                <a:gd name="T44" fmla="*/ 0 w 1425"/>
                <a:gd name="T45" fmla="*/ 0 h 1686"/>
                <a:gd name="T46" fmla="*/ 0 w 1425"/>
                <a:gd name="T47" fmla="*/ 0 h 1686"/>
                <a:gd name="T48" fmla="*/ 0 w 1425"/>
                <a:gd name="T49" fmla="*/ 0 h 1686"/>
                <a:gd name="T50" fmla="*/ 0 w 1425"/>
                <a:gd name="T51" fmla="*/ 0 h 1686"/>
                <a:gd name="T52" fmla="*/ 0 w 1425"/>
                <a:gd name="T53" fmla="*/ 0 h 1686"/>
                <a:gd name="T54" fmla="*/ 0 w 1425"/>
                <a:gd name="T55" fmla="*/ 0 h 1686"/>
                <a:gd name="T56" fmla="*/ 0 w 1425"/>
                <a:gd name="T57" fmla="*/ 0 h 1686"/>
                <a:gd name="T58" fmla="*/ 0 w 1425"/>
                <a:gd name="T59" fmla="*/ 0 h 1686"/>
                <a:gd name="T60" fmla="*/ 0 w 1425"/>
                <a:gd name="T61" fmla="*/ 0 h 1686"/>
                <a:gd name="T62" fmla="*/ 0 w 1425"/>
                <a:gd name="T63" fmla="*/ 0 h 1686"/>
                <a:gd name="T64" fmla="*/ 0 w 1425"/>
                <a:gd name="T65" fmla="*/ 0 h 1686"/>
                <a:gd name="T66" fmla="*/ 0 w 1425"/>
                <a:gd name="T67" fmla="*/ 0 h 1686"/>
                <a:gd name="T68" fmla="*/ 0 w 1425"/>
                <a:gd name="T69" fmla="*/ 0 h 1686"/>
                <a:gd name="T70" fmla="*/ 0 w 1425"/>
                <a:gd name="T71" fmla="*/ 0 h 1686"/>
                <a:gd name="T72" fmla="*/ 0 w 1425"/>
                <a:gd name="T73" fmla="*/ 0 h 1686"/>
                <a:gd name="T74" fmla="*/ 0 w 1425"/>
                <a:gd name="T75" fmla="*/ 0 h 1686"/>
                <a:gd name="T76" fmla="*/ 0 w 1425"/>
                <a:gd name="T77" fmla="*/ 0 h 1686"/>
                <a:gd name="T78" fmla="*/ 0 w 1425"/>
                <a:gd name="T79" fmla="*/ 0 h 1686"/>
                <a:gd name="T80" fmla="*/ 0 w 1425"/>
                <a:gd name="T81" fmla="*/ 0 h 1686"/>
                <a:gd name="T82" fmla="*/ 0 w 1425"/>
                <a:gd name="T83" fmla="*/ 0 h 1686"/>
                <a:gd name="T84" fmla="*/ 0 w 1425"/>
                <a:gd name="T85" fmla="*/ 0 h 1686"/>
                <a:gd name="T86" fmla="*/ 0 w 1425"/>
                <a:gd name="T87" fmla="*/ 0 h 1686"/>
                <a:gd name="T88" fmla="*/ 0 w 1425"/>
                <a:gd name="T89" fmla="*/ 0 h 1686"/>
                <a:gd name="T90" fmla="*/ 0 w 1425"/>
                <a:gd name="T91" fmla="*/ 0 h 1686"/>
                <a:gd name="T92" fmla="*/ 0 w 1425"/>
                <a:gd name="T93" fmla="*/ 0 h 16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25"/>
                <a:gd name="T142" fmla="*/ 0 h 1686"/>
                <a:gd name="T143" fmla="*/ 1425 w 1425"/>
                <a:gd name="T144" fmla="*/ 1686 h 16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25" h="1686">
                  <a:moveTo>
                    <a:pt x="604" y="0"/>
                  </a:moveTo>
                  <a:lnTo>
                    <a:pt x="502" y="20"/>
                  </a:lnTo>
                  <a:lnTo>
                    <a:pt x="429" y="20"/>
                  </a:lnTo>
                  <a:lnTo>
                    <a:pt x="335" y="6"/>
                  </a:lnTo>
                  <a:lnTo>
                    <a:pt x="386" y="35"/>
                  </a:lnTo>
                  <a:lnTo>
                    <a:pt x="283" y="136"/>
                  </a:lnTo>
                  <a:lnTo>
                    <a:pt x="205" y="288"/>
                  </a:lnTo>
                  <a:lnTo>
                    <a:pt x="161" y="426"/>
                  </a:lnTo>
                  <a:lnTo>
                    <a:pt x="131" y="528"/>
                  </a:lnTo>
                  <a:lnTo>
                    <a:pt x="96" y="723"/>
                  </a:lnTo>
                  <a:lnTo>
                    <a:pt x="103" y="846"/>
                  </a:lnTo>
                  <a:lnTo>
                    <a:pt x="109" y="955"/>
                  </a:lnTo>
                  <a:lnTo>
                    <a:pt x="109" y="1028"/>
                  </a:lnTo>
                  <a:lnTo>
                    <a:pt x="81" y="1116"/>
                  </a:lnTo>
                  <a:lnTo>
                    <a:pt x="52" y="1201"/>
                  </a:lnTo>
                  <a:lnTo>
                    <a:pt x="37" y="1275"/>
                  </a:lnTo>
                  <a:lnTo>
                    <a:pt x="37" y="1361"/>
                  </a:lnTo>
                  <a:lnTo>
                    <a:pt x="37" y="1419"/>
                  </a:lnTo>
                  <a:lnTo>
                    <a:pt x="31" y="1478"/>
                  </a:lnTo>
                  <a:lnTo>
                    <a:pt x="0" y="1571"/>
                  </a:lnTo>
                  <a:lnTo>
                    <a:pt x="66" y="1448"/>
                  </a:lnTo>
                  <a:lnTo>
                    <a:pt x="89" y="1376"/>
                  </a:lnTo>
                  <a:lnTo>
                    <a:pt x="124" y="1404"/>
                  </a:lnTo>
                  <a:lnTo>
                    <a:pt x="103" y="1311"/>
                  </a:lnTo>
                  <a:lnTo>
                    <a:pt x="96" y="1230"/>
                  </a:lnTo>
                  <a:lnTo>
                    <a:pt x="109" y="1136"/>
                  </a:lnTo>
                  <a:lnTo>
                    <a:pt x="175" y="1326"/>
                  </a:lnTo>
                  <a:lnTo>
                    <a:pt x="175" y="1216"/>
                  </a:lnTo>
                  <a:lnTo>
                    <a:pt x="247" y="1311"/>
                  </a:lnTo>
                  <a:lnTo>
                    <a:pt x="240" y="1216"/>
                  </a:lnTo>
                  <a:lnTo>
                    <a:pt x="357" y="1311"/>
                  </a:lnTo>
                  <a:lnTo>
                    <a:pt x="481" y="1367"/>
                  </a:lnTo>
                  <a:lnTo>
                    <a:pt x="648" y="1425"/>
                  </a:lnTo>
                  <a:lnTo>
                    <a:pt x="823" y="1454"/>
                  </a:lnTo>
                  <a:lnTo>
                    <a:pt x="975" y="1490"/>
                  </a:lnTo>
                  <a:lnTo>
                    <a:pt x="960" y="1520"/>
                  </a:lnTo>
                  <a:lnTo>
                    <a:pt x="1085" y="1541"/>
                  </a:lnTo>
                  <a:lnTo>
                    <a:pt x="1180" y="1585"/>
                  </a:lnTo>
                  <a:lnTo>
                    <a:pt x="1165" y="1599"/>
                  </a:lnTo>
                  <a:lnTo>
                    <a:pt x="1288" y="1651"/>
                  </a:lnTo>
                  <a:lnTo>
                    <a:pt x="1201" y="1571"/>
                  </a:lnTo>
                  <a:lnTo>
                    <a:pt x="1128" y="1513"/>
                  </a:lnTo>
                  <a:lnTo>
                    <a:pt x="1072" y="1478"/>
                  </a:lnTo>
                  <a:lnTo>
                    <a:pt x="975" y="1440"/>
                  </a:lnTo>
                  <a:lnTo>
                    <a:pt x="807" y="1404"/>
                  </a:lnTo>
                  <a:lnTo>
                    <a:pt x="714" y="1376"/>
                  </a:lnTo>
                  <a:lnTo>
                    <a:pt x="642" y="1338"/>
                  </a:lnTo>
                  <a:lnTo>
                    <a:pt x="795" y="1361"/>
                  </a:lnTo>
                  <a:lnTo>
                    <a:pt x="902" y="1367"/>
                  </a:lnTo>
                  <a:lnTo>
                    <a:pt x="902" y="1389"/>
                  </a:lnTo>
                  <a:lnTo>
                    <a:pt x="1013" y="1413"/>
                  </a:lnTo>
                  <a:lnTo>
                    <a:pt x="1128" y="1448"/>
                  </a:lnTo>
                  <a:lnTo>
                    <a:pt x="1209" y="1478"/>
                  </a:lnTo>
                  <a:lnTo>
                    <a:pt x="1187" y="1498"/>
                  </a:lnTo>
                  <a:lnTo>
                    <a:pt x="1274" y="1541"/>
                  </a:lnTo>
                  <a:lnTo>
                    <a:pt x="1333" y="1592"/>
                  </a:lnTo>
                  <a:lnTo>
                    <a:pt x="1425" y="1686"/>
                  </a:lnTo>
                  <a:lnTo>
                    <a:pt x="1390" y="1607"/>
                  </a:lnTo>
                  <a:lnTo>
                    <a:pt x="1368" y="1607"/>
                  </a:lnTo>
                  <a:lnTo>
                    <a:pt x="1303" y="1528"/>
                  </a:lnTo>
                  <a:lnTo>
                    <a:pt x="1246" y="1469"/>
                  </a:lnTo>
                  <a:lnTo>
                    <a:pt x="1150" y="1413"/>
                  </a:lnTo>
                  <a:lnTo>
                    <a:pt x="1113" y="1413"/>
                  </a:lnTo>
                  <a:lnTo>
                    <a:pt x="1028" y="1367"/>
                  </a:lnTo>
                  <a:lnTo>
                    <a:pt x="917" y="1338"/>
                  </a:lnTo>
                  <a:lnTo>
                    <a:pt x="852" y="1332"/>
                  </a:lnTo>
                  <a:lnTo>
                    <a:pt x="867" y="1302"/>
                  </a:lnTo>
                  <a:lnTo>
                    <a:pt x="757" y="1317"/>
                  </a:lnTo>
                  <a:lnTo>
                    <a:pt x="670" y="1311"/>
                  </a:lnTo>
                  <a:lnTo>
                    <a:pt x="583" y="1288"/>
                  </a:lnTo>
                  <a:lnTo>
                    <a:pt x="526" y="1258"/>
                  </a:lnTo>
                  <a:lnTo>
                    <a:pt x="473" y="1216"/>
                  </a:lnTo>
                  <a:lnTo>
                    <a:pt x="414" y="1151"/>
                  </a:lnTo>
                  <a:lnTo>
                    <a:pt x="443" y="1224"/>
                  </a:lnTo>
                  <a:lnTo>
                    <a:pt x="386" y="1192"/>
                  </a:lnTo>
                  <a:lnTo>
                    <a:pt x="314" y="1144"/>
                  </a:lnTo>
                  <a:lnTo>
                    <a:pt x="257" y="1087"/>
                  </a:lnTo>
                  <a:lnTo>
                    <a:pt x="219" y="1028"/>
                  </a:lnTo>
                  <a:lnTo>
                    <a:pt x="190" y="962"/>
                  </a:lnTo>
                  <a:lnTo>
                    <a:pt x="168" y="884"/>
                  </a:lnTo>
                  <a:lnTo>
                    <a:pt x="154" y="795"/>
                  </a:lnTo>
                  <a:lnTo>
                    <a:pt x="146" y="702"/>
                  </a:lnTo>
                  <a:lnTo>
                    <a:pt x="154" y="587"/>
                  </a:lnTo>
                  <a:lnTo>
                    <a:pt x="183" y="461"/>
                  </a:lnTo>
                  <a:lnTo>
                    <a:pt x="234" y="339"/>
                  </a:lnTo>
                  <a:lnTo>
                    <a:pt x="299" y="282"/>
                  </a:lnTo>
                  <a:lnTo>
                    <a:pt x="322" y="229"/>
                  </a:lnTo>
                  <a:lnTo>
                    <a:pt x="380" y="217"/>
                  </a:lnTo>
                  <a:lnTo>
                    <a:pt x="380" y="165"/>
                  </a:lnTo>
                  <a:lnTo>
                    <a:pt x="473" y="145"/>
                  </a:lnTo>
                  <a:lnTo>
                    <a:pt x="467" y="71"/>
                  </a:lnTo>
                  <a:lnTo>
                    <a:pt x="574" y="79"/>
                  </a:lnTo>
                  <a:lnTo>
                    <a:pt x="613" y="29"/>
                  </a:lnTo>
                  <a:lnTo>
                    <a:pt x="60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5" name="Freeform 103"/>
            <p:cNvSpPr>
              <a:spLocks/>
            </p:cNvSpPr>
            <p:nvPr/>
          </p:nvSpPr>
          <p:spPr bwMode="auto">
            <a:xfrm>
              <a:off x="4899" y="213"/>
              <a:ext cx="26" cy="59"/>
            </a:xfrm>
            <a:custGeom>
              <a:avLst/>
              <a:gdLst>
                <a:gd name="T0" fmla="*/ 0 w 364"/>
                <a:gd name="T1" fmla="*/ 0 h 832"/>
                <a:gd name="T2" fmla="*/ 0 w 364"/>
                <a:gd name="T3" fmla="*/ 0 h 832"/>
                <a:gd name="T4" fmla="*/ 0 w 364"/>
                <a:gd name="T5" fmla="*/ 0 h 832"/>
                <a:gd name="T6" fmla="*/ 0 w 364"/>
                <a:gd name="T7" fmla="*/ 0 h 832"/>
                <a:gd name="T8" fmla="*/ 0 w 364"/>
                <a:gd name="T9" fmla="*/ 0 h 832"/>
                <a:gd name="T10" fmla="*/ 0 w 364"/>
                <a:gd name="T11" fmla="*/ 0 h 832"/>
                <a:gd name="T12" fmla="*/ 0 w 364"/>
                <a:gd name="T13" fmla="*/ 0 h 832"/>
                <a:gd name="T14" fmla="*/ 0 w 364"/>
                <a:gd name="T15" fmla="*/ 0 h 832"/>
                <a:gd name="T16" fmla="*/ 0 w 364"/>
                <a:gd name="T17" fmla="*/ 0 h 832"/>
                <a:gd name="T18" fmla="*/ 0 w 364"/>
                <a:gd name="T19" fmla="*/ 0 h 832"/>
                <a:gd name="T20" fmla="*/ 0 w 364"/>
                <a:gd name="T21" fmla="*/ 0 h 832"/>
                <a:gd name="T22" fmla="*/ 0 w 364"/>
                <a:gd name="T23" fmla="*/ 0 h 832"/>
                <a:gd name="T24" fmla="*/ 0 w 364"/>
                <a:gd name="T25" fmla="*/ 0 h 832"/>
                <a:gd name="T26" fmla="*/ 0 w 364"/>
                <a:gd name="T27" fmla="*/ 0 h 832"/>
                <a:gd name="T28" fmla="*/ 0 w 364"/>
                <a:gd name="T29" fmla="*/ 0 h 832"/>
                <a:gd name="T30" fmla="*/ 0 w 364"/>
                <a:gd name="T31" fmla="*/ 0 h 832"/>
                <a:gd name="T32" fmla="*/ 0 w 364"/>
                <a:gd name="T33" fmla="*/ 0 h 832"/>
                <a:gd name="T34" fmla="*/ 0 w 364"/>
                <a:gd name="T35" fmla="*/ 0 h 832"/>
                <a:gd name="T36" fmla="*/ 0 w 364"/>
                <a:gd name="T37" fmla="*/ 0 h 832"/>
                <a:gd name="T38" fmla="*/ 0 w 364"/>
                <a:gd name="T39" fmla="*/ 0 h 832"/>
                <a:gd name="T40" fmla="*/ 0 w 364"/>
                <a:gd name="T41" fmla="*/ 0 h 832"/>
                <a:gd name="T42" fmla="*/ 0 w 364"/>
                <a:gd name="T43" fmla="*/ 0 h 832"/>
                <a:gd name="T44" fmla="*/ 0 w 364"/>
                <a:gd name="T45" fmla="*/ 0 h 832"/>
                <a:gd name="T46" fmla="*/ 0 w 364"/>
                <a:gd name="T47" fmla="*/ 0 h 832"/>
                <a:gd name="T48" fmla="*/ 0 w 364"/>
                <a:gd name="T49" fmla="*/ 0 h 832"/>
                <a:gd name="T50" fmla="*/ 0 w 364"/>
                <a:gd name="T51" fmla="*/ 0 h 832"/>
                <a:gd name="T52" fmla="*/ 0 w 364"/>
                <a:gd name="T53" fmla="*/ 0 h 832"/>
                <a:gd name="T54" fmla="*/ 0 w 364"/>
                <a:gd name="T55" fmla="*/ 0 h 832"/>
                <a:gd name="T56" fmla="*/ 0 w 364"/>
                <a:gd name="T57" fmla="*/ 0 h 832"/>
                <a:gd name="T58" fmla="*/ 0 w 364"/>
                <a:gd name="T59" fmla="*/ 0 h 832"/>
                <a:gd name="T60" fmla="*/ 0 w 364"/>
                <a:gd name="T61" fmla="*/ 0 h 832"/>
                <a:gd name="T62" fmla="*/ 0 w 364"/>
                <a:gd name="T63" fmla="*/ 0 h 832"/>
                <a:gd name="T64" fmla="*/ 0 w 364"/>
                <a:gd name="T65" fmla="*/ 0 h 832"/>
                <a:gd name="T66" fmla="*/ 0 w 364"/>
                <a:gd name="T67" fmla="*/ 0 h 832"/>
                <a:gd name="T68" fmla="*/ 0 w 364"/>
                <a:gd name="T69" fmla="*/ 0 h 83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64"/>
                <a:gd name="T106" fmla="*/ 0 h 832"/>
                <a:gd name="T107" fmla="*/ 364 w 364"/>
                <a:gd name="T108" fmla="*/ 832 h 83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64" h="832">
                  <a:moveTo>
                    <a:pt x="146" y="0"/>
                  </a:moveTo>
                  <a:lnTo>
                    <a:pt x="203" y="42"/>
                  </a:lnTo>
                  <a:lnTo>
                    <a:pt x="133" y="59"/>
                  </a:lnTo>
                  <a:lnTo>
                    <a:pt x="168" y="118"/>
                  </a:lnTo>
                  <a:lnTo>
                    <a:pt x="140" y="182"/>
                  </a:lnTo>
                  <a:lnTo>
                    <a:pt x="66" y="227"/>
                  </a:lnTo>
                  <a:lnTo>
                    <a:pt x="133" y="227"/>
                  </a:lnTo>
                  <a:lnTo>
                    <a:pt x="89" y="269"/>
                  </a:lnTo>
                  <a:lnTo>
                    <a:pt x="133" y="262"/>
                  </a:lnTo>
                  <a:lnTo>
                    <a:pt x="66" y="363"/>
                  </a:lnTo>
                  <a:lnTo>
                    <a:pt x="117" y="370"/>
                  </a:lnTo>
                  <a:lnTo>
                    <a:pt x="74" y="450"/>
                  </a:lnTo>
                  <a:lnTo>
                    <a:pt x="133" y="450"/>
                  </a:lnTo>
                  <a:lnTo>
                    <a:pt x="125" y="581"/>
                  </a:lnTo>
                  <a:lnTo>
                    <a:pt x="168" y="588"/>
                  </a:lnTo>
                  <a:lnTo>
                    <a:pt x="168" y="638"/>
                  </a:lnTo>
                  <a:lnTo>
                    <a:pt x="212" y="682"/>
                  </a:lnTo>
                  <a:lnTo>
                    <a:pt x="227" y="733"/>
                  </a:lnTo>
                  <a:lnTo>
                    <a:pt x="364" y="832"/>
                  </a:lnTo>
                  <a:lnTo>
                    <a:pt x="220" y="756"/>
                  </a:lnTo>
                  <a:lnTo>
                    <a:pt x="146" y="682"/>
                  </a:lnTo>
                  <a:lnTo>
                    <a:pt x="133" y="647"/>
                  </a:lnTo>
                  <a:lnTo>
                    <a:pt x="82" y="602"/>
                  </a:lnTo>
                  <a:lnTo>
                    <a:pt x="82" y="524"/>
                  </a:lnTo>
                  <a:lnTo>
                    <a:pt x="30" y="516"/>
                  </a:lnTo>
                  <a:lnTo>
                    <a:pt x="7" y="414"/>
                  </a:lnTo>
                  <a:lnTo>
                    <a:pt x="43" y="349"/>
                  </a:lnTo>
                  <a:lnTo>
                    <a:pt x="0" y="334"/>
                  </a:lnTo>
                  <a:lnTo>
                    <a:pt x="52" y="269"/>
                  </a:lnTo>
                  <a:lnTo>
                    <a:pt x="7" y="262"/>
                  </a:lnTo>
                  <a:lnTo>
                    <a:pt x="52" y="197"/>
                  </a:lnTo>
                  <a:lnTo>
                    <a:pt x="30" y="153"/>
                  </a:lnTo>
                  <a:lnTo>
                    <a:pt x="110" y="110"/>
                  </a:lnTo>
                  <a:lnTo>
                    <a:pt x="74" y="59"/>
                  </a:lnTo>
                  <a:lnTo>
                    <a:pt x="1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6" name="Freeform 104"/>
            <p:cNvSpPr>
              <a:spLocks/>
            </p:cNvSpPr>
            <p:nvPr/>
          </p:nvSpPr>
          <p:spPr bwMode="auto">
            <a:xfrm>
              <a:off x="4979" y="286"/>
              <a:ext cx="29" cy="19"/>
            </a:xfrm>
            <a:custGeom>
              <a:avLst/>
              <a:gdLst>
                <a:gd name="T0" fmla="*/ 0 w 415"/>
                <a:gd name="T1" fmla="*/ 0 h 269"/>
                <a:gd name="T2" fmla="*/ 0 w 415"/>
                <a:gd name="T3" fmla="*/ 0 h 269"/>
                <a:gd name="T4" fmla="*/ 0 w 415"/>
                <a:gd name="T5" fmla="*/ 0 h 269"/>
                <a:gd name="T6" fmla="*/ 0 w 415"/>
                <a:gd name="T7" fmla="*/ 0 h 269"/>
                <a:gd name="T8" fmla="*/ 0 w 415"/>
                <a:gd name="T9" fmla="*/ 0 h 269"/>
                <a:gd name="T10" fmla="*/ 0 w 415"/>
                <a:gd name="T11" fmla="*/ 0 h 269"/>
                <a:gd name="T12" fmla="*/ 0 w 415"/>
                <a:gd name="T13" fmla="*/ 0 h 269"/>
                <a:gd name="T14" fmla="*/ 0 w 415"/>
                <a:gd name="T15" fmla="*/ 0 h 269"/>
                <a:gd name="T16" fmla="*/ 0 w 415"/>
                <a:gd name="T17" fmla="*/ 0 h 269"/>
                <a:gd name="T18" fmla="*/ 0 w 415"/>
                <a:gd name="T19" fmla="*/ 0 h 269"/>
                <a:gd name="T20" fmla="*/ 0 w 415"/>
                <a:gd name="T21" fmla="*/ 0 h 269"/>
                <a:gd name="T22" fmla="*/ 0 w 415"/>
                <a:gd name="T23" fmla="*/ 0 h 269"/>
                <a:gd name="T24" fmla="*/ 0 w 415"/>
                <a:gd name="T25" fmla="*/ 0 h 269"/>
                <a:gd name="T26" fmla="*/ 0 w 415"/>
                <a:gd name="T27" fmla="*/ 0 h 269"/>
                <a:gd name="T28" fmla="*/ 0 w 415"/>
                <a:gd name="T29" fmla="*/ 0 h 269"/>
                <a:gd name="T30" fmla="*/ 0 w 415"/>
                <a:gd name="T31" fmla="*/ 0 h 2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15"/>
                <a:gd name="T49" fmla="*/ 0 h 269"/>
                <a:gd name="T50" fmla="*/ 415 w 415"/>
                <a:gd name="T51" fmla="*/ 269 h 26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15" h="269">
                  <a:moveTo>
                    <a:pt x="0" y="101"/>
                  </a:moveTo>
                  <a:lnTo>
                    <a:pt x="52" y="159"/>
                  </a:lnTo>
                  <a:lnTo>
                    <a:pt x="87" y="217"/>
                  </a:lnTo>
                  <a:lnTo>
                    <a:pt x="117" y="269"/>
                  </a:lnTo>
                  <a:lnTo>
                    <a:pt x="174" y="195"/>
                  </a:lnTo>
                  <a:lnTo>
                    <a:pt x="233" y="146"/>
                  </a:lnTo>
                  <a:lnTo>
                    <a:pt x="248" y="116"/>
                  </a:lnTo>
                  <a:lnTo>
                    <a:pt x="277" y="87"/>
                  </a:lnTo>
                  <a:lnTo>
                    <a:pt x="335" y="51"/>
                  </a:lnTo>
                  <a:lnTo>
                    <a:pt x="415" y="0"/>
                  </a:lnTo>
                  <a:lnTo>
                    <a:pt x="299" y="51"/>
                  </a:lnTo>
                  <a:lnTo>
                    <a:pt x="240" y="96"/>
                  </a:lnTo>
                  <a:lnTo>
                    <a:pt x="174" y="151"/>
                  </a:lnTo>
                  <a:lnTo>
                    <a:pt x="117" y="210"/>
                  </a:lnTo>
                  <a:lnTo>
                    <a:pt x="81" y="166"/>
                  </a:lnTo>
                  <a:lnTo>
                    <a:pt x="0" y="1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7" name="Freeform 105"/>
            <p:cNvSpPr>
              <a:spLocks/>
            </p:cNvSpPr>
            <p:nvPr/>
          </p:nvSpPr>
          <p:spPr bwMode="auto">
            <a:xfrm>
              <a:off x="4993" y="276"/>
              <a:ext cx="74" cy="28"/>
            </a:xfrm>
            <a:custGeom>
              <a:avLst/>
              <a:gdLst>
                <a:gd name="T0" fmla="*/ 0 w 1041"/>
                <a:gd name="T1" fmla="*/ 0 h 393"/>
                <a:gd name="T2" fmla="*/ 0 w 1041"/>
                <a:gd name="T3" fmla="*/ 0 h 393"/>
                <a:gd name="T4" fmla="*/ 0 w 1041"/>
                <a:gd name="T5" fmla="*/ 0 h 393"/>
                <a:gd name="T6" fmla="*/ 0 w 1041"/>
                <a:gd name="T7" fmla="*/ 0 h 393"/>
                <a:gd name="T8" fmla="*/ 0 w 1041"/>
                <a:gd name="T9" fmla="*/ 0 h 393"/>
                <a:gd name="T10" fmla="*/ 0 w 1041"/>
                <a:gd name="T11" fmla="*/ 0 h 393"/>
                <a:gd name="T12" fmla="*/ 0 w 1041"/>
                <a:gd name="T13" fmla="*/ 0 h 393"/>
                <a:gd name="T14" fmla="*/ 0 w 1041"/>
                <a:gd name="T15" fmla="*/ 0 h 393"/>
                <a:gd name="T16" fmla="*/ 0 w 1041"/>
                <a:gd name="T17" fmla="*/ 0 h 393"/>
                <a:gd name="T18" fmla="*/ 0 w 1041"/>
                <a:gd name="T19" fmla="*/ 0 h 393"/>
                <a:gd name="T20" fmla="*/ 0 w 1041"/>
                <a:gd name="T21" fmla="*/ 0 h 393"/>
                <a:gd name="T22" fmla="*/ 0 w 1041"/>
                <a:gd name="T23" fmla="*/ 0 h 393"/>
                <a:gd name="T24" fmla="*/ 0 w 1041"/>
                <a:gd name="T25" fmla="*/ 0 h 393"/>
                <a:gd name="T26" fmla="*/ 0 w 1041"/>
                <a:gd name="T27" fmla="*/ 0 h 393"/>
                <a:gd name="T28" fmla="*/ 0 w 1041"/>
                <a:gd name="T29" fmla="*/ 0 h 393"/>
                <a:gd name="T30" fmla="*/ 0 w 1041"/>
                <a:gd name="T31" fmla="*/ 0 h 393"/>
                <a:gd name="T32" fmla="*/ 0 w 1041"/>
                <a:gd name="T33" fmla="*/ 0 h 393"/>
                <a:gd name="T34" fmla="*/ 0 w 1041"/>
                <a:gd name="T35" fmla="*/ 0 h 393"/>
                <a:gd name="T36" fmla="*/ 0 w 1041"/>
                <a:gd name="T37" fmla="*/ 0 h 393"/>
                <a:gd name="T38" fmla="*/ 0 w 1041"/>
                <a:gd name="T39" fmla="*/ 0 h 393"/>
                <a:gd name="T40" fmla="*/ 0 w 1041"/>
                <a:gd name="T41" fmla="*/ 0 h 393"/>
                <a:gd name="T42" fmla="*/ 0 w 1041"/>
                <a:gd name="T43" fmla="*/ 0 h 393"/>
                <a:gd name="T44" fmla="*/ 0 w 1041"/>
                <a:gd name="T45" fmla="*/ 0 h 393"/>
                <a:gd name="T46" fmla="*/ 0 w 1041"/>
                <a:gd name="T47" fmla="*/ 0 h 393"/>
                <a:gd name="T48" fmla="*/ 0 w 1041"/>
                <a:gd name="T49" fmla="*/ 0 h 39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41"/>
                <a:gd name="T76" fmla="*/ 0 h 393"/>
                <a:gd name="T77" fmla="*/ 1041 w 1041"/>
                <a:gd name="T78" fmla="*/ 393 h 39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41" h="393">
                  <a:moveTo>
                    <a:pt x="0" y="393"/>
                  </a:moveTo>
                  <a:lnTo>
                    <a:pt x="43" y="326"/>
                  </a:lnTo>
                  <a:lnTo>
                    <a:pt x="74" y="334"/>
                  </a:lnTo>
                  <a:lnTo>
                    <a:pt x="108" y="282"/>
                  </a:lnTo>
                  <a:lnTo>
                    <a:pt x="198" y="239"/>
                  </a:lnTo>
                  <a:lnTo>
                    <a:pt x="299" y="197"/>
                  </a:lnTo>
                  <a:lnTo>
                    <a:pt x="305" y="218"/>
                  </a:lnTo>
                  <a:lnTo>
                    <a:pt x="422" y="182"/>
                  </a:lnTo>
                  <a:lnTo>
                    <a:pt x="611" y="144"/>
                  </a:lnTo>
                  <a:lnTo>
                    <a:pt x="515" y="197"/>
                  </a:lnTo>
                  <a:lnTo>
                    <a:pt x="648" y="182"/>
                  </a:lnTo>
                  <a:lnTo>
                    <a:pt x="765" y="144"/>
                  </a:lnTo>
                  <a:lnTo>
                    <a:pt x="881" y="95"/>
                  </a:lnTo>
                  <a:lnTo>
                    <a:pt x="1041" y="0"/>
                  </a:lnTo>
                  <a:lnTo>
                    <a:pt x="866" y="174"/>
                  </a:lnTo>
                  <a:lnTo>
                    <a:pt x="772" y="227"/>
                  </a:lnTo>
                  <a:lnTo>
                    <a:pt x="641" y="247"/>
                  </a:lnTo>
                  <a:lnTo>
                    <a:pt x="437" y="290"/>
                  </a:lnTo>
                  <a:lnTo>
                    <a:pt x="489" y="256"/>
                  </a:lnTo>
                  <a:lnTo>
                    <a:pt x="379" y="262"/>
                  </a:lnTo>
                  <a:lnTo>
                    <a:pt x="227" y="297"/>
                  </a:lnTo>
                  <a:lnTo>
                    <a:pt x="167" y="290"/>
                  </a:lnTo>
                  <a:lnTo>
                    <a:pt x="117" y="356"/>
                  </a:lnTo>
                  <a:lnTo>
                    <a:pt x="65" y="348"/>
                  </a:lnTo>
                  <a:lnTo>
                    <a:pt x="0" y="3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8" name="Freeform 106"/>
            <p:cNvSpPr>
              <a:spLocks/>
            </p:cNvSpPr>
            <p:nvPr/>
          </p:nvSpPr>
          <p:spPr bwMode="auto">
            <a:xfrm>
              <a:off x="4919" y="286"/>
              <a:ext cx="19" cy="15"/>
            </a:xfrm>
            <a:custGeom>
              <a:avLst/>
              <a:gdLst>
                <a:gd name="T0" fmla="*/ 0 w 266"/>
                <a:gd name="T1" fmla="*/ 0 h 204"/>
                <a:gd name="T2" fmla="*/ 0 w 266"/>
                <a:gd name="T3" fmla="*/ 0 h 204"/>
                <a:gd name="T4" fmla="*/ 0 w 266"/>
                <a:gd name="T5" fmla="*/ 0 h 204"/>
                <a:gd name="T6" fmla="*/ 0 w 266"/>
                <a:gd name="T7" fmla="*/ 0 h 204"/>
                <a:gd name="T8" fmla="*/ 0 w 266"/>
                <a:gd name="T9" fmla="*/ 0 h 204"/>
                <a:gd name="T10" fmla="*/ 0 w 266"/>
                <a:gd name="T11" fmla="*/ 0 h 204"/>
                <a:gd name="T12" fmla="*/ 0 w 266"/>
                <a:gd name="T13" fmla="*/ 0 h 204"/>
                <a:gd name="T14" fmla="*/ 0 w 266"/>
                <a:gd name="T15" fmla="*/ 0 h 204"/>
                <a:gd name="T16" fmla="*/ 0 w 266"/>
                <a:gd name="T17" fmla="*/ 0 h 2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66"/>
                <a:gd name="T28" fmla="*/ 0 h 204"/>
                <a:gd name="T29" fmla="*/ 266 w 266"/>
                <a:gd name="T30" fmla="*/ 204 h 20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66" h="204">
                  <a:moveTo>
                    <a:pt x="266" y="53"/>
                  </a:moveTo>
                  <a:lnTo>
                    <a:pt x="129" y="188"/>
                  </a:lnTo>
                  <a:lnTo>
                    <a:pt x="86" y="204"/>
                  </a:lnTo>
                  <a:lnTo>
                    <a:pt x="61" y="172"/>
                  </a:lnTo>
                  <a:lnTo>
                    <a:pt x="19" y="197"/>
                  </a:lnTo>
                  <a:lnTo>
                    <a:pt x="0" y="181"/>
                  </a:lnTo>
                  <a:lnTo>
                    <a:pt x="43" y="77"/>
                  </a:lnTo>
                  <a:lnTo>
                    <a:pt x="94" y="0"/>
                  </a:lnTo>
                  <a:lnTo>
                    <a:pt x="266"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79" name="Freeform 107"/>
            <p:cNvSpPr>
              <a:spLocks/>
            </p:cNvSpPr>
            <p:nvPr/>
          </p:nvSpPr>
          <p:spPr bwMode="auto">
            <a:xfrm>
              <a:off x="4903" y="277"/>
              <a:ext cx="9" cy="10"/>
            </a:xfrm>
            <a:custGeom>
              <a:avLst/>
              <a:gdLst>
                <a:gd name="T0" fmla="*/ 0 w 129"/>
                <a:gd name="T1" fmla="*/ 0 h 144"/>
                <a:gd name="T2" fmla="*/ 0 w 129"/>
                <a:gd name="T3" fmla="*/ 0 h 144"/>
                <a:gd name="T4" fmla="*/ 0 w 129"/>
                <a:gd name="T5" fmla="*/ 0 h 144"/>
                <a:gd name="T6" fmla="*/ 0 w 129"/>
                <a:gd name="T7" fmla="*/ 0 h 144"/>
                <a:gd name="T8" fmla="*/ 0 w 129"/>
                <a:gd name="T9" fmla="*/ 0 h 144"/>
                <a:gd name="T10" fmla="*/ 0 60000 65536"/>
                <a:gd name="T11" fmla="*/ 0 60000 65536"/>
                <a:gd name="T12" fmla="*/ 0 60000 65536"/>
                <a:gd name="T13" fmla="*/ 0 60000 65536"/>
                <a:gd name="T14" fmla="*/ 0 60000 65536"/>
                <a:gd name="T15" fmla="*/ 0 w 129"/>
                <a:gd name="T16" fmla="*/ 0 h 144"/>
                <a:gd name="T17" fmla="*/ 129 w 129"/>
                <a:gd name="T18" fmla="*/ 144 h 144"/>
              </a:gdLst>
              <a:ahLst/>
              <a:cxnLst>
                <a:cxn ang="T10">
                  <a:pos x="T0" y="T1"/>
                </a:cxn>
                <a:cxn ang="T11">
                  <a:pos x="T2" y="T3"/>
                </a:cxn>
                <a:cxn ang="T12">
                  <a:pos x="T4" y="T5"/>
                </a:cxn>
                <a:cxn ang="T13">
                  <a:pos x="T6" y="T7"/>
                </a:cxn>
                <a:cxn ang="T14">
                  <a:pos x="T8" y="T9"/>
                </a:cxn>
              </a:cxnLst>
              <a:rect l="T15" t="T16" r="T17" b="T18"/>
              <a:pathLst>
                <a:path w="129" h="144">
                  <a:moveTo>
                    <a:pt x="129" y="77"/>
                  </a:moveTo>
                  <a:lnTo>
                    <a:pt x="28" y="144"/>
                  </a:lnTo>
                  <a:lnTo>
                    <a:pt x="0" y="111"/>
                  </a:lnTo>
                  <a:lnTo>
                    <a:pt x="28" y="0"/>
                  </a:lnTo>
                  <a:lnTo>
                    <a:pt x="129" y="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0" name="Freeform 108"/>
            <p:cNvSpPr>
              <a:spLocks/>
            </p:cNvSpPr>
            <p:nvPr/>
          </p:nvSpPr>
          <p:spPr bwMode="auto">
            <a:xfrm>
              <a:off x="5016" y="292"/>
              <a:ext cx="15" cy="15"/>
            </a:xfrm>
            <a:custGeom>
              <a:avLst/>
              <a:gdLst>
                <a:gd name="T0" fmla="*/ 0 w 215"/>
                <a:gd name="T1" fmla="*/ 0 h 212"/>
                <a:gd name="T2" fmla="*/ 0 w 215"/>
                <a:gd name="T3" fmla="*/ 0 h 212"/>
                <a:gd name="T4" fmla="*/ 0 w 215"/>
                <a:gd name="T5" fmla="*/ 0 h 212"/>
                <a:gd name="T6" fmla="*/ 0 w 215"/>
                <a:gd name="T7" fmla="*/ 0 h 212"/>
                <a:gd name="T8" fmla="*/ 0 w 215"/>
                <a:gd name="T9" fmla="*/ 0 h 212"/>
                <a:gd name="T10" fmla="*/ 0 w 215"/>
                <a:gd name="T11" fmla="*/ 0 h 212"/>
                <a:gd name="T12" fmla="*/ 0 w 215"/>
                <a:gd name="T13" fmla="*/ 0 h 212"/>
                <a:gd name="T14" fmla="*/ 0 w 215"/>
                <a:gd name="T15" fmla="*/ 0 h 212"/>
                <a:gd name="T16" fmla="*/ 0 w 215"/>
                <a:gd name="T17" fmla="*/ 0 h 212"/>
                <a:gd name="T18" fmla="*/ 0 w 215"/>
                <a:gd name="T19" fmla="*/ 0 h 2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15"/>
                <a:gd name="T31" fmla="*/ 0 h 212"/>
                <a:gd name="T32" fmla="*/ 215 w 215"/>
                <a:gd name="T33" fmla="*/ 212 h 21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5" h="212">
                  <a:moveTo>
                    <a:pt x="0" y="53"/>
                  </a:moveTo>
                  <a:lnTo>
                    <a:pt x="69" y="120"/>
                  </a:lnTo>
                  <a:lnTo>
                    <a:pt x="129" y="212"/>
                  </a:lnTo>
                  <a:lnTo>
                    <a:pt x="171" y="204"/>
                  </a:lnTo>
                  <a:lnTo>
                    <a:pt x="182" y="172"/>
                  </a:lnTo>
                  <a:lnTo>
                    <a:pt x="215" y="172"/>
                  </a:lnTo>
                  <a:lnTo>
                    <a:pt x="207" y="120"/>
                  </a:lnTo>
                  <a:lnTo>
                    <a:pt x="182" y="35"/>
                  </a:lnTo>
                  <a:lnTo>
                    <a:pt x="136" y="0"/>
                  </a:lnTo>
                  <a:lnTo>
                    <a:pt x="0"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1" name="Freeform 109"/>
            <p:cNvSpPr>
              <a:spLocks/>
            </p:cNvSpPr>
            <p:nvPr/>
          </p:nvSpPr>
          <p:spPr bwMode="auto">
            <a:xfrm>
              <a:off x="5048" y="286"/>
              <a:ext cx="10" cy="11"/>
            </a:xfrm>
            <a:custGeom>
              <a:avLst/>
              <a:gdLst>
                <a:gd name="T0" fmla="*/ 0 w 144"/>
                <a:gd name="T1" fmla="*/ 0 h 161"/>
                <a:gd name="T2" fmla="*/ 0 w 144"/>
                <a:gd name="T3" fmla="*/ 0 h 161"/>
                <a:gd name="T4" fmla="*/ 0 w 144"/>
                <a:gd name="T5" fmla="*/ 0 h 161"/>
                <a:gd name="T6" fmla="*/ 0 w 144"/>
                <a:gd name="T7" fmla="*/ 0 h 161"/>
                <a:gd name="T8" fmla="*/ 0 w 144"/>
                <a:gd name="T9" fmla="*/ 0 h 161"/>
                <a:gd name="T10" fmla="*/ 0 w 144"/>
                <a:gd name="T11" fmla="*/ 0 h 161"/>
                <a:gd name="T12" fmla="*/ 0 w 144"/>
                <a:gd name="T13" fmla="*/ 0 h 161"/>
                <a:gd name="T14" fmla="*/ 0 60000 65536"/>
                <a:gd name="T15" fmla="*/ 0 60000 65536"/>
                <a:gd name="T16" fmla="*/ 0 60000 65536"/>
                <a:gd name="T17" fmla="*/ 0 60000 65536"/>
                <a:gd name="T18" fmla="*/ 0 60000 65536"/>
                <a:gd name="T19" fmla="*/ 0 60000 65536"/>
                <a:gd name="T20" fmla="*/ 0 60000 65536"/>
                <a:gd name="T21" fmla="*/ 0 w 144"/>
                <a:gd name="T22" fmla="*/ 0 h 161"/>
                <a:gd name="T23" fmla="*/ 144 w 144"/>
                <a:gd name="T24" fmla="*/ 161 h 16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4" h="161">
                  <a:moveTo>
                    <a:pt x="0" y="61"/>
                  </a:moveTo>
                  <a:lnTo>
                    <a:pt x="69" y="161"/>
                  </a:lnTo>
                  <a:lnTo>
                    <a:pt x="102" y="146"/>
                  </a:lnTo>
                  <a:lnTo>
                    <a:pt x="111" y="92"/>
                  </a:lnTo>
                  <a:lnTo>
                    <a:pt x="144" y="92"/>
                  </a:lnTo>
                  <a:lnTo>
                    <a:pt x="119" y="0"/>
                  </a:lnTo>
                  <a:lnTo>
                    <a:pt x="0"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2" name="Freeform 110"/>
            <p:cNvSpPr>
              <a:spLocks/>
            </p:cNvSpPr>
            <p:nvPr/>
          </p:nvSpPr>
          <p:spPr bwMode="auto">
            <a:xfrm>
              <a:off x="4881" y="303"/>
              <a:ext cx="28" cy="35"/>
            </a:xfrm>
            <a:custGeom>
              <a:avLst/>
              <a:gdLst>
                <a:gd name="T0" fmla="*/ 0 w 392"/>
                <a:gd name="T1" fmla="*/ 0 h 476"/>
                <a:gd name="T2" fmla="*/ 0 w 392"/>
                <a:gd name="T3" fmla="*/ 0 h 476"/>
                <a:gd name="T4" fmla="*/ 0 w 392"/>
                <a:gd name="T5" fmla="*/ 0 h 476"/>
                <a:gd name="T6" fmla="*/ 0 w 392"/>
                <a:gd name="T7" fmla="*/ 0 h 476"/>
                <a:gd name="T8" fmla="*/ 0 w 392"/>
                <a:gd name="T9" fmla="*/ 0 h 476"/>
                <a:gd name="T10" fmla="*/ 0 w 392"/>
                <a:gd name="T11" fmla="*/ 0 h 476"/>
                <a:gd name="T12" fmla="*/ 0 w 392"/>
                <a:gd name="T13" fmla="*/ 0 h 476"/>
                <a:gd name="T14" fmla="*/ 0 w 392"/>
                <a:gd name="T15" fmla="*/ 0 h 476"/>
                <a:gd name="T16" fmla="*/ 0 w 392"/>
                <a:gd name="T17" fmla="*/ 0 h 476"/>
                <a:gd name="T18" fmla="*/ 0 w 392"/>
                <a:gd name="T19" fmla="*/ 0 h 476"/>
                <a:gd name="T20" fmla="*/ 0 w 392"/>
                <a:gd name="T21" fmla="*/ 0 h 476"/>
                <a:gd name="T22" fmla="*/ 0 w 392"/>
                <a:gd name="T23" fmla="*/ 0 h 476"/>
                <a:gd name="T24" fmla="*/ 0 w 392"/>
                <a:gd name="T25" fmla="*/ 0 h 476"/>
                <a:gd name="T26" fmla="*/ 0 w 392"/>
                <a:gd name="T27" fmla="*/ 0 h 476"/>
                <a:gd name="T28" fmla="*/ 0 w 392"/>
                <a:gd name="T29" fmla="*/ 0 h 476"/>
                <a:gd name="T30" fmla="*/ 0 w 392"/>
                <a:gd name="T31" fmla="*/ 0 h 476"/>
                <a:gd name="T32" fmla="*/ 0 w 392"/>
                <a:gd name="T33" fmla="*/ 0 h 47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2"/>
                <a:gd name="T52" fmla="*/ 0 h 476"/>
                <a:gd name="T53" fmla="*/ 392 w 392"/>
                <a:gd name="T54" fmla="*/ 476 h 47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2" h="476">
                  <a:moveTo>
                    <a:pt x="152" y="34"/>
                  </a:moveTo>
                  <a:lnTo>
                    <a:pt x="118" y="232"/>
                  </a:lnTo>
                  <a:lnTo>
                    <a:pt x="179" y="178"/>
                  </a:lnTo>
                  <a:lnTo>
                    <a:pt x="179" y="232"/>
                  </a:lnTo>
                  <a:lnTo>
                    <a:pt x="257" y="145"/>
                  </a:lnTo>
                  <a:lnTo>
                    <a:pt x="392" y="0"/>
                  </a:lnTo>
                  <a:lnTo>
                    <a:pt x="272" y="154"/>
                  </a:lnTo>
                  <a:lnTo>
                    <a:pt x="203" y="264"/>
                  </a:lnTo>
                  <a:lnTo>
                    <a:pt x="135" y="390"/>
                  </a:lnTo>
                  <a:lnTo>
                    <a:pt x="66" y="476"/>
                  </a:lnTo>
                  <a:lnTo>
                    <a:pt x="33" y="476"/>
                  </a:lnTo>
                  <a:lnTo>
                    <a:pt x="7" y="459"/>
                  </a:lnTo>
                  <a:lnTo>
                    <a:pt x="0" y="417"/>
                  </a:lnTo>
                  <a:lnTo>
                    <a:pt x="7" y="366"/>
                  </a:lnTo>
                  <a:lnTo>
                    <a:pt x="24" y="298"/>
                  </a:lnTo>
                  <a:lnTo>
                    <a:pt x="66" y="196"/>
                  </a:lnTo>
                  <a:lnTo>
                    <a:pt x="152"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3" name="Freeform 111"/>
            <p:cNvSpPr>
              <a:spLocks/>
            </p:cNvSpPr>
            <p:nvPr/>
          </p:nvSpPr>
          <p:spPr bwMode="auto">
            <a:xfrm>
              <a:off x="4904" y="327"/>
              <a:ext cx="16" cy="41"/>
            </a:xfrm>
            <a:custGeom>
              <a:avLst/>
              <a:gdLst>
                <a:gd name="T0" fmla="*/ 0 w 232"/>
                <a:gd name="T1" fmla="*/ 0 h 579"/>
                <a:gd name="T2" fmla="*/ 0 w 232"/>
                <a:gd name="T3" fmla="*/ 0 h 579"/>
                <a:gd name="T4" fmla="*/ 0 w 232"/>
                <a:gd name="T5" fmla="*/ 0 h 579"/>
                <a:gd name="T6" fmla="*/ 0 w 232"/>
                <a:gd name="T7" fmla="*/ 0 h 579"/>
                <a:gd name="T8" fmla="*/ 0 w 232"/>
                <a:gd name="T9" fmla="*/ 0 h 579"/>
                <a:gd name="T10" fmla="*/ 0 w 232"/>
                <a:gd name="T11" fmla="*/ 0 h 579"/>
                <a:gd name="T12" fmla="*/ 0 w 232"/>
                <a:gd name="T13" fmla="*/ 0 h 579"/>
                <a:gd name="T14" fmla="*/ 0 w 232"/>
                <a:gd name="T15" fmla="*/ 0 h 579"/>
                <a:gd name="T16" fmla="*/ 0 w 232"/>
                <a:gd name="T17" fmla="*/ 0 h 579"/>
                <a:gd name="T18" fmla="*/ 0 w 232"/>
                <a:gd name="T19" fmla="*/ 0 h 579"/>
                <a:gd name="T20" fmla="*/ 0 w 232"/>
                <a:gd name="T21" fmla="*/ 0 h 579"/>
                <a:gd name="T22" fmla="*/ 0 w 232"/>
                <a:gd name="T23" fmla="*/ 0 h 579"/>
                <a:gd name="T24" fmla="*/ 0 w 232"/>
                <a:gd name="T25" fmla="*/ 0 h 579"/>
                <a:gd name="T26" fmla="*/ 0 w 232"/>
                <a:gd name="T27" fmla="*/ 0 h 579"/>
                <a:gd name="T28" fmla="*/ 0 w 232"/>
                <a:gd name="T29" fmla="*/ 0 h 579"/>
                <a:gd name="T30" fmla="*/ 0 w 232"/>
                <a:gd name="T31" fmla="*/ 0 h 579"/>
                <a:gd name="T32" fmla="*/ 0 w 232"/>
                <a:gd name="T33" fmla="*/ 0 h 579"/>
                <a:gd name="T34" fmla="*/ 0 w 232"/>
                <a:gd name="T35" fmla="*/ 0 h 57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32"/>
                <a:gd name="T55" fmla="*/ 0 h 579"/>
                <a:gd name="T56" fmla="*/ 232 w 232"/>
                <a:gd name="T57" fmla="*/ 579 h 57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32" h="579">
                  <a:moveTo>
                    <a:pt x="119" y="0"/>
                  </a:moveTo>
                  <a:lnTo>
                    <a:pt x="33" y="161"/>
                  </a:lnTo>
                  <a:lnTo>
                    <a:pt x="0" y="280"/>
                  </a:lnTo>
                  <a:lnTo>
                    <a:pt x="0" y="399"/>
                  </a:lnTo>
                  <a:lnTo>
                    <a:pt x="8" y="511"/>
                  </a:lnTo>
                  <a:lnTo>
                    <a:pt x="26" y="552"/>
                  </a:lnTo>
                  <a:lnTo>
                    <a:pt x="50" y="579"/>
                  </a:lnTo>
                  <a:lnTo>
                    <a:pt x="86" y="570"/>
                  </a:lnTo>
                  <a:lnTo>
                    <a:pt x="94" y="535"/>
                  </a:lnTo>
                  <a:lnTo>
                    <a:pt x="119" y="426"/>
                  </a:lnTo>
                  <a:lnTo>
                    <a:pt x="154" y="307"/>
                  </a:lnTo>
                  <a:lnTo>
                    <a:pt x="232" y="144"/>
                  </a:lnTo>
                  <a:lnTo>
                    <a:pt x="136" y="298"/>
                  </a:lnTo>
                  <a:lnTo>
                    <a:pt x="203" y="93"/>
                  </a:lnTo>
                  <a:lnTo>
                    <a:pt x="94" y="280"/>
                  </a:lnTo>
                  <a:lnTo>
                    <a:pt x="188" y="0"/>
                  </a:lnTo>
                  <a:lnTo>
                    <a:pt x="59" y="221"/>
                  </a:lnTo>
                  <a:lnTo>
                    <a:pt x="11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4" name="Freeform 112"/>
            <p:cNvSpPr>
              <a:spLocks/>
            </p:cNvSpPr>
            <p:nvPr/>
          </p:nvSpPr>
          <p:spPr bwMode="auto">
            <a:xfrm>
              <a:off x="4928" y="307"/>
              <a:ext cx="10" cy="36"/>
            </a:xfrm>
            <a:custGeom>
              <a:avLst/>
              <a:gdLst>
                <a:gd name="T0" fmla="*/ 0 w 137"/>
                <a:gd name="T1" fmla="*/ 0 h 504"/>
                <a:gd name="T2" fmla="*/ 0 w 137"/>
                <a:gd name="T3" fmla="*/ 0 h 504"/>
                <a:gd name="T4" fmla="*/ 0 w 137"/>
                <a:gd name="T5" fmla="*/ 0 h 504"/>
                <a:gd name="T6" fmla="*/ 0 w 137"/>
                <a:gd name="T7" fmla="*/ 0 h 504"/>
                <a:gd name="T8" fmla="*/ 0 w 137"/>
                <a:gd name="T9" fmla="*/ 0 h 504"/>
                <a:gd name="T10" fmla="*/ 0 w 137"/>
                <a:gd name="T11" fmla="*/ 0 h 504"/>
                <a:gd name="T12" fmla="*/ 0 w 137"/>
                <a:gd name="T13" fmla="*/ 0 h 504"/>
                <a:gd name="T14" fmla="*/ 0 w 137"/>
                <a:gd name="T15" fmla="*/ 0 h 504"/>
                <a:gd name="T16" fmla="*/ 0 w 137"/>
                <a:gd name="T17" fmla="*/ 0 h 504"/>
                <a:gd name="T18" fmla="*/ 0 w 137"/>
                <a:gd name="T19" fmla="*/ 0 h 504"/>
                <a:gd name="T20" fmla="*/ 0 w 137"/>
                <a:gd name="T21" fmla="*/ 0 h 504"/>
                <a:gd name="T22" fmla="*/ 0 w 137"/>
                <a:gd name="T23" fmla="*/ 0 h 504"/>
                <a:gd name="T24" fmla="*/ 0 w 137"/>
                <a:gd name="T25" fmla="*/ 0 h 504"/>
                <a:gd name="T26" fmla="*/ 0 w 137"/>
                <a:gd name="T27" fmla="*/ 0 h 504"/>
                <a:gd name="T28" fmla="*/ 0 w 137"/>
                <a:gd name="T29" fmla="*/ 0 h 504"/>
                <a:gd name="T30" fmla="*/ 0 w 137"/>
                <a:gd name="T31" fmla="*/ 0 h 504"/>
                <a:gd name="T32" fmla="*/ 0 w 137"/>
                <a:gd name="T33" fmla="*/ 0 h 50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7"/>
                <a:gd name="T52" fmla="*/ 0 h 504"/>
                <a:gd name="T53" fmla="*/ 137 w 137"/>
                <a:gd name="T54" fmla="*/ 504 h 50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7" h="504">
                  <a:moveTo>
                    <a:pt x="137" y="0"/>
                  </a:moveTo>
                  <a:lnTo>
                    <a:pt x="42" y="155"/>
                  </a:lnTo>
                  <a:lnTo>
                    <a:pt x="9" y="274"/>
                  </a:lnTo>
                  <a:lnTo>
                    <a:pt x="0" y="384"/>
                  </a:lnTo>
                  <a:lnTo>
                    <a:pt x="0" y="470"/>
                  </a:lnTo>
                  <a:lnTo>
                    <a:pt x="17" y="495"/>
                  </a:lnTo>
                  <a:lnTo>
                    <a:pt x="42" y="504"/>
                  </a:lnTo>
                  <a:lnTo>
                    <a:pt x="76" y="486"/>
                  </a:lnTo>
                  <a:lnTo>
                    <a:pt x="103" y="435"/>
                  </a:lnTo>
                  <a:lnTo>
                    <a:pt x="120" y="332"/>
                  </a:lnTo>
                  <a:lnTo>
                    <a:pt x="59" y="452"/>
                  </a:lnTo>
                  <a:lnTo>
                    <a:pt x="111" y="241"/>
                  </a:lnTo>
                  <a:lnTo>
                    <a:pt x="34" y="384"/>
                  </a:lnTo>
                  <a:lnTo>
                    <a:pt x="93" y="188"/>
                  </a:lnTo>
                  <a:lnTo>
                    <a:pt x="42" y="248"/>
                  </a:lnTo>
                  <a:lnTo>
                    <a:pt x="68" y="138"/>
                  </a:lnTo>
                  <a:lnTo>
                    <a:pt x="13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5" name="Freeform 113"/>
            <p:cNvSpPr>
              <a:spLocks/>
            </p:cNvSpPr>
            <p:nvPr/>
          </p:nvSpPr>
          <p:spPr bwMode="auto">
            <a:xfrm>
              <a:off x="4931" y="339"/>
              <a:ext cx="19" cy="56"/>
            </a:xfrm>
            <a:custGeom>
              <a:avLst/>
              <a:gdLst>
                <a:gd name="T0" fmla="*/ 0 w 263"/>
                <a:gd name="T1" fmla="*/ 0 h 791"/>
                <a:gd name="T2" fmla="*/ 0 w 263"/>
                <a:gd name="T3" fmla="*/ 0 h 791"/>
                <a:gd name="T4" fmla="*/ 0 w 263"/>
                <a:gd name="T5" fmla="*/ 0 h 791"/>
                <a:gd name="T6" fmla="*/ 0 w 263"/>
                <a:gd name="T7" fmla="*/ 0 h 791"/>
                <a:gd name="T8" fmla="*/ 0 w 263"/>
                <a:gd name="T9" fmla="*/ 0 h 791"/>
                <a:gd name="T10" fmla="*/ 0 w 263"/>
                <a:gd name="T11" fmla="*/ 0 h 791"/>
                <a:gd name="T12" fmla="*/ 0 w 263"/>
                <a:gd name="T13" fmla="*/ 0 h 791"/>
                <a:gd name="T14" fmla="*/ 0 w 263"/>
                <a:gd name="T15" fmla="*/ 0 h 791"/>
                <a:gd name="T16" fmla="*/ 0 w 263"/>
                <a:gd name="T17" fmla="*/ 0 h 791"/>
                <a:gd name="T18" fmla="*/ 0 w 263"/>
                <a:gd name="T19" fmla="*/ 0 h 791"/>
                <a:gd name="T20" fmla="*/ 0 w 263"/>
                <a:gd name="T21" fmla="*/ 0 h 791"/>
                <a:gd name="T22" fmla="*/ 0 w 263"/>
                <a:gd name="T23" fmla="*/ 0 h 791"/>
                <a:gd name="T24" fmla="*/ 0 w 263"/>
                <a:gd name="T25" fmla="*/ 0 h 791"/>
                <a:gd name="T26" fmla="*/ 0 w 263"/>
                <a:gd name="T27" fmla="*/ 0 h 791"/>
                <a:gd name="T28" fmla="*/ 0 w 263"/>
                <a:gd name="T29" fmla="*/ 0 h 791"/>
                <a:gd name="T30" fmla="*/ 0 w 263"/>
                <a:gd name="T31" fmla="*/ 0 h 791"/>
                <a:gd name="T32" fmla="*/ 0 w 263"/>
                <a:gd name="T33" fmla="*/ 0 h 791"/>
                <a:gd name="T34" fmla="*/ 0 w 263"/>
                <a:gd name="T35" fmla="*/ 0 h 791"/>
                <a:gd name="T36" fmla="*/ 0 w 263"/>
                <a:gd name="T37" fmla="*/ 0 h 791"/>
                <a:gd name="T38" fmla="*/ 0 w 263"/>
                <a:gd name="T39" fmla="*/ 0 h 79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63"/>
                <a:gd name="T61" fmla="*/ 0 h 791"/>
                <a:gd name="T62" fmla="*/ 263 w 263"/>
                <a:gd name="T63" fmla="*/ 791 h 79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63" h="791">
                  <a:moveTo>
                    <a:pt x="111" y="0"/>
                  </a:moveTo>
                  <a:lnTo>
                    <a:pt x="9" y="425"/>
                  </a:lnTo>
                  <a:lnTo>
                    <a:pt x="0" y="536"/>
                  </a:lnTo>
                  <a:lnTo>
                    <a:pt x="17" y="586"/>
                  </a:lnTo>
                  <a:lnTo>
                    <a:pt x="34" y="603"/>
                  </a:lnTo>
                  <a:lnTo>
                    <a:pt x="34" y="740"/>
                  </a:lnTo>
                  <a:lnTo>
                    <a:pt x="51" y="791"/>
                  </a:lnTo>
                  <a:lnTo>
                    <a:pt x="69" y="791"/>
                  </a:lnTo>
                  <a:lnTo>
                    <a:pt x="95" y="775"/>
                  </a:lnTo>
                  <a:lnTo>
                    <a:pt x="119" y="706"/>
                  </a:lnTo>
                  <a:lnTo>
                    <a:pt x="153" y="594"/>
                  </a:lnTo>
                  <a:lnTo>
                    <a:pt x="197" y="442"/>
                  </a:lnTo>
                  <a:lnTo>
                    <a:pt x="239" y="272"/>
                  </a:lnTo>
                  <a:lnTo>
                    <a:pt x="263" y="152"/>
                  </a:lnTo>
                  <a:lnTo>
                    <a:pt x="164" y="477"/>
                  </a:lnTo>
                  <a:lnTo>
                    <a:pt x="205" y="128"/>
                  </a:lnTo>
                  <a:lnTo>
                    <a:pt x="111" y="468"/>
                  </a:lnTo>
                  <a:lnTo>
                    <a:pt x="164" y="83"/>
                  </a:lnTo>
                  <a:lnTo>
                    <a:pt x="51" y="417"/>
                  </a:lnTo>
                  <a:lnTo>
                    <a:pt x="1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6" name="Freeform 114"/>
            <p:cNvSpPr>
              <a:spLocks/>
            </p:cNvSpPr>
            <p:nvPr/>
          </p:nvSpPr>
          <p:spPr bwMode="auto">
            <a:xfrm>
              <a:off x="4970" y="354"/>
              <a:ext cx="19" cy="51"/>
            </a:xfrm>
            <a:custGeom>
              <a:avLst/>
              <a:gdLst>
                <a:gd name="T0" fmla="*/ 0 w 264"/>
                <a:gd name="T1" fmla="*/ 0 h 715"/>
                <a:gd name="T2" fmla="*/ 0 w 264"/>
                <a:gd name="T3" fmla="*/ 0 h 715"/>
                <a:gd name="T4" fmla="*/ 0 w 264"/>
                <a:gd name="T5" fmla="*/ 0 h 715"/>
                <a:gd name="T6" fmla="*/ 0 w 264"/>
                <a:gd name="T7" fmla="*/ 0 h 715"/>
                <a:gd name="T8" fmla="*/ 0 w 264"/>
                <a:gd name="T9" fmla="*/ 0 h 715"/>
                <a:gd name="T10" fmla="*/ 0 w 264"/>
                <a:gd name="T11" fmla="*/ 0 h 715"/>
                <a:gd name="T12" fmla="*/ 0 w 264"/>
                <a:gd name="T13" fmla="*/ 0 h 715"/>
                <a:gd name="T14" fmla="*/ 0 w 264"/>
                <a:gd name="T15" fmla="*/ 0 h 715"/>
                <a:gd name="T16" fmla="*/ 0 w 264"/>
                <a:gd name="T17" fmla="*/ 0 h 715"/>
                <a:gd name="T18" fmla="*/ 0 w 264"/>
                <a:gd name="T19" fmla="*/ 0 h 715"/>
                <a:gd name="T20" fmla="*/ 0 w 264"/>
                <a:gd name="T21" fmla="*/ 0 h 715"/>
                <a:gd name="T22" fmla="*/ 0 w 264"/>
                <a:gd name="T23" fmla="*/ 0 h 715"/>
                <a:gd name="T24" fmla="*/ 0 w 264"/>
                <a:gd name="T25" fmla="*/ 0 h 715"/>
                <a:gd name="T26" fmla="*/ 0 w 264"/>
                <a:gd name="T27" fmla="*/ 0 h 715"/>
                <a:gd name="T28" fmla="*/ 0 w 264"/>
                <a:gd name="T29" fmla="*/ 0 h 715"/>
                <a:gd name="T30" fmla="*/ 0 w 264"/>
                <a:gd name="T31" fmla="*/ 0 h 715"/>
                <a:gd name="T32" fmla="*/ 0 w 264"/>
                <a:gd name="T33" fmla="*/ 0 h 715"/>
                <a:gd name="T34" fmla="*/ 0 w 264"/>
                <a:gd name="T35" fmla="*/ 0 h 715"/>
                <a:gd name="T36" fmla="*/ 0 w 264"/>
                <a:gd name="T37" fmla="*/ 0 h 715"/>
                <a:gd name="T38" fmla="*/ 0 w 264"/>
                <a:gd name="T39" fmla="*/ 0 h 715"/>
                <a:gd name="T40" fmla="*/ 0 w 264"/>
                <a:gd name="T41" fmla="*/ 0 h 715"/>
                <a:gd name="T42" fmla="*/ 0 w 264"/>
                <a:gd name="T43" fmla="*/ 0 h 715"/>
                <a:gd name="T44" fmla="*/ 0 w 264"/>
                <a:gd name="T45" fmla="*/ 0 h 71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64"/>
                <a:gd name="T70" fmla="*/ 0 h 715"/>
                <a:gd name="T71" fmla="*/ 264 w 264"/>
                <a:gd name="T72" fmla="*/ 715 h 71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64" h="715">
                  <a:moveTo>
                    <a:pt x="52" y="121"/>
                  </a:moveTo>
                  <a:lnTo>
                    <a:pt x="0" y="324"/>
                  </a:lnTo>
                  <a:lnTo>
                    <a:pt x="0" y="418"/>
                  </a:lnTo>
                  <a:lnTo>
                    <a:pt x="24" y="501"/>
                  </a:lnTo>
                  <a:lnTo>
                    <a:pt x="70" y="535"/>
                  </a:lnTo>
                  <a:lnTo>
                    <a:pt x="103" y="579"/>
                  </a:lnTo>
                  <a:lnTo>
                    <a:pt x="137" y="688"/>
                  </a:lnTo>
                  <a:lnTo>
                    <a:pt x="163" y="715"/>
                  </a:lnTo>
                  <a:lnTo>
                    <a:pt x="181" y="707"/>
                  </a:lnTo>
                  <a:lnTo>
                    <a:pt x="196" y="665"/>
                  </a:lnTo>
                  <a:lnTo>
                    <a:pt x="214" y="554"/>
                  </a:lnTo>
                  <a:lnTo>
                    <a:pt x="239" y="444"/>
                  </a:lnTo>
                  <a:lnTo>
                    <a:pt x="264" y="358"/>
                  </a:lnTo>
                  <a:lnTo>
                    <a:pt x="264" y="272"/>
                  </a:lnTo>
                  <a:lnTo>
                    <a:pt x="239" y="68"/>
                  </a:lnTo>
                  <a:lnTo>
                    <a:pt x="239" y="265"/>
                  </a:lnTo>
                  <a:lnTo>
                    <a:pt x="196" y="444"/>
                  </a:lnTo>
                  <a:lnTo>
                    <a:pt x="172" y="0"/>
                  </a:lnTo>
                  <a:lnTo>
                    <a:pt x="154" y="324"/>
                  </a:lnTo>
                  <a:lnTo>
                    <a:pt x="128" y="466"/>
                  </a:lnTo>
                  <a:lnTo>
                    <a:pt x="110" y="121"/>
                  </a:lnTo>
                  <a:lnTo>
                    <a:pt x="61" y="349"/>
                  </a:lnTo>
                  <a:lnTo>
                    <a:pt x="52" y="1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7" name="Freeform 115"/>
            <p:cNvSpPr>
              <a:spLocks/>
            </p:cNvSpPr>
            <p:nvPr/>
          </p:nvSpPr>
          <p:spPr bwMode="auto">
            <a:xfrm>
              <a:off x="5013" y="331"/>
              <a:ext cx="17" cy="67"/>
            </a:xfrm>
            <a:custGeom>
              <a:avLst/>
              <a:gdLst>
                <a:gd name="T0" fmla="*/ 0 w 239"/>
                <a:gd name="T1" fmla="*/ 0 h 928"/>
                <a:gd name="T2" fmla="*/ 0 w 239"/>
                <a:gd name="T3" fmla="*/ 0 h 928"/>
                <a:gd name="T4" fmla="*/ 0 w 239"/>
                <a:gd name="T5" fmla="*/ 0 h 928"/>
                <a:gd name="T6" fmla="*/ 0 w 239"/>
                <a:gd name="T7" fmla="*/ 0 h 928"/>
                <a:gd name="T8" fmla="*/ 0 w 239"/>
                <a:gd name="T9" fmla="*/ 0 h 928"/>
                <a:gd name="T10" fmla="*/ 0 w 239"/>
                <a:gd name="T11" fmla="*/ 0 h 928"/>
                <a:gd name="T12" fmla="*/ 0 w 239"/>
                <a:gd name="T13" fmla="*/ 0 h 928"/>
                <a:gd name="T14" fmla="*/ 0 w 239"/>
                <a:gd name="T15" fmla="*/ 0 h 928"/>
                <a:gd name="T16" fmla="*/ 0 w 239"/>
                <a:gd name="T17" fmla="*/ 0 h 928"/>
                <a:gd name="T18" fmla="*/ 0 w 239"/>
                <a:gd name="T19" fmla="*/ 0 h 928"/>
                <a:gd name="T20" fmla="*/ 0 w 239"/>
                <a:gd name="T21" fmla="*/ 0 h 928"/>
                <a:gd name="T22" fmla="*/ 0 w 239"/>
                <a:gd name="T23" fmla="*/ 0 h 928"/>
                <a:gd name="T24" fmla="*/ 0 w 239"/>
                <a:gd name="T25" fmla="*/ 0 h 928"/>
                <a:gd name="T26" fmla="*/ 0 w 239"/>
                <a:gd name="T27" fmla="*/ 0 h 928"/>
                <a:gd name="T28" fmla="*/ 0 w 239"/>
                <a:gd name="T29" fmla="*/ 0 h 928"/>
                <a:gd name="T30" fmla="*/ 0 w 239"/>
                <a:gd name="T31" fmla="*/ 0 h 928"/>
                <a:gd name="T32" fmla="*/ 0 w 239"/>
                <a:gd name="T33" fmla="*/ 0 h 928"/>
                <a:gd name="T34" fmla="*/ 0 w 239"/>
                <a:gd name="T35" fmla="*/ 0 h 928"/>
                <a:gd name="T36" fmla="*/ 0 w 239"/>
                <a:gd name="T37" fmla="*/ 0 h 928"/>
                <a:gd name="T38" fmla="*/ 0 w 239"/>
                <a:gd name="T39" fmla="*/ 0 h 928"/>
                <a:gd name="T40" fmla="*/ 0 w 239"/>
                <a:gd name="T41" fmla="*/ 0 h 928"/>
                <a:gd name="T42" fmla="*/ 0 w 239"/>
                <a:gd name="T43" fmla="*/ 0 h 928"/>
                <a:gd name="T44" fmla="*/ 0 w 239"/>
                <a:gd name="T45" fmla="*/ 0 h 928"/>
                <a:gd name="T46" fmla="*/ 0 w 239"/>
                <a:gd name="T47" fmla="*/ 0 h 928"/>
                <a:gd name="T48" fmla="*/ 0 w 239"/>
                <a:gd name="T49" fmla="*/ 0 h 928"/>
                <a:gd name="T50" fmla="*/ 0 w 239"/>
                <a:gd name="T51" fmla="*/ 0 h 928"/>
                <a:gd name="T52" fmla="*/ 0 w 239"/>
                <a:gd name="T53" fmla="*/ 0 h 928"/>
                <a:gd name="T54" fmla="*/ 0 w 239"/>
                <a:gd name="T55" fmla="*/ 0 h 9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39"/>
                <a:gd name="T85" fmla="*/ 0 h 928"/>
                <a:gd name="T86" fmla="*/ 239 w 239"/>
                <a:gd name="T87" fmla="*/ 928 h 9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39" h="928">
                  <a:moveTo>
                    <a:pt x="84" y="0"/>
                  </a:moveTo>
                  <a:lnTo>
                    <a:pt x="153" y="214"/>
                  </a:lnTo>
                  <a:lnTo>
                    <a:pt x="77" y="104"/>
                  </a:lnTo>
                  <a:lnTo>
                    <a:pt x="102" y="256"/>
                  </a:lnTo>
                  <a:lnTo>
                    <a:pt x="50" y="214"/>
                  </a:lnTo>
                  <a:lnTo>
                    <a:pt x="84" y="333"/>
                  </a:lnTo>
                  <a:lnTo>
                    <a:pt x="93" y="452"/>
                  </a:lnTo>
                  <a:lnTo>
                    <a:pt x="93" y="546"/>
                  </a:lnTo>
                  <a:lnTo>
                    <a:pt x="33" y="342"/>
                  </a:lnTo>
                  <a:lnTo>
                    <a:pt x="59" y="572"/>
                  </a:lnTo>
                  <a:lnTo>
                    <a:pt x="8" y="437"/>
                  </a:lnTo>
                  <a:lnTo>
                    <a:pt x="16" y="613"/>
                  </a:lnTo>
                  <a:lnTo>
                    <a:pt x="8" y="782"/>
                  </a:lnTo>
                  <a:lnTo>
                    <a:pt x="0" y="912"/>
                  </a:lnTo>
                  <a:lnTo>
                    <a:pt x="16" y="928"/>
                  </a:lnTo>
                  <a:lnTo>
                    <a:pt x="50" y="903"/>
                  </a:lnTo>
                  <a:lnTo>
                    <a:pt x="102" y="836"/>
                  </a:lnTo>
                  <a:lnTo>
                    <a:pt x="146" y="715"/>
                  </a:lnTo>
                  <a:lnTo>
                    <a:pt x="162" y="596"/>
                  </a:lnTo>
                  <a:lnTo>
                    <a:pt x="162" y="494"/>
                  </a:lnTo>
                  <a:lnTo>
                    <a:pt x="146" y="391"/>
                  </a:lnTo>
                  <a:lnTo>
                    <a:pt x="212" y="384"/>
                  </a:lnTo>
                  <a:lnTo>
                    <a:pt x="231" y="342"/>
                  </a:lnTo>
                  <a:lnTo>
                    <a:pt x="239" y="274"/>
                  </a:lnTo>
                  <a:lnTo>
                    <a:pt x="223" y="214"/>
                  </a:lnTo>
                  <a:lnTo>
                    <a:pt x="185" y="146"/>
                  </a:lnTo>
                  <a:lnTo>
                    <a:pt x="146" y="69"/>
                  </a:lnTo>
                  <a:lnTo>
                    <a:pt x="8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8" name="Freeform 116"/>
            <p:cNvSpPr>
              <a:spLocks/>
            </p:cNvSpPr>
            <p:nvPr/>
          </p:nvSpPr>
          <p:spPr bwMode="auto">
            <a:xfrm>
              <a:off x="5039" y="306"/>
              <a:ext cx="9" cy="28"/>
            </a:xfrm>
            <a:custGeom>
              <a:avLst/>
              <a:gdLst>
                <a:gd name="T0" fmla="*/ 0 w 128"/>
                <a:gd name="T1" fmla="*/ 0 h 384"/>
                <a:gd name="T2" fmla="*/ 0 w 128"/>
                <a:gd name="T3" fmla="*/ 0 h 384"/>
                <a:gd name="T4" fmla="*/ 0 w 128"/>
                <a:gd name="T5" fmla="*/ 0 h 384"/>
                <a:gd name="T6" fmla="*/ 0 w 128"/>
                <a:gd name="T7" fmla="*/ 0 h 384"/>
                <a:gd name="T8" fmla="*/ 0 w 128"/>
                <a:gd name="T9" fmla="*/ 0 h 384"/>
                <a:gd name="T10" fmla="*/ 0 w 128"/>
                <a:gd name="T11" fmla="*/ 0 h 384"/>
                <a:gd name="T12" fmla="*/ 0 w 128"/>
                <a:gd name="T13" fmla="*/ 0 h 384"/>
                <a:gd name="T14" fmla="*/ 0 w 128"/>
                <a:gd name="T15" fmla="*/ 0 h 384"/>
                <a:gd name="T16" fmla="*/ 0 w 128"/>
                <a:gd name="T17" fmla="*/ 0 h 384"/>
                <a:gd name="T18" fmla="*/ 0 w 128"/>
                <a:gd name="T19" fmla="*/ 0 h 384"/>
                <a:gd name="T20" fmla="*/ 0 w 128"/>
                <a:gd name="T21" fmla="*/ 0 h 384"/>
                <a:gd name="T22" fmla="*/ 0 w 128"/>
                <a:gd name="T23" fmla="*/ 0 h 384"/>
                <a:gd name="T24" fmla="*/ 0 w 128"/>
                <a:gd name="T25" fmla="*/ 0 h 3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8"/>
                <a:gd name="T40" fmla="*/ 0 h 384"/>
                <a:gd name="T41" fmla="*/ 128 w 128"/>
                <a:gd name="T42" fmla="*/ 384 h 38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8" h="384">
                  <a:moveTo>
                    <a:pt x="0" y="0"/>
                  </a:moveTo>
                  <a:lnTo>
                    <a:pt x="59" y="136"/>
                  </a:lnTo>
                  <a:lnTo>
                    <a:pt x="9" y="103"/>
                  </a:lnTo>
                  <a:lnTo>
                    <a:pt x="50" y="238"/>
                  </a:lnTo>
                  <a:lnTo>
                    <a:pt x="9" y="205"/>
                  </a:lnTo>
                  <a:lnTo>
                    <a:pt x="50" y="368"/>
                  </a:lnTo>
                  <a:lnTo>
                    <a:pt x="77" y="384"/>
                  </a:lnTo>
                  <a:lnTo>
                    <a:pt x="111" y="348"/>
                  </a:lnTo>
                  <a:lnTo>
                    <a:pt x="128" y="273"/>
                  </a:lnTo>
                  <a:lnTo>
                    <a:pt x="119" y="205"/>
                  </a:lnTo>
                  <a:lnTo>
                    <a:pt x="93" y="127"/>
                  </a:lnTo>
                  <a:lnTo>
                    <a:pt x="68" y="85"/>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89" name="Freeform 117"/>
            <p:cNvSpPr>
              <a:spLocks/>
            </p:cNvSpPr>
            <p:nvPr/>
          </p:nvSpPr>
          <p:spPr bwMode="auto">
            <a:xfrm>
              <a:off x="5044" y="333"/>
              <a:ext cx="15" cy="45"/>
            </a:xfrm>
            <a:custGeom>
              <a:avLst/>
              <a:gdLst>
                <a:gd name="T0" fmla="*/ 0 w 215"/>
                <a:gd name="T1" fmla="*/ 0 h 622"/>
                <a:gd name="T2" fmla="*/ 0 w 215"/>
                <a:gd name="T3" fmla="*/ 0 h 622"/>
                <a:gd name="T4" fmla="*/ 0 w 215"/>
                <a:gd name="T5" fmla="*/ 0 h 622"/>
                <a:gd name="T6" fmla="*/ 0 w 215"/>
                <a:gd name="T7" fmla="*/ 0 h 622"/>
                <a:gd name="T8" fmla="*/ 0 w 215"/>
                <a:gd name="T9" fmla="*/ 0 h 622"/>
                <a:gd name="T10" fmla="*/ 0 w 215"/>
                <a:gd name="T11" fmla="*/ 0 h 622"/>
                <a:gd name="T12" fmla="*/ 0 w 215"/>
                <a:gd name="T13" fmla="*/ 0 h 622"/>
                <a:gd name="T14" fmla="*/ 0 w 215"/>
                <a:gd name="T15" fmla="*/ 0 h 622"/>
                <a:gd name="T16" fmla="*/ 0 w 215"/>
                <a:gd name="T17" fmla="*/ 0 h 622"/>
                <a:gd name="T18" fmla="*/ 0 w 215"/>
                <a:gd name="T19" fmla="*/ 0 h 622"/>
                <a:gd name="T20" fmla="*/ 0 w 215"/>
                <a:gd name="T21" fmla="*/ 0 h 622"/>
                <a:gd name="T22" fmla="*/ 0 w 215"/>
                <a:gd name="T23" fmla="*/ 0 h 622"/>
                <a:gd name="T24" fmla="*/ 0 w 215"/>
                <a:gd name="T25" fmla="*/ 0 h 622"/>
                <a:gd name="T26" fmla="*/ 0 w 215"/>
                <a:gd name="T27" fmla="*/ 0 h 622"/>
                <a:gd name="T28" fmla="*/ 0 w 215"/>
                <a:gd name="T29" fmla="*/ 0 h 622"/>
                <a:gd name="T30" fmla="*/ 0 w 215"/>
                <a:gd name="T31" fmla="*/ 0 h 622"/>
                <a:gd name="T32" fmla="*/ 0 w 215"/>
                <a:gd name="T33" fmla="*/ 0 h 622"/>
                <a:gd name="T34" fmla="*/ 0 w 215"/>
                <a:gd name="T35" fmla="*/ 0 h 622"/>
                <a:gd name="T36" fmla="*/ 0 w 215"/>
                <a:gd name="T37" fmla="*/ 0 h 622"/>
                <a:gd name="T38" fmla="*/ 0 w 215"/>
                <a:gd name="T39" fmla="*/ 0 h 62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15"/>
                <a:gd name="T61" fmla="*/ 0 h 622"/>
                <a:gd name="T62" fmla="*/ 215 w 215"/>
                <a:gd name="T63" fmla="*/ 622 h 62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15" h="622">
                  <a:moveTo>
                    <a:pt x="103" y="0"/>
                  </a:moveTo>
                  <a:lnTo>
                    <a:pt x="153" y="128"/>
                  </a:lnTo>
                  <a:lnTo>
                    <a:pt x="187" y="238"/>
                  </a:lnTo>
                  <a:lnTo>
                    <a:pt x="206" y="357"/>
                  </a:lnTo>
                  <a:lnTo>
                    <a:pt x="215" y="467"/>
                  </a:lnTo>
                  <a:lnTo>
                    <a:pt x="206" y="561"/>
                  </a:lnTo>
                  <a:lnTo>
                    <a:pt x="187" y="613"/>
                  </a:lnTo>
                  <a:lnTo>
                    <a:pt x="162" y="622"/>
                  </a:lnTo>
                  <a:lnTo>
                    <a:pt x="137" y="622"/>
                  </a:lnTo>
                  <a:lnTo>
                    <a:pt x="111" y="605"/>
                  </a:lnTo>
                  <a:lnTo>
                    <a:pt x="93" y="554"/>
                  </a:lnTo>
                  <a:lnTo>
                    <a:pt x="75" y="459"/>
                  </a:lnTo>
                  <a:lnTo>
                    <a:pt x="51" y="349"/>
                  </a:lnTo>
                  <a:lnTo>
                    <a:pt x="0" y="111"/>
                  </a:lnTo>
                  <a:lnTo>
                    <a:pt x="93" y="433"/>
                  </a:lnTo>
                  <a:lnTo>
                    <a:pt x="25" y="59"/>
                  </a:lnTo>
                  <a:lnTo>
                    <a:pt x="137" y="349"/>
                  </a:lnTo>
                  <a:lnTo>
                    <a:pt x="51" y="9"/>
                  </a:lnTo>
                  <a:lnTo>
                    <a:pt x="153" y="238"/>
                  </a:lnTo>
                  <a:lnTo>
                    <a:pt x="10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0" name="Freeform 118"/>
            <p:cNvSpPr>
              <a:spLocks/>
            </p:cNvSpPr>
            <p:nvPr/>
          </p:nvSpPr>
          <p:spPr bwMode="auto">
            <a:xfrm>
              <a:off x="5066" y="310"/>
              <a:ext cx="18" cy="45"/>
            </a:xfrm>
            <a:custGeom>
              <a:avLst/>
              <a:gdLst>
                <a:gd name="T0" fmla="*/ 0 w 258"/>
                <a:gd name="T1" fmla="*/ 0 h 628"/>
                <a:gd name="T2" fmla="*/ 0 w 258"/>
                <a:gd name="T3" fmla="*/ 0 h 628"/>
                <a:gd name="T4" fmla="*/ 0 w 258"/>
                <a:gd name="T5" fmla="*/ 0 h 628"/>
                <a:gd name="T6" fmla="*/ 0 w 258"/>
                <a:gd name="T7" fmla="*/ 0 h 628"/>
                <a:gd name="T8" fmla="*/ 0 w 258"/>
                <a:gd name="T9" fmla="*/ 0 h 628"/>
                <a:gd name="T10" fmla="*/ 0 w 258"/>
                <a:gd name="T11" fmla="*/ 0 h 628"/>
                <a:gd name="T12" fmla="*/ 0 w 258"/>
                <a:gd name="T13" fmla="*/ 0 h 628"/>
                <a:gd name="T14" fmla="*/ 0 w 258"/>
                <a:gd name="T15" fmla="*/ 0 h 628"/>
                <a:gd name="T16" fmla="*/ 0 w 258"/>
                <a:gd name="T17" fmla="*/ 0 h 628"/>
                <a:gd name="T18" fmla="*/ 0 w 258"/>
                <a:gd name="T19" fmla="*/ 0 h 628"/>
                <a:gd name="T20" fmla="*/ 0 w 258"/>
                <a:gd name="T21" fmla="*/ 0 h 628"/>
                <a:gd name="T22" fmla="*/ 0 w 258"/>
                <a:gd name="T23" fmla="*/ 0 h 628"/>
                <a:gd name="T24" fmla="*/ 0 w 258"/>
                <a:gd name="T25" fmla="*/ 0 h 628"/>
                <a:gd name="T26" fmla="*/ 0 w 258"/>
                <a:gd name="T27" fmla="*/ 0 h 628"/>
                <a:gd name="T28" fmla="*/ 0 w 258"/>
                <a:gd name="T29" fmla="*/ 0 h 628"/>
                <a:gd name="T30" fmla="*/ 0 w 258"/>
                <a:gd name="T31" fmla="*/ 0 h 628"/>
                <a:gd name="T32" fmla="*/ 0 w 258"/>
                <a:gd name="T33" fmla="*/ 0 h 628"/>
                <a:gd name="T34" fmla="*/ 0 w 258"/>
                <a:gd name="T35" fmla="*/ 0 h 628"/>
                <a:gd name="T36" fmla="*/ 0 w 258"/>
                <a:gd name="T37" fmla="*/ 0 h 62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58"/>
                <a:gd name="T58" fmla="*/ 0 h 628"/>
                <a:gd name="T59" fmla="*/ 258 w 258"/>
                <a:gd name="T60" fmla="*/ 628 h 62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58" h="628">
                  <a:moveTo>
                    <a:pt x="213" y="628"/>
                  </a:moveTo>
                  <a:lnTo>
                    <a:pt x="249" y="586"/>
                  </a:lnTo>
                  <a:lnTo>
                    <a:pt x="258" y="536"/>
                  </a:lnTo>
                  <a:lnTo>
                    <a:pt x="258" y="441"/>
                  </a:lnTo>
                  <a:lnTo>
                    <a:pt x="249" y="348"/>
                  </a:lnTo>
                  <a:lnTo>
                    <a:pt x="258" y="295"/>
                  </a:lnTo>
                  <a:lnTo>
                    <a:pt x="249" y="246"/>
                  </a:lnTo>
                  <a:lnTo>
                    <a:pt x="213" y="177"/>
                  </a:lnTo>
                  <a:lnTo>
                    <a:pt x="87" y="50"/>
                  </a:lnTo>
                  <a:lnTo>
                    <a:pt x="180" y="220"/>
                  </a:lnTo>
                  <a:lnTo>
                    <a:pt x="0" y="0"/>
                  </a:lnTo>
                  <a:lnTo>
                    <a:pt x="180" y="339"/>
                  </a:lnTo>
                  <a:lnTo>
                    <a:pt x="26" y="137"/>
                  </a:lnTo>
                  <a:lnTo>
                    <a:pt x="180" y="399"/>
                  </a:lnTo>
                  <a:lnTo>
                    <a:pt x="76" y="295"/>
                  </a:lnTo>
                  <a:lnTo>
                    <a:pt x="164" y="441"/>
                  </a:lnTo>
                  <a:lnTo>
                    <a:pt x="187" y="551"/>
                  </a:lnTo>
                  <a:lnTo>
                    <a:pt x="195" y="586"/>
                  </a:lnTo>
                  <a:lnTo>
                    <a:pt x="213" y="6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1" name="Freeform 119"/>
            <p:cNvSpPr>
              <a:spLocks/>
            </p:cNvSpPr>
            <p:nvPr/>
          </p:nvSpPr>
          <p:spPr bwMode="auto">
            <a:xfrm>
              <a:off x="5085" y="294"/>
              <a:ext cx="48" cy="210"/>
            </a:xfrm>
            <a:custGeom>
              <a:avLst/>
              <a:gdLst>
                <a:gd name="T0" fmla="*/ 0 w 666"/>
                <a:gd name="T1" fmla="*/ 0 h 2937"/>
                <a:gd name="T2" fmla="*/ 0 w 666"/>
                <a:gd name="T3" fmla="*/ 0 h 2937"/>
                <a:gd name="T4" fmla="*/ 0 w 666"/>
                <a:gd name="T5" fmla="*/ 0 h 2937"/>
                <a:gd name="T6" fmla="*/ 0 w 666"/>
                <a:gd name="T7" fmla="*/ 0 h 2937"/>
                <a:gd name="T8" fmla="*/ 0 w 666"/>
                <a:gd name="T9" fmla="*/ 0 h 2937"/>
                <a:gd name="T10" fmla="*/ 0 w 666"/>
                <a:gd name="T11" fmla="*/ 0 h 2937"/>
                <a:gd name="T12" fmla="*/ 0 w 666"/>
                <a:gd name="T13" fmla="*/ 0 h 2937"/>
                <a:gd name="T14" fmla="*/ 0 w 666"/>
                <a:gd name="T15" fmla="*/ 0 h 2937"/>
                <a:gd name="T16" fmla="*/ 0 w 666"/>
                <a:gd name="T17" fmla="*/ 0 h 2937"/>
                <a:gd name="T18" fmla="*/ 0 w 666"/>
                <a:gd name="T19" fmla="*/ 0 h 2937"/>
                <a:gd name="T20" fmla="*/ 0 w 666"/>
                <a:gd name="T21" fmla="*/ 0 h 2937"/>
                <a:gd name="T22" fmla="*/ 0 w 666"/>
                <a:gd name="T23" fmla="*/ 0 h 2937"/>
                <a:gd name="T24" fmla="*/ 0 w 666"/>
                <a:gd name="T25" fmla="*/ 0 h 2937"/>
                <a:gd name="T26" fmla="*/ 0 w 666"/>
                <a:gd name="T27" fmla="*/ 0 h 2937"/>
                <a:gd name="T28" fmla="*/ 0 w 666"/>
                <a:gd name="T29" fmla="*/ 0 h 2937"/>
                <a:gd name="T30" fmla="*/ 0 w 666"/>
                <a:gd name="T31" fmla="*/ 0 h 2937"/>
                <a:gd name="T32" fmla="*/ 0 w 666"/>
                <a:gd name="T33" fmla="*/ 0 h 2937"/>
                <a:gd name="T34" fmla="*/ 0 w 666"/>
                <a:gd name="T35" fmla="*/ 0 h 2937"/>
                <a:gd name="T36" fmla="*/ 0 w 666"/>
                <a:gd name="T37" fmla="*/ 0 h 2937"/>
                <a:gd name="T38" fmla="*/ 0 w 666"/>
                <a:gd name="T39" fmla="*/ 0 h 2937"/>
                <a:gd name="T40" fmla="*/ 0 w 666"/>
                <a:gd name="T41" fmla="*/ 0 h 2937"/>
                <a:gd name="T42" fmla="*/ 0 w 666"/>
                <a:gd name="T43" fmla="*/ 0 h 2937"/>
                <a:gd name="T44" fmla="*/ 0 w 666"/>
                <a:gd name="T45" fmla="*/ 0 h 2937"/>
                <a:gd name="T46" fmla="*/ 0 w 666"/>
                <a:gd name="T47" fmla="*/ 0 h 2937"/>
                <a:gd name="T48" fmla="*/ 0 w 666"/>
                <a:gd name="T49" fmla="*/ 0 h 2937"/>
                <a:gd name="T50" fmla="*/ 0 w 666"/>
                <a:gd name="T51" fmla="*/ 0 h 2937"/>
                <a:gd name="T52" fmla="*/ 0 w 666"/>
                <a:gd name="T53" fmla="*/ 0 h 2937"/>
                <a:gd name="T54" fmla="*/ 0 w 666"/>
                <a:gd name="T55" fmla="*/ 0 h 2937"/>
                <a:gd name="T56" fmla="*/ 0 w 666"/>
                <a:gd name="T57" fmla="*/ 0 h 2937"/>
                <a:gd name="T58" fmla="*/ 0 w 666"/>
                <a:gd name="T59" fmla="*/ 0 h 2937"/>
                <a:gd name="T60" fmla="*/ 0 w 666"/>
                <a:gd name="T61" fmla="*/ 0 h 2937"/>
                <a:gd name="T62" fmla="*/ 0 w 666"/>
                <a:gd name="T63" fmla="*/ 0 h 2937"/>
                <a:gd name="T64" fmla="*/ 0 w 666"/>
                <a:gd name="T65" fmla="*/ 0 h 2937"/>
                <a:gd name="T66" fmla="*/ 0 w 666"/>
                <a:gd name="T67" fmla="*/ 0 h 2937"/>
                <a:gd name="T68" fmla="*/ 0 w 666"/>
                <a:gd name="T69" fmla="*/ 0 h 2937"/>
                <a:gd name="T70" fmla="*/ 0 w 666"/>
                <a:gd name="T71" fmla="*/ 0 h 2937"/>
                <a:gd name="T72" fmla="*/ 0 w 666"/>
                <a:gd name="T73" fmla="*/ 0 h 2937"/>
                <a:gd name="T74" fmla="*/ 0 w 666"/>
                <a:gd name="T75" fmla="*/ 0 h 2937"/>
                <a:gd name="T76" fmla="*/ 0 w 666"/>
                <a:gd name="T77" fmla="*/ 0 h 2937"/>
                <a:gd name="T78" fmla="*/ 0 w 666"/>
                <a:gd name="T79" fmla="*/ 0 h 2937"/>
                <a:gd name="T80" fmla="*/ 0 w 666"/>
                <a:gd name="T81" fmla="*/ 0 h 293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66"/>
                <a:gd name="T124" fmla="*/ 0 h 2937"/>
                <a:gd name="T125" fmla="*/ 666 w 666"/>
                <a:gd name="T126" fmla="*/ 2937 h 293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66" h="2937">
                  <a:moveTo>
                    <a:pt x="0" y="298"/>
                  </a:moveTo>
                  <a:lnTo>
                    <a:pt x="84" y="404"/>
                  </a:lnTo>
                  <a:lnTo>
                    <a:pt x="153" y="519"/>
                  </a:lnTo>
                  <a:lnTo>
                    <a:pt x="201" y="634"/>
                  </a:lnTo>
                  <a:lnTo>
                    <a:pt x="240" y="770"/>
                  </a:lnTo>
                  <a:lnTo>
                    <a:pt x="260" y="915"/>
                  </a:lnTo>
                  <a:lnTo>
                    <a:pt x="260" y="1029"/>
                  </a:lnTo>
                  <a:lnTo>
                    <a:pt x="251" y="1086"/>
                  </a:lnTo>
                  <a:lnTo>
                    <a:pt x="182" y="1048"/>
                  </a:lnTo>
                  <a:lnTo>
                    <a:pt x="251" y="1145"/>
                  </a:lnTo>
                  <a:lnTo>
                    <a:pt x="318" y="1261"/>
                  </a:lnTo>
                  <a:lnTo>
                    <a:pt x="356" y="1375"/>
                  </a:lnTo>
                  <a:lnTo>
                    <a:pt x="377" y="1473"/>
                  </a:lnTo>
                  <a:lnTo>
                    <a:pt x="395" y="1607"/>
                  </a:lnTo>
                  <a:lnTo>
                    <a:pt x="308" y="1473"/>
                  </a:lnTo>
                  <a:lnTo>
                    <a:pt x="212" y="1357"/>
                  </a:lnTo>
                  <a:lnTo>
                    <a:pt x="347" y="1655"/>
                  </a:lnTo>
                  <a:lnTo>
                    <a:pt x="231" y="1511"/>
                  </a:lnTo>
                  <a:lnTo>
                    <a:pt x="318" y="1790"/>
                  </a:lnTo>
                  <a:lnTo>
                    <a:pt x="164" y="1511"/>
                  </a:lnTo>
                  <a:lnTo>
                    <a:pt x="287" y="1838"/>
                  </a:lnTo>
                  <a:lnTo>
                    <a:pt x="367" y="2069"/>
                  </a:lnTo>
                  <a:lnTo>
                    <a:pt x="415" y="2263"/>
                  </a:lnTo>
                  <a:lnTo>
                    <a:pt x="434" y="2436"/>
                  </a:lnTo>
                  <a:lnTo>
                    <a:pt x="444" y="2628"/>
                  </a:lnTo>
                  <a:lnTo>
                    <a:pt x="415" y="2937"/>
                  </a:lnTo>
                  <a:lnTo>
                    <a:pt x="501" y="2791"/>
                  </a:lnTo>
                  <a:lnTo>
                    <a:pt x="529" y="2705"/>
                  </a:lnTo>
                  <a:lnTo>
                    <a:pt x="540" y="2580"/>
                  </a:lnTo>
                  <a:lnTo>
                    <a:pt x="586" y="2657"/>
                  </a:lnTo>
                  <a:lnTo>
                    <a:pt x="616" y="2513"/>
                  </a:lnTo>
                  <a:lnTo>
                    <a:pt x="636" y="2388"/>
                  </a:lnTo>
                  <a:lnTo>
                    <a:pt x="645" y="2281"/>
                  </a:lnTo>
                  <a:lnTo>
                    <a:pt x="636" y="2176"/>
                  </a:lnTo>
                  <a:lnTo>
                    <a:pt x="616" y="2088"/>
                  </a:lnTo>
                  <a:lnTo>
                    <a:pt x="578" y="1983"/>
                  </a:lnTo>
                  <a:lnTo>
                    <a:pt x="607" y="2137"/>
                  </a:lnTo>
                  <a:lnTo>
                    <a:pt x="616" y="2263"/>
                  </a:lnTo>
                  <a:lnTo>
                    <a:pt x="558" y="2108"/>
                  </a:lnTo>
                  <a:lnTo>
                    <a:pt x="511" y="2050"/>
                  </a:lnTo>
                  <a:lnTo>
                    <a:pt x="547" y="2137"/>
                  </a:lnTo>
                  <a:lnTo>
                    <a:pt x="578" y="2263"/>
                  </a:lnTo>
                  <a:lnTo>
                    <a:pt x="578" y="2349"/>
                  </a:lnTo>
                  <a:lnTo>
                    <a:pt x="540" y="2445"/>
                  </a:lnTo>
                  <a:lnTo>
                    <a:pt x="511" y="2281"/>
                  </a:lnTo>
                  <a:lnTo>
                    <a:pt x="463" y="2108"/>
                  </a:lnTo>
                  <a:lnTo>
                    <a:pt x="483" y="1876"/>
                  </a:lnTo>
                  <a:lnTo>
                    <a:pt x="472" y="1714"/>
                  </a:lnTo>
                  <a:lnTo>
                    <a:pt x="454" y="1550"/>
                  </a:lnTo>
                  <a:lnTo>
                    <a:pt x="395" y="1336"/>
                  </a:lnTo>
                  <a:lnTo>
                    <a:pt x="347" y="1223"/>
                  </a:lnTo>
                  <a:lnTo>
                    <a:pt x="454" y="1232"/>
                  </a:lnTo>
                  <a:lnTo>
                    <a:pt x="308" y="1115"/>
                  </a:lnTo>
                  <a:lnTo>
                    <a:pt x="529" y="1125"/>
                  </a:lnTo>
                  <a:lnTo>
                    <a:pt x="318" y="973"/>
                  </a:lnTo>
                  <a:lnTo>
                    <a:pt x="511" y="981"/>
                  </a:lnTo>
                  <a:lnTo>
                    <a:pt x="356" y="894"/>
                  </a:lnTo>
                  <a:lnTo>
                    <a:pt x="483" y="846"/>
                  </a:lnTo>
                  <a:lnTo>
                    <a:pt x="377" y="799"/>
                  </a:lnTo>
                  <a:lnTo>
                    <a:pt x="454" y="751"/>
                  </a:lnTo>
                  <a:lnTo>
                    <a:pt x="367" y="683"/>
                  </a:lnTo>
                  <a:lnTo>
                    <a:pt x="454" y="634"/>
                  </a:lnTo>
                  <a:lnTo>
                    <a:pt x="529" y="817"/>
                  </a:lnTo>
                  <a:lnTo>
                    <a:pt x="586" y="1048"/>
                  </a:lnTo>
                  <a:lnTo>
                    <a:pt x="616" y="1271"/>
                  </a:lnTo>
                  <a:lnTo>
                    <a:pt x="636" y="1501"/>
                  </a:lnTo>
                  <a:lnTo>
                    <a:pt x="636" y="1694"/>
                  </a:lnTo>
                  <a:lnTo>
                    <a:pt x="627" y="1992"/>
                  </a:lnTo>
                  <a:lnTo>
                    <a:pt x="655" y="1838"/>
                  </a:lnTo>
                  <a:lnTo>
                    <a:pt x="666" y="1655"/>
                  </a:lnTo>
                  <a:lnTo>
                    <a:pt x="666" y="1531"/>
                  </a:lnTo>
                  <a:lnTo>
                    <a:pt x="655" y="1318"/>
                  </a:lnTo>
                  <a:lnTo>
                    <a:pt x="627" y="1106"/>
                  </a:lnTo>
                  <a:lnTo>
                    <a:pt x="578" y="865"/>
                  </a:lnTo>
                  <a:lnTo>
                    <a:pt x="491" y="624"/>
                  </a:lnTo>
                  <a:lnTo>
                    <a:pt x="406" y="451"/>
                  </a:lnTo>
                  <a:lnTo>
                    <a:pt x="318" y="317"/>
                  </a:lnTo>
                  <a:lnTo>
                    <a:pt x="201" y="163"/>
                  </a:lnTo>
                  <a:lnTo>
                    <a:pt x="125" y="66"/>
                  </a:lnTo>
                  <a:lnTo>
                    <a:pt x="66" y="0"/>
                  </a:lnTo>
                  <a:lnTo>
                    <a:pt x="84" y="211"/>
                  </a:lnTo>
                  <a:lnTo>
                    <a:pt x="56" y="307"/>
                  </a:lnTo>
                  <a:lnTo>
                    <a:pt x="0" y="2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2" name="Freeform 120"/>
            <p:cNvSpPr>
              <a:spLocks/>
            </p:cNvSpPr>
            <p:nvPr/>
          </p:nvSpPr>
          <p:spPr bwMode="auto">
            <a:xfrm>
              <a:off x="4850" y="302"/>
              <a:ext cx="31" cy="128"/>
            </a:xfrm>
            <a:custGeom>
              <a:avLst/>
              <a:gdLst>
                <a:gd name="T0" fmla="*/ 0 w 426"/>
                <a:gd name="T1" fmla="*/ 0 h 1792"/>
                <a:gd name="T2" fmla="*/ 0 w 426"/>
                <a:gd name="T3" fmla="*/ 0 h 1792"/>
                <a:gd name="T4" fmla="*/ 0 w 426"/>
                <a:gd name="T5" fmla="*/ 0 h 1792"/>
                <a:gd name="T6" fmla="*/ 0 w 426"/>
                <a:gd name="T7" fmla="*/ 0 h 1792"/>
                <a:gd name="T8" fmla="*/ 0 w 426"/>
                <a:gd name="T9" fmla="*/ 0 h 1792"/>
                <a:gd name="T10" fmla="*/ 0 w 426"/>
                <a:gd name="T11" fmla="*/ 0 h 1792"/>
                <a:gd name="T12" fmla="*/ 0 w 426"/>
                <a:gd name="T13" fmla="*/ 0 h 1792"/>
                <a:gd name="T14" fmla="*/ 0 w 426"/>
                <a:gd name="T15" fmla="*/ 0 h 1792"/>
                <a:gd name="T16" fmla="*/ 0 w 426"/>
                <a:gd name="T17" fmla="*/ 0 h 1792"/>
                <a:gd name="T18" fmla="*/ 0 w 426"/>
                <a:gd name="T19" fmla="*/ 0 h 1792"/>
                <a:gd name="T20" fmla="*/ 0 w 426"/>
                <a:gd name="T21" fmla="*/ 0 h 1792"/>
                <a:gd name="T22" fmla="*/ 0 w 426"/>
                <a:gd name="T23" fmla="*/ 0 h 1792"/>
                <a:gd name="T24" fmla="*/ 0 w 426"/>
                <a:gd name="T25" fmla="*/ 0 h 1792"/>
                <a:gd name="T26" fmla="*/ 0 w 426"/>
                <a:gd name="T27" fmla="*/ 0 h 1792"/>
                <a:gd name="T28" fmla="*/ 0 w 426"/>
                <a:gd name="T29" fmla="*/ 0 h 1792"/>
                <a:gd name="T30" fmla="*/ 0 w 426"/>
                <a:gd name="T31" fmla="*/ 0 h 1792"/>
                <a:gd name="T32" fmla="*/ 0 w 426"/>
                <a:gd name="T33" fmla="*/ 0 h 1792"/>
                <a:gd name="T34" fmla="*/ 0 w 426"/>
                <a:gd name="T35" fmla="*/ 0 h 1792"/>
                <a:gd name="T36" fmla="*/ 0 w 426"/>
                <a:gd name="T37" fmla="*/ 0 h 1792"/>
                <a:gd name="T38" fmla="*/ 0 w 426"/>
                <a:gd name="T39" fmla="*/ 0 h 1792"/>
                <a:gd name="T40" fmla="*/ 0 w 426"/>
                <a:gd name="T41" fmla="*/ 0 h 1792"/>
                <a:gd name="T42" fmla="*/ 0 w 426"/>
                <a:gd name="T43" fmla="*/ 0 h 1792"/>
                <a:gd name="T44" fmla="*/ 0 w 426"/>
                <a:gd name="T45" fmla="*/ 0 h 1792"/>
                <a:gd name="T46" fmla="*/ 0 w 426"/>
                <a:gd name="T47" fmla="*/ 0 h 1792"/>
                <a:gd name="T48" fmla="*/ 0 w 426"/>
                <a:gd name="T49" fmla="*/ 0 h 1792"/>
                <a:gd name="T50" fmla="*/ 0 w 426"/>
                <a:gd name="T51" fmla="*/ 0 h 1792"/>
                <a:gd name="T52" fmla="*/ 0 w 426"/>
                <a:gd name="T53" fmla="*/ 0 h 1792"/>
                <a:gd name="T54" fmla="*/ 0 w 426"/>
                <a:gd name="T55" fmla="*/ 0 h 1792"/>
                <a:gd name="T56" fmla="*/ 0 w 426"/>
                <a:gd name="T57" fmla="*/ 0 h 1792"/>
                <a:gd name="T58" fmla="*/ 0 w 426"/>
                <a:gd name="T59" fmla="*/ 0 h 1792"/>
                <a:gd name="T60" fmla="*/ 0 w 426"/>
                <a:gd name="T61" fmla="*/ 0 h 1792"/>
                <a:gd name="T62" fmla="*/ 0 w 426"/>
                <a:gd name="T63" fmla="*/ 0 h 1792"/>
                <a:gd name="T64" fmla="*/ 0 w 426"/>
                <a:gd name="T65" fmla="*/ 0 h 1792"/>
                <a:gd name="T66" fmla="*/ 0 w 426"/>
                <a:gd name="T67" fmla="*/ 0 h 179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26"/>
                <a:gd name="T103" fmla="*/ 0 h 1792"/>
                <a:gd name="T104" fmla="*/ 426 w 426"/>
                <a:gd name="T105" fmla="*/ 1792 h 179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26" h="1792">
                  <a:moveTo>
                    <a:pt x="426" y="0"/>
                  </a:moveTo>
                  <a:lnTo>
                    <a:pt x="331" y="156"/>
                  </a:lnTo>
                  <a:lnTo>
                    <a:pt x="184" y="319"/>
                  </a:lnTo>
                  <a:lnTo>
                    <a:pt x="117" y="453"/>
                  </a:lnTo>
                  <a:lnTo>
                    <a:pt x="184" y="435"/>
                  </a:lnTo>
                  <a:lnTo>
                    <a:pt x="89" y="588"/>
                  </a:lnTo>
                  <a:lnTo>
                    <a:pt x="30" y="761"/>
                  </a:lnTo>
                  <a:lnTo>
                    <a:pt x="9" y="954"/>
                  </a:lnTo>
                  <a:lnTo>
                    <a:pt x="30" y="1148"/>
                  </a:lnTo>
                  <a:lnTo>
                    <a:pt x="59" y="1223"/>
                  </a:lnTo>
                  <a:lnTo>
                    <a:pt x="9" y="1427"/>
                  </a:lnTo>
                  <a:lnTo>
                    <a:pt x="0" y="1513"/>
                  </a:lnTo>
                  <a:lnTo>
                    <a:pt x="48" y="1483"/>
                  </a:lnTo>
                  <a:lnTo>
                    <a:pt x="39" y="1619"/>
                  </a:lnTo>
                  <a:lnTo>
                    <a:pt x="59" y="1704"/>
                  </a:lnTo>
                  <a:lnTo>
                    <a:pt x="107" y="1792"/>
                  </a:lnTo>
                  <a:lnTo>
                    <a:pt x="117" y="1551"/>
                  </a:lnTo>
                  <a:lnTo>
                    <a:pt x="146" y="1378"/>
                  </a:lnTo>
                  <a:lnTo>
                    <a:pt x="184" y="1223"/>
                  </a:lnTo>
                  <a:lnTo>
                    <a:pt x="223" y="1070"/>
                  </a:lnTo>
                  <a:lnTo>
                    <a:pt x="262" y="944"/>
                  </a:lnTo>
                  <a:lnTo>
                    <a:pt x="320" y="782"/>
                  </a:lnTo>
                  <a:lnTo>
                    <a:pt x="184" y="993"/>
                  </a:lnTo>
                  <a:lnTo>
                    <a:pt x="107" y="1167"/>
                  </a:lnTo>
                  <a:lnTo>
                    <a:pt x="98" y="1080"/>
                  </a:lnTo>
                  <a:lnTo>
                    <a:pt x="107" y="916"/>
                  </a:lnTo>
                  <a:lnTo>
                    <a:pt x="59" y="944"/>
                  </a:lnTo>
                  <a:lnTo>
                    <a:pt x="89" y="782"/>
                  </a:lnTo>
                  <a:lnTo>
                    <a:pt x="127" y="647"/>
                  </a:lnTo>
                  <a:lnTo>
                    <a:pt x="203" y="512"/>
                  </a:lnTo>
                  <a:lnTo>
                    <a:pt x="299" y="357"/>
                  </a:lnTo>
                  <a:lnTo>
                    <a:pt x="351" y="231"/>
                  </a:lnTo>
                  <a:lnTo>
                    <a:pt x="379" y="126"/>
                  </a:lnTo>
                  <a:lnTo>
                    <a:pt x="4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3" name="Freeform 121"/>
            <p:cNvSpPr>
              <a:spLocks/>
            </p:cNvSpPr>
            <p:nvPr/>
          </p:nvSpPr>
          <p:spPr bwMode="auto">
            <a:xfrm>
              <a:off x="4844" y="411"/>
              <a:ext cx="162" cy="281"/>
            </a:xfrm>
            <a:custGeom>
              <a:avLst/>
              <a:gdLst>
                <a:gd name="T0" fmla="*/ 0 w 2271"/>
                <a:gd name="T1" fmla="*/ 0 h 3936"/>
                <a:gd name="T2" fmla="*/ 0 w 2271"/>
                <a:gd name="T3" fmla="*/ 0 h 3936"/>
                <a:gd name="T4" fmla="*/ 0 w 2271"/>
                <a:gd name="T5" fmla="*/ 0 h 3936"/>
                <a:gd name="T6" fmla="*/ 0 w 2271"/>
                <a:gd name="T7" fmla="*/ 0 h 3936"/>
                <a:gd name="T8" fmla="*/ 0 w 2271"/>
                <a:gd name="T9" fmla="*/ 0 h 3936"/>
                <a:gd name="T10" fmla="*/ 0 w 2271"/>
                <a:gd name="T11" fmla="*/ 0 h 3936"/>
                <a:gd name="T12" fmla="*/ 0 w 2271"/>
                <a:gd name="T13" fmla="*/ 0 h 3936"/>
                <a:gd name="T14" fmla="*/ 0 w 2271"/>
                <a:gd name="T15" fmla="*/ 0 h 3936"/>
                <a:gd name="T16" fmla="*/ 0 w 2271"/>
                <a:gd name="T17" fmla="*/ 0 h 3936"/>
                <a:gd name="T18" fmla="*/ 0 w 2271"/>
                <a:gd name="T19" fmla="*/ 0 h 3936"/>
                <a:gd name="T20" fmla="*/ 0 w 2271"/>
                <a:gd name="T21" fmla="*/ 0 h 3936"/>
                <a:gd name="T22" fmla="*/ 0 w 2271"/>
                <a:gd name="T23" fmla="*/ 0 h 3936"/>
                <a:gd name="T24" fmla="*/ 0 w 2271"/>
                <a:gd name="T25" fmla="*/ 0 h 3936"/>
                <a:gd name="T26" fmla="*/ 0 w 2271"/>
                <a:gd name="T27" fmla="*/ 0 h 3936"/>
                <a:gd name="T28" fmla="*/ 0 w 2271"/>
                <a:gd name="T29" fmla="*/ 0 h 3936"/>
                <a:gd name="T30" fmla="*/ 0 w 2271"/>
                <a:gd name="T31" fmla="*/ 0 h 3936"/>
                <a:gd name="T32" fmla="*/ 0 w 2271"/>
                <a:gd name="T33" fmla="*/ 0 h 3936"/>
                <a:gd name="T34" fmla="*/ 0 w 2271"/>
                <a:gd name="T35" fmla="*/ 0 h 3936"/>
                <a:gd name="T36" fmla="*/ 0 w 2271"/>
                <a:gd name="T37" fmla="*/ 0 h 3936"/>
                <a:gd name="T38" fmla="*/ 0 w 2271"/>
                <a:gd name="T39" fmla="*/ 0 h 3936"/>
                <a:gd name="T40" fmla="*/ 0 w 2271"/>
                <a:gd name="T41" fmla="*/ 0 h 3936"/>
                <a:gd name="T42" fmla="*/ 0 w 2271"/>
                <a:gd name="T43" fmla="*/ 0 h 3936"/>
                <a:gd name="T44" fmla="*/ 0 w 2271"/>
                <a:gd name="T45" fmla="*/ 0 h 3936"/>
                <a:gd name="T46" fmla="*/ 0 w 2271"/>
                <a:gd name="T47" fmla="*/ 0 h 3936"/>
                <a:gd name="T48" fmla="*/ 0 w 2271"/>
                <a:gd name="T49" fmla="*/ 0 h 3936"/>
                <a:gd name="T50" fmla="*/ 0 w 2271"/>
                <a:gd name="T51" fmla="*/ 0 h 3936"/>
                <a:gd name="T52" fmla="*/ 0 w 2271"/>
                <a:gd name="T53" fmla="*/ 0 h 3936"/>
                <a:gd name="T54" fmla="*/ 0 w 2271"/>
                <a:gd name="T55" fmla="*/ 0 h 3936"/>
                <a:gd name="T56" fmla="*/ 0 w 2271"/>
                <a:gd name="T57" fmla="*/ 0 h 3936"/>
                <a:gd name="T58" fmla="*/ 0 w 2271"/>
                <a:gd name="T59" fmla="*/ 0 h 3936"/>
                <a:gd name="T60" fmla="*/ 0 w 2271"/>
                <a:gd name="T61" fmla="*/ 0 h 3936"/>
                <a:gd name="T62" fmla="*/ 0 w 2271"/>
                <a:gd name="T63" fmla="*/ 0 h 3936"/>
                <a:gd name="T64" fmla="*/ 0 w 2271"/>
                <a:gd name="T65" fmla="*/ 0 h 3936"/>
                <a:gd name="T66" fmla="*/ 0 w 2271"/>
                <a:gd name="T67" fmla="*/ 0 h 3936"/>
                <a:gd name="T68" fmla="*/ 0 w 2271"/>
                <a:gd name="T69" fmla="*/ 0 h 3936"/>
                <a:gd name="T70" fmla="*/ 0 w 2271"/>
                <a:gd name="T71" fmla="*/ 0 h 3936"/>
                <a:gd name="T72" fmla="*/ 0 w 2271"/>
                <a:gd name="T73" fmla="*/ 0 h 3936"/>
                <a:gd name="T74" fmla="*/ 0 w 2271"/>
                <a:gd name="T75" fmla="*/ 0 h 3936"/>
                <a:gd name="T76" fmla="*/ 0 w 2271"/>
                <a:gd name="T77" fmla="*/ 0 h 3936"/>
                <a:gd name="T78" fmla="*/ 0 w 2271"/>
                <a:gd name="T79" fmla="*/ 0 h 3936"/>
                <a:gd name="T80" fmla="*/ 0 w 2271"/>
                <a:gd name="T81" fmla="*/ 0 h 3936"/>
                <a:gd name="T82" fmla="*/ 0 w 2271"/>
                <a:gd name="T83" fmla="*/ 0 h 3936"/>
                <a:gd name="T84" fmla="*/ 0 w 2271"/>
                <a:gd name="T85" fmla="*/ 0 h 3936"/>
                <a:gd name="T86" fmla="*/ 0 w 2271"/>
                <a:gd name="T87" fmla="*/ 0 h 3936"/>
                <a:gd name="T88" fmla="*/ 0 w 2271"/>
                <a:gd name="T89" fmla="*/ 0 h 3936"/>
                <a:gd name="T90" fmla="*/ 0 w 2271"/>
                <a:gd name="T91" fmla="*/ 0 h 3936"/>
                <a:gd name="T92" fmla="*/ 0 w 2271"/>
                <a:gd name="T93" fmla="*/ 0 h 3936"/>
                <a:gd name="T94" fmla="*/ 0 w 2271"/>
                <a:gd name="T95" fmla="*/ 0 h 3936"/>
                <a:gd name="T96" fmla="*/ 0 w 2271"/>
                <a:gd name="T97" fmla="*/ 0 h 3936"/>
                <a:gd name="T98" fmla="*/ 0 w 2271"/>
                <a:gd name="T99" fmla="*/ 0 h 3936"/>
                <a:gd name="T100" fmla="*/ 0 w 2271"/>
                <a:gd name="T101" fmla="*/ 0 h 3936"/>
                <a:gd name="T102" fmla="*/ 0 w 2271"/>
                <a:gd name="T103" fmla="*/ 0 h 3936"/>
                <a:gd name="T104" fmla="*/ 0 w 2271"/>
                <a:gd name="T105" fmla="*/ 0 h 3936"/>
                <a:gd name="T106" fmla="*/ 0 w 2271"/>
                <a:gd name="T107" fmla="*/ 0 h 3936"/>
                <a:gd name="T108" fmla="*/ 0 w 2271"/>
                <a:gd name="T109" fmla="*/ 0 h 3936"/>
                <a:gd name="T110" fmla="*/ 0 w 2271"/>
                <a:gd name="T111" fmla="*/ 0 h 3936"/>
                <a:gd name="T112" fmla="*/ 0 w 2271"/>
                <a:gd name="T113" fmla="*/ 0 h 3936"/>
                <a:gd name="T114" fmla="*/ 0 w 2271"/>
                <a:gd name="T115" fmla="*/ 0 h 3936"/>
                <a:gd name="T116" fmla="*/ 0 w 2271"/>
                <a:gd name="T117" fmla="*/ 0 h 3936"/>
                <a:gd name="T118" fmla="*/ 0 w 2271"/>
                <a:gd name="T119" fmla="*/ 0 h 3936"/>
                <a:gd name="T120" fmla="*/ 0 w 2271"/>
                <a:gd name="T121" fmla="*/ 0 h 3936"/>
                <a:gd name="T122" fmla="*/ 0 w 2271"/>
                <a:gd name="T123" fmla="*/ 0 h 39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271"/>
                <a:gd name="T187" fmla="*/ 0 h 3936"/>
                <a:gd name="T188" fmla="*/ 2271 w 2271"/>
                <a:gd name="T189" fmla="*/ 3936 h 39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271" h="3936">
                  <a:moveTo>
                    <a:pt x="160" y="91"/>
                  </a:moveTo>
                  <a:lnTo>
                    <a:pt x="68" y="339"/>
                  </a:lnTo>
                  <a:lnTo>
                    <a:pt x="18" y="608"/>
                  </a:lnTo>
                  <a:lnTo>
                    <a:pt x="0" y="789"/>
                  </a:lnTo>
                  <a:lnTo>
                    <a:pt x="0" y="1049"/>
                  </a:lnTo>
                  <a:lnTo>
                    <a:pt x="29" y="1327"/>
                  </a:lnTo>
                  <a:lnTo>
                    <a:pt x="89" y="1576"/>
                  </a:lnTo>
                  <a:lnTo>
                    <a:pt x="109" y="1804"/>
                  </a:lnTo>
                  <a:lnTo>
                    <a:pt x="139" y="1973"/>
                  </a:lnTo>
                  <a:lnTo>
                    <a:pt x="190" y="2155"/>
                  </a:lnTo>
                  <a:lnTo>
                    <a:pt x="220" y="2263"/>
                  </a:lnTo>
                  <a:lnTo>
                    <a:pt x="230" y="2522"/>
                  </a:lnTo>
                  <a:lnTo>
                    <a:pt x="268" y="2673"/>
                  </a:lnTo>
                  <a:lnTo>
                    <a:pt x="330" y="2831"/>
                  </a:lnTo>
                  <a:lnTo>
                    <a:pt x="339" y="2970"/>
                  </a:lnTo>
                  <a:lnTo>
                    <a:pt x="369" y="3071"/>
                  </a:lnTo>
                  <a:lnTo>
                    <a:pt x="399" y="3160"/>
                  </a:lnTo>
                  <a:lnTo>
                    <a:pt x="450" y="3261"/>
                  </a:lnTo>
                  <a:lnTo>
                    <a:pt x="268" y="3350"/>
                  </a:lnTo>
                  <a:lnTo>
                    <a:pt x="179" y="3420"/>
                  </a:lnTo>
                  <a:lnTo>
                    <a:pt x="109" y="3518"/>
                  </a:lnTo>
                  <a:lnTo>
                    <a:pt x="79" y="3599"/>
                  </a:lnTo>
                  <a:lnTo>
                    <a:pt x="79" y="3678"/>
                  </a:lnTo>
                  <a:lnTo>
                    <a:pt x="89" y="3738"/>
                  </a:lnTo>
                  <a:lnTo>
                    <a:pt x="119" y="3799"/>
                  </a:lnTo>
                  <a:lnTo>
                    <a:pt x="130" y="3867"/>
                  </a:lnTo>
                  <a:lnTo>
                    <a:pt x="160" y="3936"/>
                  </a:lnTo>
                  <a:lnTo>
                    <a:pt x="139" y="3858"/>
                  </a:lnTo>
                  <a:lnTo>
                    <a:pt x="139" y="3829"/>
                  </a:lnTo>
                  <a:lnTo>
                    <a:pt x="149" y="3789"/>
                  </a:lnTo>
                  <a:lnTo>
                    <a:pt x="179" y="3768"/>
                  </a:lnTo>
                  <a:lnTo>
                    <a:pt x="209" y="3738"/>
                  </a:lnTo>
                  <a:lnTo>
                    <a:pt x="169" y="3729"/>
                  </a:lnTo>
                  <a:lnTo>
                    <a:pt x="130" y="3738"/>
                  </a:lnTo>
                  <a:lnTo>
                    <a:pt x="119" y="3708"/>
                  </a:lnTo>
                  <a:lnTo>
                    <a:pt x="109" y="3658"/>
                  </a:lnTo>
                  <a:lnTo>
                    <a:pt x="109" y="3599"/>
                  </a:lnTo>
                  <a:lnTo>
                    <a:pt x="139" y="3518"/>
                  </a:lnTo>
                  <a:lnTo>
                    <a:pt x="190" y="3450"/>
                  </a:lnTo>
                  <a:lnTo>
                    <a:pt x="260" y="3380"/>
                  </a:lnTo>
                  <a:lnTo>
                    <a:pt x="349" y="3329"/>
                  </a:lnTo>
                  <a:lnTo>
                    <a:pt x="460" y="3281"/>
                  </a:lnTo>
                  <a:lnTo>
                    <a:pt x="539" y="3240"/>
                  </a:lnTo>
                  <a:lnTo>
                    <a:pt x="620" y="3181"/>
                  </a:lnTo>
                  <a:lnTo>
                    <a:pt x="700" y="3139"/>
                  </a:lnTo>
                  <a:lnTo>
                    <a:pt x="770" y="3109"/>
                  </a:lnTo>
                  <a:lnTo>
                    <a:pt x="839" y="3101"/>
                  </a:lnTo>
                  <a:lnTo>
                    <a:pt x="900" y="3101"/>
                  </a:lnTo>
                  <a:lnTo>
                    <a:pt x="960" y="3119"/>
                  </a:lnTo>
                  <a:lnTo>
                    <a:pt x="1000" y="3150"/>
                  </a:lnTo>
                  <a:lnTo>
                    <a:pt x="1039" y="3181"/>
                  </a:lnTo>
                  <a:lnTo>
                    <a:pt x="1059" y="3220"/>
                  </a:lnTo>
                  <a:lnTo>
                    <a:pt x="1059" y="3270"/>
                  </a:lnTo>
                  <a:lnTo>
                    <a:pt x="1039" y="3309"/>
                  </a:lnTo>
                  <a:lnTo>
                    <a:pt x="1011" y="3250"/>
                  </a:lnTo>
                  <a:lnTo>
                    <a:pt x="990" y="3339"/>
                  </a:lnTo>
                  <a:lnTo>
                    <a:pt x="940" y="3281"/>
                  </a:lnTo>
                  <a:lnTo>
                    <a:pt x="920" y="3389"/>
                  </a:lnTo>
                  <a:lnTo>
                    <a:pt x="869" y="3339"/>
                  </a:lnTo>
                  <a:lnTo>
                    <a:pt x="869" y="3440"/>
                  </a:lnTo>
                  <a:lnTo>
                    <a:pt x="829" y="3410"/>
                  </a:lnTo>
                  <a:lnTo>
                    <a:pt x="839" y="3498"/>
                  </a:lnTo>
                  <a:lnTo>
                    <a:pt x="799" y="3490"/>
                  </a:lnTo>
                  <a:lnTo>
                    <a:pt x="799" y="3539"/>
                  </a:lnTo>
                  <a:lnTo>
                    <a:pt x="760" y="3549"/>
                  </a:lnTo>
                  <a:lnTo>
                    <a:pt x="789" y="3569"/>
                  </a:lnTo>
                  <a:lnTo>
                    <a:pt x="789" y="3668"/>
                  </a:lnTo>
                  <a:lnTo>
                    <a:pt x="799" y="3738"/>
                  </a:lnTo>
                  <a:lnTo>
                    <a:pt x="809" y="3789"/>
                  </a:lnTo>
                  <a:lnTo>
                    <a:pt x="770" y="3738"/>
                  </a:lnTo>
                  <a:lnTo>
                    <a:pt x="751" y="3698"/>
                  </a:lnTo>
                  <a:lnTo>
                    <a:pt x="730" y="3619"/>
                  </a:lnTo>
                  <a:lnTo>
                    <a:pt x="740" y="3708"/>
                  </a:lnTo>
                  <a:lnTo>
                    <a:pt x="770" y="3768"/>
                  </a:lnTo>
                  <a:lnTo>
                    <a:pt x="829" y="3837"/>
                  </a:lnTo>
                  <a:lnTo>
                    <a:pt x="819" y="3738"/>
                  </a:lnTo>
                  <a:lnTo>
                    <a:pt x="819" y="3658"/>
                  </a:lnTo>
                  <a:lnTo>
                    <a:pt x="850" y="3628"/>
                  </a:lnTo>
                  <a:lnTo>
                    <a:pt x="869" y="3580"/>
                  </a:lnTo>
                  <a:lnTo>
                    <a:pt x="889" y="3539"/>
                  </a:lnTo>
                  <a:lnTo>
                    <a:pt x="920" y="3490"/>
                  </a:lnTo>
                  <a:lnTo>
                    <a:pt x="970" y="3429"/>
                  </a:lnTo>
                  <a:lnTo>
                    <a:pt x="1030" y="3380"/>
                  </a:lnTo>
                  <a:lnTo>
                    <a:pt x="1079" y="3319"/>
                  </a:lnTo>
                  <a:lnTo>
                    <a:pt x="1100" y="3281"/>
                  </a:lnTo>
                  <a:lnTo>
                    <a:pt x="1110" y="3230"/>
                  </a:lnTo>
                  <a:lnTo>
                    <a:pt x="1360" y="3169"/>
                  </a:lnTo>
                  <a:lnTo>
                    <a:pt x="1330" y="3230"/>
                  </a:lnTo>
                  <a:lnTo>
                    <a:pt x="1330" y="3298"/>
                  </a:lnTo>
                  <a:lnTo>
                    <a:pt x="1350" y="3230"/>
                  </a:lnTo>
                  <a:lnTo>
                    <a:pt x="1390" y="3169"/>
                  </a:lnTo>
                  <a:lnTo>
                    <a:pt x="1461" y="3081"/>
                  </a:lnTo>
                  <a:lnTo>
                    <a:pt x="1550" y="2980"/>
                  </a:lnTo>
                  <a:lnTo>
                    <a:pt x="1630" y="2901"/>
                  </a:lnTo>
                  <a:lnTo>
                    <a:pt x="1691" y="2882"/>
                  </a:lnTo>
                  <a:lnTo>
                    <a:pt x="1731" y="2831"/>
                  </a:lnTo>
                  <a:lnTo>
                    <a:pt x="1771" y="2861"/>
                  </a:lnTo>
                  <a:lnTo>
                    <a:pt x="1810" y="2802"/>
                  </a:lnTo>
                  <a:lnTo>
                    <a:pt x="1840" y="2841"/>
                  </a:lnTo>
                  <a:lnTo>
                    <a:pt x="1912" y="2770"/>
                  </a:lnTo>
                  <a:lnTo>
                    <a:pt x="1930" y="2841"/>
                  </a:lnTo>
                  <a:lnTo>
                    <a:pt x="2050" y="2742"/>
                  </a:lnTo>
                  <a:lnTo>
                    <a:pt x="2070" y="2623"/>
                  </a:lnTo>
                  <a:lnTo>
                    <a:pt x="2100" y="2482"/>
                  </a:lnTo>
                  <a:lnTo>
                    <a:pt x="2151" y="2302"/>
                  </a:lnTo>
                  <a:lnTo>
                    <a:pt x="2190" y="2163"/>
                  </a:lnTo>
                  <a:lnTo>
                    <a:pt x="2271" y="1913"/>
                  </a:lnTo>
                  <a:lnTo>
                    <a:pt x="2162" y="2203"/>
                  </a:lnTo>
                  <a:lnTo>
                    <a:pt x="2100" y="2384"/>
                  </a:lnTo>
                  <a:lnTo>
                    <a:pt x="2050" y="2322"/>
                  </a:lnTo>
                  <a:lnTo>
                    <a:pt x="2050" y="2472"/>
                  </a:lnTo>
                  <a:lnTo>
                    <a:pt x="1960" y="2405"/>
                  </a:lnTo>
                  <a:lnTo>
                    <a:pt x="2001" y="2482"/>
                  </a:lnTo>
                  <a:lnTo>
                    <a:pt x="1921" y="2453"/>
                  </a:lnTo>
                  <a:lnTo>
                    <a:pt x="1971" y="2532"/>
                  </a:lnTo>
                  <a:lnTo>
                    <a:pt x="1912" y="2532"/>
                  </a:lnTo>
                  <a:lnTo>
                    <a:pt x="1941" y="2653"/>
                  </a:lnTo>
                  <a:lnTo>
                    <a:pt x="1870" y="2673"/>
                  </a:lnTo>
                  <a:lnTo>
                    <a:pt x="1870" y="2760"/>
                  </a:lnTo>
                  <a:lnTo>
                    <a:pt x="1829" y="2781"/>
                  </a:lnTo>
                  <a:lnTo>
                    <a:pt x="1820" y="2673"/>
                  </a:lnTo>
                  <a:lnTo>
                    <a:pt x="1820" y="2542"/>
                  </a:lnTo>
                  <a:lnTo>
                    <a:pt x="1840" y="2352"/>
                  </a:lnTo>
                  <a:lnTo>
                    <a:pt x="1870" y="2173"/>
                  </a:lnTo>
                  <a:lnTo>
                    <a:pt x="1930" y="1913"/>
                  </a:lnTo>
                  <a:lnTo>
                    <a:pt x="1810" y="2254"/>
                  </a:lnTo>
                  <a:lnTo>
                    <a:pt x="1850" y="1847"/>
                  </a:lnTo>
                  <a:lnTo>
                    <a:pt x="1771" y="2125"/>
                  </a:lnTo>
                  <a:lnTo>
                    <a:pt x="1741" y="2274"/>
                  </a:lnTo>
                  <a:lnTo>
                    <a:pt x="1731" y="1973"/>
                  </a:lnTo>
                  <a:lnTo>
                    <a:pt x="1691" y="2163"/>
                  </a:lnTo>
                  <a:lnTo>
                    <a:pt x="1680" y="2244"/>
                  </a:lnTo>
                  <a:lnTo>
                    <a:pt x="1650" y="2084"/>
                  </a:lnTo>
                  <a:lnTo>
                    <a:pt x="1620" y="1934"/>
                  </a:lnTo>
                  <a:lnTo>
                    <a:pt x="1590" y="1784"/>
                  </a:lnTo>
                  <a:lnTo>
                    <a:pt x="1461" y="1415"/>
                  </a:lnTo>
                  <a:lnTo>
                    <a:pt x="1531" y="1675"/>
                  </a:lnTo>
                  <a:lnTo>
                    <a:pt x="1569" y="1964"/>
                  </a:lnTo>
                  <a:lnTo>
                    <a:pt x="1471" y="1716"/>
                  </a:lnTo>
                  <a:lnTo>
                    <a:pt x="1511" y="1913"/>
                  </a:lnTo>
                  <a:lnTo>
                    <a:pt x="1521" y="2064"/>
                  </a:lnTo>
                  <a:lnTo>
                    <a:pt x="1511" y="2254"/>
                  </a:lnTo>
                  <a:lnTo>
                    <a:pt x="1480" y="2003"/>
                  </a:lnTo>
                  <a:lnTo>
                    <a:pt x="1440" y="1866"/>
                  </a:lnTo>
                  <a:lnTo>
                    <a:pt x="1461" y="2064"/>
                  </a:lnTo>
                  <a:lnTo>
                    <a:pt x="1471" y="2263"/>
                  </a:lnTo>
                  <a:lnTo>
                    <a:pt x="1461" y="2492"/>
                  </a:lnTo>
                  <a:lnTo>
                    <a:pt x="1450" y="2781"/>
                  </a:lnTo>
                  <a:lnTo>
                    <a:pt x="1430" y="2343"/>
                  </a:lnTo>
                  <a:lnTo>
                    <a:pt x="1410" y="2163"/>
                  </a:lnTo>
                  <a:lnTo>
                    <a:pt x="1390" y="2026"/>
                  </a:lnTo>
                  <a:lnTo>
                    <a:pt x="1380" y="2244"/>
                  </a:lnTo>
                  <a:lnTo>
                    <a:pt x="1370" y="2722"/>
                  </a:lnTo>
                  <a:lnTo>
                    <a:pt x="1319" y="2274"/>
                  </a:lnTo>
                  <a:lnTo>
                    <a:pt x="1319" y="2542"/>
                  </a:lnTo>
                  <a:lnTo>
                    <a:pt x="1289" y="2712"/>
                  </a:lnTo>
                  <a:lnTo>
                    <a:pt x="1250" y="2861"/>
                  </a:lnTo>
                  <a:lnTo>
                    <a:pt x="1220" y="2712"/>
                  </a:lnTo>
                  <a:lnTo>
                    <a:pt x="1180" y="2942"/>
                  </a:lnTo>
                  <a:lnTo>
                    <a:pt x="1150" y="3041"/>
                  </a:lnTo>
                  <a:lnTo>
                    <a:pt x="1130" y="2912"/>
                  </a:lnTo>
                  <a:lnTo>
                    <a:pt x="1089" y="3169"/>
                  </a:lnTo>
                  <a:lnTo>
                    <a:pt x="1059" y="2980"/>
                  </a:lnTo>
                  <a:lnTo>
                    <a:pt x="1039" y="2683"/>
                  </a:lnTo>
                  <a:lnTo>
                    <a:pt x="1020" y="2861"/>
                  </a:lnTo>
                  <a:lnTo>
                    <a:pt x="990" y="2623"/>
                  </a:lnTo>
                  <a:lnTo>
                    <a:pt x="981" y="2352"/>
                  </a:lnTo>
                  <a:lnTo>
                    <a:pt x="990" y="2084"/>
                  </a:lnTo>
                  <a:lnTo>
                    <a:pt x="1020" y="1765"/>
                  </a:lnTo>
                  <a:lnTo>
                    <a:pt x="951" y="2224"/>
                  </a:lnTo>
                  <a:lnTo>
                    <a:pt x="940" y="2373"/>
                  </a:lnTo>
                  <a:lnTo>
                    <a:pt x="940" y="2512"/>
                  </a:lnTo>
                  <a:lnTo>
                    <a:pt x="940" y="2781"/>
                  </a:lnTo>
                  <a:lnTo>
                    <a:pt x="951" y="3020"/>
                  </a:lnTo>
                  <a:lnTo>
                    <a:pt x="910" y="2841"/>
                  </a:lnTo>
                  <a:lnTo>
                    <a:pt x="889" y="2731"/>
                  </a:lnTo>
                  <a:lnTo>
                    <a:pt x="880" y="2613"/>
                  </a:lnTo>
                  <a:lnTo>
                    <a:pt x="869" y="2502"/>
                  </a:lnTo>
                  <a:lnTo>
                    <a:pt x="859" y="2633"/>
                  </a:lnTo>
                  <a:lnTo>
                    <a:pt x="859" y="2770"/>
                  </a:lnTo>
                  <a:lnTo>
                    <a:pt x="880" y="2961"/>
                  </a:lnTo>
                  <a:lnTo>
                    <a:pt x="829" y="2841"/>
                  </a:lnTo>
                  <a:lnTo>
                    <a:pt x="809" y="2760"/>
                  </a:lnTo>
                  <a:lnTo>
                    <a:pt x="789" y="2653"/>
                  </a:lnTo>
                  <a:lnTo>
                    <a:pt x="779" y="2532"/>
                  </a:lnTo>
                  <a:lnTo>
                    <a:pt x="770" y="2701"/>
                  </a:lnTo>
                  <a:lnTo>
                    <a:pt x="740" y="2603"/>
                  </a:lnTo>
                  <a:lnTo>
                    <a:pt x="730" y="2492"/>
                  </a:lnTo>
                  <a:lnTo>
                    <a:pt x="730" y="2384"/>
                  </a:lnTo>
                  <a:lnTo>
                    <a:pt x="740" y="2274"/>
                  </a:lnTo>
                  <a:lnTo>
                    <a:pt x="700" y="2423"/>
                  </a:lnTo>
                  <a:lnTo>
                    <a:pt x="700" y="2274"/>
                  </a:lnTo>
                  <a:lnTo>
                    <a:pt x="710" y="2155"/>
                  </a:lnTo>
                  <a:lnTo>
                    <a:pt x="740" y="2003"/>
                  </a:lnTo>
                  <a:lnTo>
                    <a:pt x="799" y="1815"/>
                  </a:lnTo>
                  <a:lnTo>
                    <a:pt x="710" y="2026"/>
                  </a:lnTo>
                  <a:lnTo>
                    <a:pt x="659" y="2184"/>
                  </a:lnTo>
                  <a:lnTo>
                    <a:pt x="620" y="2363"/>
                  </a:lnTo>
                  <a:lnTo>
                    <a:pt x="599" y="2581"/>
                  </a:lnTo>
                  <a:lnTo>
                    <a:pt x="590" y="2701"/>
                  </a:lnTo>
                  <a:lnTo>
                    <a:pt x="569" y="2512"/>
                  </a:lnTo>
                  <a:lnTo>
                    <a:pt x="569" y="2343"/>
                  </a:lnTo>
                  <a:lnTo>
                    <a:pt x="590" y="2184"/>
                  </a:lnTo>
                  <a:lnTo>
                    <a:pt x="539" y="2313"/>
                  </a:lnTo>
                  <a:lnTo>
                    <a:pt x="500" y="2433"/>
                  </a:lnTo>
                  <a:lnTo>
                    <a:pt x="480" y="2623"/>
                  </a:lnTo>
                  <a:lnTo>
                    <a:pt x="470" y="2433"/>
                  </a:lnTo>
                  <a:lnTo>
                    <a:pt x="470" y="2263"/>
                  </a:lnTo>
                  <a:lnTo>
                    <a:pt x="491" y="1994"/>
                  </a:lnTo>
                  <a:lnTo>
                    <a:pt x="528" y="1794"/>
                  </a:lnTo>
                  <a:lnTo>
                    <a:pt x="579" y="1596"/>
                  </a:lnTo>
                  <a:lnTo>
                    <a:pt x="650" y="1395"/>
                  </a:lnTo>
                  <a:lnTo>
                    <a:pt x="730" y="1207"/>
                  </a:lnTo>
                  <a:lnTo>
                    <a:pt x="629" y="1415"/>
                  </a:lnTo>
                  <a:lnTo>
                    <a:pt x="539" y="1665"/>
                  </a:lnTo>
                  <a:lnTo>
                    <a:pt x="470" y="1934"/>
                  </a:lnTo>
                  <a:lnTo>
                    <a:pt x="429" y="2155"/>
                  </a:lnTo>
                  <a:lnTo>
                    <a:pt x="409" y="2343"/>
                  </a:lnTo>
                  <a:lnTo>
                    <a:pt x="379" y="2155"/>
                  </a:lnTo>
                  <a:lnTo>
                    <a:pt x="379" y="1943"/>
                  </a:lnTo>
                  <a:lnTo>
                    <a:pt x="349" y="2115"/>
                  </a:lnTo>
                  <a:lnTo>
                    <a:pt x="309" y="1923"/>
                  </a:lnTo>
                  <a:lnTo>
                    <a:pt x="298" y="1755"/>
                  </a:lnTo>
                  <a:lnTo>
                    <a:pt x="298" y="1586"/>
                  </a:lnTo>
                  <a:lnTo>
                    <a:pt x="309" y="1415"/>
                  </a:lnTo>
                  <a:lnTo>
                    <a:pt x="349" y="1207"/>
                  </a:lnTo>
                  <a:lnTo>
                    <a:pt x="409" y="1028"/>
                  </a:lnTo>
                  <a:lnTo>
                    <a:pt x="470" y="858"/>
                  </a:lnTo>
                  <a:lnTo>
                    <a:pt x="609" y="550"/>
                  </a:lnTo>
                  <a:lnTo>
                    <a:pt x="460" y="819"/>
                  </a:lnTo>
                  <a:lnTo>
                    <a:pt x="360" y="1069"/>
                  </a:lnTo>
                  <a:lnTo>
                    <a:pt x="298" y="1278"/>
                  </a:lnTo>
                  <a:lnTo>
                    <a:pt x="260" y="1487"/>
                  </a:lnTo>
                  <a:lnTo>
                    <a:pt x="230" y="1705"/>
                  </a:lnTo>
                  <a:lnTo>
                    <a:pt x="179" y="1497"/>
                  </a:lnTo>
                  <a:lnTo>
                    <a:pt x="160" y="1358"/>
                  </a:lnTo>
                  <a:lnTo>
                    <a:pt x="149" y="1186"/>
                  </a:lnTo>
                  <a:lnTo>
                    <a:pt x="169" y="1049"/>
                  </a:lnTo>
                  <a:lnTo>
                    <a:pt x="209" y="888"/>
                  </a:lnTo>
                  <a:lnTo>
                    <a:pt x="268" y="750"/>
                  </a:lnTo>
                  <a:lnTo>
                    <a:pt x="160" y="918"/>
                  </a:lnTo>
                  <a:lnTo>
                    <a:pt x="149" y="810"/>
                  </a:lnTo>
                  <a:lnTo>
                    <a:pt x="160" y="699"/>
                  </a:lnTo>
                  <a:lnTo>
                    <a:pt x="190" y="559"/>
                  </a:lnTo>
                  <a:lnTo>
                    <a:pt x="230" y="431"/>
                  </a:lnTo>
                  <a:lnTo>
                    <a:pt x="149" y="559"/>
                  </a:lnTo>
                  <a:lnTo>
                    <a:pt x="160" y="440"/>
                  </a:lnTo>
                  <a:lnTo>
                    <a:pt x="179" y="330"/>
                  </a:lnTo>
                  <a:lnTo>
                    <a:pt x="200" y="220"/>
                  </a:lnTo>
                  <a:lnTo>
                    <a:pt x="268" y="0"/>
                  </a:lnTo>
                  <a:lnTo>
                    <a:pt x="160" y="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4" name="Freeform 122"/>
            <p:cNvSpPr>
              <a:spLocks/>
            </p:cNvSpPr>
            <p:nvPr/>
          </p:nvSpPr>
          <p:spPr bwMode="auto">
            <a:xfrm>
              <a:off x="4918" y="522"/>
              <a:ext cx="5" cy="3"/>
            </a:xfrm>
            <a:custGeom>
              <a:avLst/>
              <a:gdLst>
                <a:gd name="T0" fmla="*/ 0 w 71"/>
                <a:gd name="T1" fmla="*/ 0 h 40"/>
                <a:gd name="T2" fmla="*/ 0 w 71"/>
                <a:gd name="T3" fmla="*/ 0 h 40"/>
                <a:gd name="T4" fmla="*/ 0 w 71"/>
                <a:gd name="T5" fmla="*/ 0 h 40"/>
                <a:gd name="T6" fmla="*/ 0 w 71"/>
                <a:gd name="T7" fmla="*/ 0 h 40"/>
                <a:gd name="T8" fmla="*/ 0 60000 65536"/>
                <a:gd name="T9" fmla="*/ 0 60000 65536"/>
                <a:gd name="T10" fmla="*/ 0 60000 65536"/>
                <a:gd name="T11" fmla="*/ 0 60000 65536"/>
                <a:gd name="T12" fmla="*/ 0 w 71"/>
                <a:gd name="T13" fmla="*/ 0 h 40"/>
                <a:gd name="T14" fmla="*/ 71 w 71"/>
                <a:gd name="T15" fmla="*/ 40 h 40"/>
              </a:gdLst>
              <a:ahLst/>
              <a:cxnLst>
                <a:cxn ang="T8">
                  <a:pos x="T0" y="T1"/>
                </a:cxn>
                <a:cxn ang="T9">
                  <a:pos x="T2" y="T3"/>
                </a:cxn>
                <a:cxn ang="T10">
                  <a:pos x="T4" y="T5"/>
                </a:cxn>
                <a:cxn ang="T11">
                  <a:pos x="T6" y="T7"/>
                </a:cxn>
              </a:cxnLst>
              <a:rect l="T12" t="T13" r="T14" b="T15"/>
              <a:pathLst>
                <a:path w="71" h="40">
                  <a:moveTo>
                    <a:pt x="10" y="0"/>
                  </a:moveTo>
                  <a:lnTo>
                    <a:pt x="71" y="30"/>
                  </a:lnTo>
                  <a:lnTo>
                    <a:pt x="0" y="4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5" name="Freeform 123"/>
            <p:cNvSpPr>
              <a:spLocks/>
            </p:cNvSpPr>
            <p:nvPr/>
          </p:nvSpPr>
          <p:spPr bwMode="auto">
            <a:xfrm>
              <a:off x="4917" y="534"/>
              <a:ext cx="8" cy="5"/>
            </a:xfrm>
            <a:custGeom>
              <a:avLst/>
              <a:gdLst>
                <a:gd name="T0" fmla="*/ 0 w 110"/>
                <a:gd name="T1" fmla="*/ 0 h 68"/>
                <a:gd name="T2" fmla="*/ 0 w 110"/>
                <a:gd name="T3" fmla="*/ 0 h 68"/>
                <a:gd name="T4" fmla="*/ 0 w 110"/>
                <a:gd name="T5" fmla="*/ 0 h 68"/>
                <a:gd name="T6" fmla="*/ 0 w 110"/>
                <a:gd name="T7" fmla="*/ 0 h 68"/>
                <a:gd name="T8" fmla="*/ 0 60000 65536"/>
                <a:gd name="T9" fmla="*/ 0 60000 65536"/>
                <a:gd name="T10" fmla="*/ 0 60000 65536"/>
                <a:gd name="T11" fmla="*/ 0 60000 65536"/>
                <a:gd name="T12" fmla="*/ 0 w 110"/>
                <a:gd name="T13" fmla="*/ 0 h 68"/>
                <a:gd name="T14" fmla="*/ 110 w 110"/>
                <a:gd name="T15" fmla="*/ 68 h 68"/>
              </a:gdLst>
              <a:ahLst/>
              <a:cxnLst>
                <a:cxn ang="T8">
                  <a:pos x="T0" y="T1"/>
                </a:cxn>
                <a:cxn ang="T9">
                  <a:pos x="T2" y="T3"/>
                </a:cxn>
                <a:cxn ang="T10">
                  <a:pos x="T4" y="T5"/>
                </a:cxn>
                <a:cxn ang="T11">
                  <a:pos x="T6" y="T7"/>
                </a:cxn>
              </a:cxnLst>
              <a:rect l="T12" t="T13" r="T14" b="T15"/>
              <a:pathLst>
                <a:path w="110" h="68">
                  <a:moveTo>
                    <a:pt x="10" y="0"/>
                  </a:moveTo>
                  <a:lnTo>
                    <a:pt x="110" y="39"/>
                  </a:lnTo>
                  <a:lnTo>
                    <a:pt x="0" y="68"/>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6" name="Freeform 124"/>
            <p:cNvSpPr>
              <a:spLocks/>
            </p:cNvSpPr>
            <p:nvPr/>
          </p:nvSpPr>
          <p:spPr bwMode="auto">
            <a:xfrm>
              <a:off x="4915" y="547"/>
              <a:ext cx="10" cy="6"/>
            </a:xfrm>
            <a:custGeom>
              <a:avLst/>
              <a:gdLst>
                <a:gd name="T0" fmla="*/ 0 w 140"/>
                <a:gd name="T1" fmla="*/ 0 h 79"/>
                <a:gd name="T2" fmla="*/ 0 w 140"/>
                <a:gd name="T3" fmla="*/ 0 h 79"/>
                <a:gd name="T4" fmla="*/ 0 w 140"/>
                <a:gd name="T5" fmla="*/ 0 h 79"/>
                <a:gd name="T6" fmla="*/ 0 w 140"/>
                <a:gd name="T7" fmla="*/ 0 h 79"/>
                <a:gd name="T8" fmla="*/ 0 60000 65536"/>
                <a:gd name="T9" fmla="*/ 0 60000 65536"/>
                <a:gd name="T10" fmla="*/ 0 60000 65536"/>
                <a:gd name="T11" fmla="*/ 0 60000 65536"/>
                <a:gd name="T12" fmla="*/ 0 w 140"/>
                <a:gd name="T13" fmla="*/ 0 h 79"/>
                <a:gd name="T14" fmla="*/ 140 w 140"/>
                <a:gd name="T15" fmla="*/ 79 h 79"/>
              </a:gdLst>
              <a:ahLst/>
              <a:cxnLst>
                <a:cxn ang="T8">
                  <a:pos x="T0" y="T1"/>
                </a:cxn>
                <a:cxn ang="T9">
                  <a:pos x="T2" y="T3"/>
                </a:cxn>
                <a:cxn ang="T10">
                  <a:pos x="T4" y="T5"/>
                </a:cxn>
                <a:cxn ang="T11">
                  <a:pos x="T6" y="T7"/>
                </a:cxn>
              </a:cxnLst>
              <a:rect l="T12" t="T13" r="T14" b="T15"/>
              <a:pathLst>
                <a:path w="140" h="79">
                  <a:moveTo>
                    <a:pt x="0" y="0"/>
                  </a:moveTo>
                  <a:lnTo>
                    <a:pt x="140" y="49"/>
                  </a:lnTo>
                  <a:lnTo>
                    <a:pt x="0" y="7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7" name="Freeform 125"/>
            <p:cNvSpPr>
              <a:spLocks/>
            </p:cNvSpPr>
            <p:nvPr/>
          </p:nvSpPr>
          <p:spPr bwMode="auto">
            <a:xfrm>
              <a:off x="4913" y="566"/>
              <a:ext cx="12" cy="6"/>
            </a:xfrm>
            <a:custGeom>
              <a:avLst/>
              <a:gdLst>
                <a:gd name="T0" fmla="*/ 0 w 170"/>
                <a:gd name="T1" fmla="*/ 0 h 91"/>
                <a:gd name="T2" fmla="*/ 0 w 170"/>
                <a:gd name="T3" fmla="*/ 0 h 91"/>
                <a:gd name="T4" fmla="*/ 0 w 170"/>
                <a:gd name="T5" fmla="*/ 0 h 91"/>
                <a:gd name="T6" fmla="*/ 0 w 170"/>
                <a:gd name="T7" fmla="*/ 0 h 91"/>
                <a:gd name="T8" fmla="*/ 0 60000 65536"/>
                <a:gd name="T9" fmla="*/ 0 60000 65536"/>
                <a:gd name="T10" fmla="*/ 0 60000 65536"/>
                <a:gd name="T11" fmla="*/ 0 60000 65536"/>
                <a:gd name="T12" fmla="*/ 0 w 170"/>
                <a:gd name="T13" fmla="*/ 0 h 91"/>
                <a:gd name="T14" fmla="*/ 170 w 170"/>
                <a:gd name="T15" fmla="*/ 91 h 91"/>
              </a:gdLst>
              <a:ahLst/>
              <a:cxnLst>
                <a:cxn ang="T8">
                  <a:pos x="T0" y="T1"/>
                </a:cxn>
                <a:cxn ang="T9">
                  <a:pos x="T2" y="T3"/>
                </a:cxn>
                <a:cxn ang="T10">
                  <a:pos x="T4" y="T5"/>
                </a:cxn>
                <a:cxn ang="T11">
                  <a:pos x="T6" y="T7"/>
                </a:cxn>
              </a:cxnLst>
              <a:rect l="T12" t="T13" r="T14" b="T15"/>
              <a:pathLst>
                <a:path w="170" h="91">
                  <a:moveTo>
                    <a:pt x="20" y="0"/>
                  </a:moveTo>
                  <a:lnTo>
                    <a:pt x="170" y="51"/>
                  </a:lnTo>
                  <a:lnTo>
                    <a:pt x="0" y="91"/>
                  </a:lnTo>
                  <a:lnTo>
                    <a:pt x="2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8" name="Freeform 126"/>
            <p:cNvSpPr>
              <a:spLocks/>
            </p:cNvSpPr>
            <p:nvPr/>
          </p:nvSpPr>
          <p:spPr bwMode="auto">
            <a:xfrm>
              <a:off x="4914" y="587"/>
              <a:ext cx="12" cy="8"/>
            </a:xfrm>
            <a:custGeom>
              <a:avLst/>
              <a:gdLst>
                <a:gd name="T0" fmla="*/ 0 w 169"/>
                <a:gd name="T1" fmla="*/ 0 h 110"/>
                <a:gd name="T2" fmla="*/ 0 w 169"/>
                <a:gd name="T3" fmla="*/ 0 h 110"/>
                <a:gd name="T4" fmla="*/ 0 w 169"/>
                <a:gd name="T5" fmla="*/ 0 h 110"/>
                <a:gd name="T6" fmla="*/ 0 w 169"/>
                <a:gd name="T7" fmla="*/ 0 h 110"/>
                <a:gd name="T8" fmla="*/ 0 60000 65536"/>
                <a:gd name="T9" fmla="*/ 0 60000 65536"/>
                <a:gd name="T10" fmla="*/ 0 60000 65536"/>
                <a:gd name="T11" fmla="*/ 0 60000 65536"/>
                <a:gd name="T12" fmla="*/ 0 w 169"/>
                <a:gd name="T13" fmla="*/ 0 h 110"/>
                <a:gd name="T14" fmla="*/ 169 w 169"/>
                <a:gd name="T15" fmla="*/ 110 h 110"/>
              </a:gdLst>
              <a:ahLst/>
              <a:cxnLst>
                <a:cxn ang="T8">
                  <a:pos x="T0" y="T1"/>
                </a:cxn>
                <a:cxn ang="T9">
                  <a:pos x="T2" y="T3"/>
                </a:cxn>
                <a:cxn ang="T10">
                  <a:pos x="T4" y="T5"/>
                </a:cxn>
                <a:cxn ang="T11">
                  <a:pos x="T6" y="T7"/>
                </a:cxn>
              </a:cxnLst>
              <a:rect l="T12" t="T13" r="T14" b="T15"/>
              <a:pathLst>
                <a:path w="169" h="110">
                  <a:moveTo>
                    <a:pt x="0" y="0"/>
                  </a:moveTo>
                  <a:lnTo>
                    <a:pt x="169" y="50"/>
                  </a:lnTo>
                  <a:lnTo>
                    <a:pt x="0" y="11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799" name="Freeform 127"/>
            <p:cNvSpPr>
              <a:spLocks/>
            </p:cNvSpPr>
            <p:nvPr/>
          </p:nvSpPr>
          <p:spPr bwMode="auto">
            <a:xfrm>
              <a:off x="4916" y="612"/>
              <a:ext cx="14" cy="8"/>
            </a:xfrm>
            <a:custGeom>
              <a:avLst/>
              <a:gdLst>
                <a:gd name="T0" fmla="*/ 0 w 189"/>
                <a:gd name="T1" fmla="*/ 0 h 108"/>
                <a:gd name="T2" fmla="*/ 0 w 189"/>
                <a:gd name="T3" fmla="*/ 0 h 108"/>
                <a:gd name="T4" fmla="*/ 0 w 189"/>
                <a:gd name="T5" fmla="*/ 0 h 108"/>
                <a:gd name="T6" fmla="*/ 0 w 189"/>
                <a:gd name="T7" fmla="*/ 0 h 108"/>
                <a:gd name="T8" fmla="*/ 0 60000 65536"/>
                <a:gd name="T9" fmla="*/ 0 60000 65536"/>
                <a:gd name="T10" fmla="*/ 0 60000 65536"/>
                <a:gd name="T11" fmla="*/ 0 60000 65536"/>
                <a:gd name="T12" fmla="*/ 0 w 189"/>
                <a:gd name="T13" fmla="*/ 0 h 108"/>
                <a:gd name="T14" fmla="*/ 189 w 189"/>
                <a:gd name="T15" fmla="*/ 108 h 108"/>
              </a:gdLst>
              <a:ahLst/>
              <a:cxnLst>
                <a:cxn ang="T8">
                  <a:pos x="T0" y="T1"/>
                </a:cxn>
                <a:cxn ang="T9">
                  <a:pos x="T2" y="T3"/>
                </a:cxn>
                <a:cxn ang="T10">
                  <a:pos x="T4" y="T5"/>
                </a:cxn>
                <a:cxn ang="T11">
                  <a:pos x="T6" y="T7"/>
                </a:cxn>
              </a:cxnLst>
              <a:rect l="T12" t="T13" r="T14" b="T15"/>
              <a:pathLst>
                <a:path w="189" h="108">
                  <a:moveTo>
                    <a:pt x="0" y="0"/>
                  </a:moveTo>
                  <a:lnTo>
                    <a:pt x="189" y="38"/>
                  </a:lnTo>
                  <a:lnTo>
                    <a:pt x="9" y="10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0" name="Freeform 128"/>
            <p:cNvSpPr>
              <a:spLocks/>
            </p:cNvSpPr>
            <p:nvPr/>
          </p:nvSpPr>
          <p:spPr bwMode="auto">
            <a:xfrm>
              <a:off x="4854" y="648"/>
              <a:ext cx="49" cy="50"/>
            </a:xfrm>
            <a:custGeom>
              <a:avLst/>
              <a:gdLst>
                <a:gd name="T0" fmla="*/ 0 w 690"/>
                <a:gd name="T1" fmla="*/ 0 h 710"/>
                <a:gd name="T2" fmla="*/ 0 w 690"/>
                <a:gd name="T3" fmla="*/ 0 h 710"/>
                <a:gd name="T4" fmla="*/ 0 w 690"/>
                <a:gd name="T5" fmla="*/ 0 h 710"/>
                <a:gd name="T6" fmla="*/ 0 w 690"/>
                <a:gd name="T7" fmla="*/ 0 h 710"/>
                <a:gd name="T8" fmla="*/ 0 w 690"/>
                <a:gd name="T9" fmla="*/ 0 h 710"/>
                <a:gd name="T10" fmla="*/ 0 w 690"/>
                <a:gd name="T11" fmla="*/ 0 h 710"/>
                <a:gd name="T12" fmla="*/ 0 w 690"/>
                <a:gd name="T13" fmla="*/ 0 h 710"/>
                <a:gd name="T14" fmla="*/ 0 w 690"/>
                <a:gd name="T15" fmla="*/ 0 h 710"/>
                <a:gd name="T16" fmla="*/ 0 w 690"/>
                <a:gd name="T17" fmla="*/ 0 h 710"/>
                <a:gd name="T18" fmla="*/ 0 w 690"/>
                <a:gd name="T19" fmla="*/ 0 h 710"/>
                <a:gd name="T20" fmla="*/ 0 w 690"/>
                <a:gd name="T21" fmla="*/ 0 h 710"/>
                <a:gd name="T22" fmla="*/ 0 w 690"/>
                <a:gd name="T23" fmla="*/ 0 h 710"/>
                <a:gd name="T24" fmla="*/ 0 w 690"/>
                <a:gd name="T25" fmla="*/ 0 h 710"/>
                <a:gd name="T26" fmla="*/ 0 w 690"/>
                <a:gd name="T27" fmla="*/ 0 h 710"/>
                <a:gd name="T28" fmla="*/ 0 w 690"/>
                <a:gd name="T29" fmla="*/ 0 h 710"/>
                <a:gd name="T30" fmla="*/ 0 w 690"/>
                <a:gd name="T31" fmla="*/ 0 h 710"/>
                <a:gd name="T32" fmla="*/ 0 w 690"/>
                <a:gd name="T33" fmla="*/ 0 h 710"/>
                <a:gd name="T34" fmla="*/ 0 w 690"/>
                <a:gd name="T35" fmla="*/ 0 h 710"/>
                <a:gd name="T36" fmla="*/ 0 w 690"/>
                <a:gd name="T37" fmla="*/ 0 h 710"/>
                <a:gd name="T38" fmla="*/ 0 w 690"/>
                <a:gd name="T39" fmla="*/ 0 h 710"/>
                <a:gd name="T40" fmla="*/ 0 w 690"/>
                <a:gd name="T41" fmla="*/ 0 h 710"/>
                <a:gd name="T42" fmla="*/ 0 w 690"/>
                <a:gd name="T43" fmla="*/ 0 h 710"/>
                <a:gd name="T44" fmla="*/ 0 w 690"/>
                <a:gd name="T45" fmla="*/ 0 h 710"/>
                <a:gd name="T46" fmla="*/ 0 w 690"/>
                <a:gd name="T47" fmla="*/ 0 h 710"/>
                <a:gd name="T48" fmla="*/ 0 w 690"/>
                <a:gd name="T49" fmla="*/ 0 h 710"/>
                <a:gd name="T50" fmla="*/ 0 w 690"/>
                <a:gd name="T51" fmla="*/ 0 h 710"/>
                <a:gd name="T52" fmla="*/ 0 w 690"/>
                <a:gd name="T53" fmla="*/ 0 h 710"/>
                <a:gd name="T54" fmla="*/ 0 w 690"/>
                <a:gd name="T55" fmla="*/ 0 h 710"/>
                <a:gd name="T56" fmla="*/ 0 w 690"/>
                <a:gd name="T57" fmla="*/ 0 h 710"/>
                <a:gd name="T58" fmla="*/ 0 w 690"/>
                <a:gd name="T59" fmla="*/ 0 h 710"/>
                <a:gd name="T60" fmla="*/ 0 w 690"/>
                <a:gd name="T61" fmla="*/ 0 h 710"/>
                <a:gd name="T62" fmla="*/ 0 w 690"/>
                <a:gd name="T63" fmla="*/ 0 h 710"/>
                <a:gd name="T64" fmla="*/ 0 w 690"/>
                <a:gd name="T65" fmla="*/ 0 h 710"/>
                <a:gd name="T66" fmla="*/ 0 w 690"/>
                <a:gd name="T67" fmla="*/ 0 h 710"/>
                <a:gd name="T68" fmla="*/ 0 w 690"/>
                <a:gd name="T69" fmla="*/ 0 h 710"/>
                <a:gd name="T70" fmla="*/ 0 w 690"/>
                <a:gd name="T71" fmla="*/ 0 h 710"/>
                <a:gd name="T72" fmla="*/ 0 w 690"/>
                <a:gd name="T73" fmla="*/ 0 h 710"/>
                <a:gd name="T74" fmla="*/ 0 w 690"/>
                <a:gd name="T75" fmla="*/ 0 h 710"/>
                <a:gd name="T76" fmla="*/ 0 w 690"/>
                <a:gd name="T77" fmla="*/ 0 h 710"/>
                <a:gd name="T78" fmla="*/ 0 w 690"/>
                <a:gd name="T79" fmla="*/ 0 h 710"/>
                <a:gd name="T80" fmla="*/ 0 w 690"/>
                <a:gd name="T81" fmla="*/ 0 h 710"/>
                <a:gd name="T82" fmla="*/ 0 w 690"/>
                <a:gd name="T83" fmla="*/ 0 h 710"/>
                <a:gd name="T84" fmla="*/ 0 w 690"/>
                <a:gd name="T85" fmla="*/ 0 h 710"/>
                <a:gd name="T86" fmla="*/ 0 w 690"/>
                <a:gd name="T87" fmla="*/ 0 h 710"/>
                <a:gd name="T88" fmla="*/ 0 w 690"/>
                <a:gd name="T89" fmla="*/ 0 h 710"/>
                <a:gd name="T90" fmla="*/ 0 w 690"/>
                <a:gd name="T91" fmla="*/ 0 h 710"/>
                <a:gd name="T92" fmla="*/ 0 w 690"/>
                <a:gd name="T93" fmla="*/ 0 h 710"/>
                <a:gd name="T94" fmla="*/ 0 w 690"/>
                <a:gd name="T95" fmla="*/ 0 h 710"/>
                <a:gd name="T96" fmla="*/ 0 w 690"/>
                <a:gd name="T97" fmla="*/ 0 h 710"/>
                <a:gd name="T98" fmla="*/ 0 w 690"/>
                <a:gd name="T99" fmla="*/ 0 h 71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0"/>
                <a:gd name="T151" fmla="*/ 0 h 710"/>
                <a:gd name="T152" fmla="*/ 690 w 690"/>
                <a:gd name="T153" fmla="*/ 710 h 71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0" h="710">
                  <a:moveTo>
                    <a:pt x="40" y="450"/>
                  </a:moveTo>
                  <a:lnTo>
                    <a:pt x="30" y="528"/>
                  </a:lnTo>
                  <a:lnTo>
                    <a:pt x="30" y="569"/>
                  </a:lnTo>
                  <a:lnTo>
                    <a:pt x="51" y="638"/>
                  </a:lnTo>
                  <a:lnTo>
                    <a:pt x="0" y="579"/>
                  </a:lnTo>
                  <a:lnTo>
                    <a:pt x="21" y="638"/>
                  </a:lnTo>
                  <a:lnTo>
                    <a:pt x="61" y="670"/>
                  </a:lnTo>
                  <a:lnTo>
                    <a:pt x="111" y="700"/>
                  </a:lnTo>
                  <a:lnTo>
                    <a:pt x="191" y="710"/>
                  </a:lnTo>
                  <a:lnTo>
                    <a:pt x="121" y="670"/>
                  </a:lnTo>
                  <a:lnTo>
                    <a:pt x="101" y="617"/>
                  </a:lnTo>
                  <a:lnTo>
                    <a:pt x="101" y="569"/>
                  </a:lnTo>
                  <a:lnTo>
                    <a:pt x="111" y="520"/>
                  </a:lnTo>
                  <a:lnTo>
                    <a:pt x="159" y="490"/>
                  </a:lnTo>
                  <a:lnTo>
                    <a:pt x="200" y="420"/>
                  </a:lnTo>
                  <a:lnTo>
                    <a:pt x="251" y="339"/>
                  </a:lnTo>
                  <a:lnTo>
                    <a:pt x="321" y="250"/>
                  </a:lnTo>
                  <a:lnTo>
                    <a:pt x="410" y="181"/>
                  </a:lnTo>
                  <a:lnTo>
                    <a:pt x="460" y="150"/>
                  </a:lnTo>
                  <a:lnTo>
                    <a:pt x="451" y="209"/>
                  </a:lnTo>
                  <a:lnTo>
                    <a:pt x="460" y="280"/>
                  </a:lnTo>
                  <a:lnTo>
                    <a:pt x="490" y="319"/>
                  </a:lnTo>
                  <a:lnTo>
                    <a:pt x="531" y="349"/>
                  </a:lnTo>
                  <a:lnTo>
                    <a:pt x="591" y="369"/>
                  </a:lnTo>
                  <a:lnTo>
                    <a:pt x="601" y="290"/>
                  </a:lnTo>
                  <a:lnTo>
                    <a:pt x="640" y="260"/>
                  </a:lnTo>
                  <a:lnTo>
                    <a:pt x="690" y="240"/>
                  </a:lnTo>
                  <a:lnTo>
                    <a:pt x="631" y="220"/>
                  </a:lnTo>
                  <a:lnTo>
                    <a:pt x="550" y="271"/>
                  </a:lnTo>
                  <a:lnTo>
                    <a:pt x="531" y="230"/>
                  </a:lnTo>
                  <a:lnTo>
                    <a:pt x="531" y="181"/>
                  </a:lnTo>
                  <a:lnTo>
                    <a:pt x="541" y="120"/>
                  </a:lnTo>
                  <a:lnTo>
                    <a:pt x="601" y="0"/>
                  </a:lnTo>
                  <a:lnTo>
                    <a:pt x="541" y="50"/>
                  </a:lnTo>
                  <a:lnTo>
                    <a:pt x="481" y="20"/>
                  </a:lnTo>
                  <a:lnTo>
                    <a:pt x="470" y="90"/>
                  </a:lnTo>
                  <a:lnTo>
                    <a:pt x="389" y="41"/>
                  </a:lnTo>
                  <a:lnTo>
                    <a:pt x="400" y="141"/>
                  </a:lnTo>
                  <a:lnTo>
                    <a:pt x="321" y="80"/>
                  </a:lnTo>
                  <a:lnTo>
                    <a:pt x="341" y="171"/>
                  </a:lnTo>
                  <a:lnTo>
                    <a:pt x="270" y="131"/>
                  </a:lnTo>
                  <a:lnTo>
                    <a:pt x="290" y="209"/>
                  </a:lnTo>
                  <a:lnTo>
                    <a:pt x="210" y="181"/>
                  </a:lnTo>
                  <a:lnTo>
                    <a:pt x="240" y="260"/>
                  </a:lnTo>
                  <a:lnTo>
                    <a:pt x="150" y="240"/>
                  </a:lnTo>
                  <a:lnTo>
                    <a:pt x="191" y="328"/>
                  </a:lnTo>
                  <a:lnTo>
                    <a:pt x="101" y="328"/>
                  </a:lnTo>
                  <a:lnTo>
                    <a:pt x="159" y="389"/>
                  </a:lnTo>
                  <a:lnTo>
                    <a:pt x="81" y="429"/>
                  </a:lnTo>
                  <a:lnTo>
                    <a:pt x="40" y="4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1" name="Freeform 129"/>
            <p:cNvSpPr>
              <a:spLocks/>
            </p:cNvSpPr>
            <p:nvPr/>
          </p:nvSpPr>
          <p:spPr bwMode="auto">
            <a:xfrm>
              <a:off x="4938" y="623"/>
              <a:ext cx="84" cy="50"/>
            </a:xfrm>
            <a:custGeom>
              <a:avLst/>
              <a:gdLst>
                <a:gd name="T0" fmla="*/ 0 w 1182"/>
                <a:gd name="T1" fmla="*/ 0 h 698"/>
                <a:gd name="T2" fmla="*/ 0 w 1182"/>
                <a:gd name="T3" fmla="*/ 0 h 698"/>
                <a:gd name="T4" fmla="*/ 0 w 1182"/>
                <a:gd name="T5" fmla="*/ 0 h 698"/>
                <a:gd name="T6" fmla="*/ 0 w 1182"/>
                <a:gd name="T7" fmla="*/ 0 h 698"/>
                <a:gd name="T8" fmla="*/ 0 w 1182"/>
                <a:gd name="T9" fmla="*/ 0 h 698"/>
                <a:gd name="T10" fmla="*/ 0 w 1182"/>
                <a:gd name="T11" fmla="*/ 0 h 698"/>
                <a:gd name="T12" fmla="*/ 0 w 1182"/>
                <a:gd name="T13" fmla="*/ 0 h 698"/>
                <a:gd name="T14" fmla="*/ 0 w 1182"/>
                <a:gd name="T15" fmla="*/ 0 h 698"/>
                <a:gd name="T16" fmla="*/ 0 w 1182"/>
                <a:gd name="T17" fmla="*/ 0 h 698"/>
                <a:gd name="T18" fmla="*/ 0 w 1182"/>
                <a:gd name="T19" fmla="*/ 0 h 698"/>
                <a:gd name="T20" fmla="*/ 0 w 1182"/>
                <a:gd name="T21" fmla="*/ 0 h 698"/>
                <a:gd name="T22" fmla="*/ 0 w 1182"/>
                <a:gd name="T23" fmla="*/ 0 h 698"/>
                <a:gd name="T24" fmla="*/ 0 w 1182"/>
                <a:gd name="T25" fmla="*/ 0 h 698"/>
                <a:gd name="T26" fmla="*/ 0 w 1182"/>
                <a:gd name="T27" fmla="*/ 0 h 698"/>
                <a:gd name="T28" fmla="*/ 0 w 1182"/>
                <a:gd name="T29" fmla="*/ 0 h 698"/>
                <a:gd name="T30" fmla="*/ 0 w 1182"/>
                <a:gd name="T31" fmla="*/ 0 h 698"/>
                <a:gd name="T32" fmla="*/ 0 w 1182"/>
                <a:gd name="T33" fmla="*/ 0 h 698"/>
                <a:gd name="T34" fmla="*/ 0 w 1182"/>
                <a:gd name="T35" fmla="*/ 0 h 698"/>
                <a:gd name="T36" fmla="*/ 0 w 1182"/>
                <a:gd name="T37" fmla="*/ 0 h 698"/>
                <a:gd name="T38" fmla="*/ 0 w 1182"/>
                <a:gd name="T39" fmla="*/ 0 h 698"/>
                <a:gd name="T40" fmla="*/ 0 w 1182"/>
                <a:gd name="T41" fmla="*/ 0 h 698"/>
                <a:gd name="T42" fmla="*/ 0 w 1182"/>
                <a:gd name="T43" fmla="*/ 0 h 698"/>
                <a:gd name="T44" fmla="*/ 0 w 1182"/>
                <a:gd name="T45" fmla="*/ 0 h 698"/>
                <a:gd name="T46" fmla="*/ 0 w 1182"/>
                <a:gd name="T47" fmla="*/ 0 h 698"/>
                <a:gd name="T48" fmla="*/ 0 w 1182"/>
                <a:gd name="T49" fmla="*/ 0 h 698"/>
                <a:gd name="T50" fmla="*/ 0 w 1182"/>
                <a:gd name="T51" fmla="*/ 0 h 698"/>
                <a:gd name="T52" fmla="*/ 0 w 1182"/>
                <a:gd name="T53" fmla="*/ 0 h 698"/>
                <a:gd name="T54" fmla="*/ 0 w 1182"/>
                <a:gd name="T55" fmla="*/ 0 h 698"/>
                <a:gd name="T56" fmla="*/ 0 w 1182"/>
                <a:gd name="T57" fmla="*/ 0 h 698"/>
                <a:gd name="T58" fmla="*/ 0 w 1182"/>
                <a:gd name="T59" fmla="*/ 0 h 698"/>
                <a:gd name="T60" fmla="*/ 0 w 1182"/>
                <a:gd name="T61" fmla="*/ 0 h 698"/>
                <a:gd name="T62" fmla="*/ 0 w 1182"/>
                <a:gd name="T63" fmla="*/ 0 h 698"/>
                <a:gd name="T64" fmla="*/ 0 w 1182"/>
                <a:gd name="T65" fmla="*/ 0 h 698"/>
                <a:gd name="T66" fmla="*/ 0 w 1182"/>
                <a:gd name="T67" fmla="*/ 0 h 698"/>
                <a:gd name="T68" fmla="*/ 0 w 1182"/>
                <a:gd name="T69" fmla="*/ 0 h 698"/>
                <a:gd name="T70" fmla="*/ 0 w 1182"/>
                <a:gd name="T71" fmla="*/ 0 h 698"/>
                <a:gd name="T72" fmla="*/ 0 w 1182"/>
                <a:gd name="T73" fmla="*/ 0 h 698"/>
                <a:gd name="T74" fmla="*/ 0 w 1182"/>
                <a:gd name="T75" fmla="*/ 0 h 698"/>
                <a:gd name="T76" fmla="*/ 0 w 1182"/>
                <a:gd name="T77" fmla="*/ 0 h 698"/>
                <a:gd name="T78" fmla="*/ 0 w 1182"/>
                <a:gd name="T79" fmla="*/ 0 h 698"/>
                <a:gd name="T80" fmla="*/ 0 w 1182"/>
                <a:gd name="T81" fmla="*/ 0 h 698"/>
                <a:gd name="T82" fmla="*/ 0 w 1182"/>
                <a:gd name="T83" fmla="*/ 0 h 698"/>
                <a:gd name="T84" fmla="*/ 0 w 1182"/>
                <a:gd name="T85" fmla="*/ 0 h 698"/>
                <a:gd name="T86" fmla="*/ 0 w 1182"/>
                <a:gd name="T87" fmla="*/ 0 h 698"/>
                <a:gd name="T88" fmla="*/ 0 w 1182"/>
                <a:gd name="T89" fmla="*/ 0 h 698"/>
                <a:gd name="T90" fmla="*/ 0 w 1182"/>
                <a:gd name="T91" fmla="*/ 0 h 698"/>
                <a:gd name="T92" fmla="*/ 0 w 1182"/>
                <a:gd name="T93" fmla="*/ 0 h 698"/>
                <a:gd name="T94" fmla="*/ 0 w 1182"/>
                <a:gd name="T95" fmla="*/ 0 h 698"/>
                <a:gd name="T96" fmla="*/ 0 w 1182"/>
                <a:gd name="T97" fmla="*/ 0 h 698"/>
                <a:gd name="T98" fmla="*/ 0 w 1182"/>
                <a:gd name="T99" fmla="*/ 0 h 698"/>
                <a:gd name="T100" fmla="*/ 0 w 1182"/>
                <a:gd name="T101" fmla="*/ 0 h 698"/>
                <a:gd name="T102" fmla="*/ 0 w 1182"/>
                <a:gd name="T103" fmla="*/ 0 h 698"/>
                <a:gd name="T104" fmla="*/ 0 w 1182"/>
                <a:gd name="T105" fmla="*/ 0 h 6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82"/>
                <a:gd name="T160" fmla="*/ 0 h 698"/>
                <a:gd name="T161" fmla="*/ 1182 w 1182"/>
                <a:gd name="T162" fmla="*/ 698 h 6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82" h="698">
                  <a:moveTo>
                    <a:pt x="41" y="321"/>
                  </a:moveTo>
                  <a:lnTo>
                    <a:pt x="10" y="410"/>
                  </a:lnTo>
                  <a:lnTo>
                    <a:pt x="0" y="480"/>
                  </a:lnTo>
                  <a:lnTo>
                    <a:pt x="10" y="569"/>
                  </a:lnTo>
                  <a:lnTo>
                    <a:pt x="71" y="658"/>
                  </a:lnTo>
                  <a:lnTo>
                    <a:pt x="121" y="698"/>
                  </a:lnTo>
                  <a:lnTo>
                    <a:pt x="91" y="599"/>
                  </a:lnTo>
                  <a:lnTo>
                    <a:pt x="91" y="539"/>
                  </a:lnTo>
                  <a:lnTo>
                    <a:pt x="111" y="459"/>
                  </a:lnTo>
                  <a:lnTo>
                    <a:pt x="162" y="399"/>
                  </a:lnTo>
                  <a:lnTo>
                    <a:pt x="241" y="389"/>
                  </a:lnTo>
                  <a:lnTo>
                    <a:pt x="301" y="349"/>
                  </a:lnTo>
                  <a:lnTo>
                    <a:pt x="351" y="291"/>
                  </a:lnTo>
                  <a:lnTo>
                    <a:pt x="422" y="232"/>
                  </a:lnTo>
                  <a:lnTo>
                    <a:pt x="531" y="169"/>
                  </a:lnTo>
                  <a:lnTo>
                    <a:pt x="682" y="169"/>
                  </a:lnTo>
                  <a:lnTo>
                    <a:pt x="821" y="169"/>
                  </a:lnTo>
                  <a:lnTo>
                    <a:pt x="932" y="250"/>
                  </a:lnTo>
                  <a:lnTo>
                    <a:pt x="1031" y="311"/>
                  </a:lnTo>
                  <a:lnTo>
                    <a:pt x="1132" y="321"/>
                  </a:lnTo>
                  <a:lnTo>
                    <a:pt x="1132" y="380"/>
                  </a:lnTo>
                  <a:lnTo>
                    <a:pt x="1111" y="450"/>
                  </a:lnTo>
                  <a:lnTo>
                    <a:pt x="1081" y="500"/>
                  </a:lnTo>
                  <a:lnTo>
                    <a:pt x="1001" y="599"/>
                  </a:lnTo>
                  <a:lnTo>
                    <a:pt x="1092" y="520"/>
                  </a:lnTo>
                  <a:lnTo>
                    <a:pt x="1141" y="470"/>
                  </a:lnTo>
                  <a:lnTo>
                    <a:pt x="1173" y="389"/>
                  </a:lnTo>
                  <a:lnTo>
                    <a:pt x="1182" y="321"/>
                  </a:lnTo>
                  <a:lnTo>
                    <a:pt x="1092" y="232"/>
                  </a:lnTo>
                  <a:lnTo>
                    <a:pt x="1081" y="291"/>
                  </a:lnTo>
                  <a:lnTo>
                    <a:pt x="1021" y="160"/>
                  </a:lnTo>
                  <a:lnTo>
                    <a:pt x="1001" y="250"/>
                  </a:lnTo>
                  <a:lnTo>
                    <a:pt x="932" y="80"/>
                  </a:lnTo>
                  <a:lnTo>
                    <a:pt x="902" y="199"/>
                  </a:lnTo>
                  <a:lnTo>
                    <a:pt x="842" y="41"/>
                  </a:lnTo>
                  <a:lnTo>
                    <a:pt x="801" y="131"/>
                  </a:lnTo>
                  <a:lnTo>
                    <a:pt x="750" y="10"/>
                  </a:lnTo>
                  <a:lnTo>
                    <a:pt x="722" y="80"/>
                  </a:lnTo>
                  <a:lnTo>
                    <a:pt x="642" y="0"/>
                  </a:lnTo>
                  <a:lnTo>
                    <a:pt x="642" y="80"/>
                  </a:lnTo>
                  <a:lnTo>
                    <a:pt x="603" y="121"/>
                  </a:lnTo>
                  <a:lnTo>
                    <a:pt x="511" y="149"/>
                  </a:lnTo>
                  <a:lnTo>
                    <a:pt x="412" y="199"/>
                  </a:lnTo>
                  <a:lnTo>
                    <a:pt x="321" y="250"/>
                  </a:lnTo>
                  <a:lnTo>
                    <a:pt x="232" y="328"/>
                  </a:lnTo>
                  <a:lnTo>
                    <a:pt x="171" y="339"/>
                  </a:lnTo>
                  <a:lnTo>
                    <a:pt x="81" y="328"/>
                  </a:lnTo>
                  <a:lnTo>
                    <a:pt x="91" y="369"/>
                  </a:lnTo>
                  <a:lnTo>
                    <a:pt x="61" y="450"/>
                  </a:lnTo>
                  <a:lnTo>
                    <a:pt x="41" y="520"/>
                  </a:lnTo>
                  <a:lnTo>
                    <a:pt x="21" y="480"/>
                  </a:lnTo>
                  <a:lnTo>
                    <a:pt x="21" y="399"/>
                  </a:lnTo>
                  <a:lnTo>
                    <a:pt x="41" y="3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2" name="Freeform 130"/>
            <p:cNvSpPr>
              <a:spLocks/>
            </p:cNvSpPr>
            <p:nvPr/>
          </p:nvSpPr>
          <p:spPr bwMode="auto">
            <a:xfrm>
              <a:off x="4955" y="623"/>
              <a:ext cx="27" cy="27"/>
            </a:xfrm>
            <a:custGeom>
              <a:avLst/>
              <a:gdLst>
                <a:gd name="T0" fmla="*/ 0 w 370"/>
                <a:gd name="T1" fmla="*/ 0 h 369"/>
                <a:gd name="T2" fmla="*/ 0 w 370"/>
                <a:gd name="T3" fmla="*/ 0 h 369"/>
                <a:gd name="T4" fmla="*/ 0 w 370"/>
                <a:gd name="T5" fmla="*/ 0 h 369"/>
                <a:gd name="T6" fmla="*/ 0 w 370"/>
                <a:gd name="T7" fmla="*/ 0 h 369"/>
                <a:gd name="T8" fmla="*/ 0 w 370"/>
                <a:gd name="T9" fmla="*/ 0 h 369"/>
                <a:gd name="T10" fmla="*/ 0 w 370"/>
                <a:gd name="T11" fmla="*/ 0 h 369"/>
                <a:gd name="T12" fmla="*/ 0 w 370"/>
                <a:gd name="T13" fmla="*/ 0 h 369"/>
                <a:gd name="T14" fmla="*/ 0 w 370"/>
                <a:gd name="T15" fmla="*/ 0 h 369"/>
                <a:gd name="T16" fmla="*/ 0 w 370"/>
                <a:gd name="T17" fmla="*/ 0 h 369"/>
                <a:gd name="T18" fmla="*/ 0 w 370"/>
                <a:gd name="T19" fmla="*/ 0 h 369"/>
                <a:gd name="T20" fmla="*/ 0 w 370"/>
                <a:gd name="T21" fmla="*/ 0 h 369"/>
                <a:gd name="T22" fmla="*/ 0 w 370"/>
                <a:gd name="T23" fmla="*/ 0 h 369"/>
                <a:gd name="T24" fmla="*/ 0 w 370"/>
                <a:gd name="T25" fmla="*/ 0 h 369"/>
                <a:gd name="T26" fmla="*/ 0 w 370"/>
                <a:gd name="T27" fmla="*/ 0 h 3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70"/>
                <a:gd name="T43" fmla="*/ 0 h 369"/>
                <a:gd name="T44" fmla="*/ 370 w 370"/>
                <a:gd name="T45" fmla="*/ 369 h 36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70" h="369">
                  <a:moveTo>
                    <a:pt x="30" y="300"/>
                  </a:moveTo>
                  <a:lnTo>
                    <a:pt x="70" y="169"/>
                  </a:lnTo>
                  <a:lnTo>
                    <a:pt x="100" y="221"/>
                  </a:lnTo>
                  <a:lnTo>
                    <a:pt x="151" y="101"/>
                  </a:lnTo>
                  <a:lnTo>
                    <a:pt x="181" y="190"/>
                  </a:lnTo>
                  <a:lnTo>
                    <a:pt x="239" y="41"/>
                  </a:lnTo>
                  <a:lnTo>
                    <a:pt x="269" y="139"/>
                  </a:lnTo>
                  <a:lnTo>
                    <a:pt x="331" y="0"/>
                  </a:lnTo>
                  <a:lnTo>
                    <a:pt x="370" y="111"/>
                  </a:lnTo>
                  <a:lnTo>
                    <a:pt x="331" y="149"/>
                  </a:lnTo>
                  <a:lnTo>
                    <a:pt x="239" y="180"/>
                  </a:lnTo>
                  <a:lnTo>
                    <a:pt x="120" y="241"/>
                  </a:lnTo>
                  <a:lnTo>
                    <a:pt x="0" y="369"/>
                  </a:lnTo>
                  <a:lnTo>
                    <a:pt x="30"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3" name="Freeform 131"/>
            <p:cNvSpPr>
              <a:spLocks/>
            </p:cNvSpPr>
            <p:nvPr/>
          </p:nvSpPr>
          <p:spPr bwMode="auto">
            <a:xfrm>
              <a:off x="4990" y="472"/>
              <a:ext cx="138" cy="195"/>
            </a:xfrm>
            <a:custGeom>
              <a:avLst/>
              <a:gdLst>
                <a:gd name="T0" fmla="*/ 0 w 1932"/>
                <a:gd name="T1" fmla="*/ 0 h 2732"/>
                <a:gd name="T2" fmla="*/ 0 w 1932"/>
                <a:gd name="T3" fmla="*/ 0 h 2732"/>
                <a:gd name="T4" fmla="*/ 0 w 1932"/>
                <a:gd name="T5" fmla="*/ 0 h 2732"/>
                <a:gd name="T6" fmla="*/ 0 w 1932"/>
                <a:gd name="T7" fmla="*/ 0 h 2732"/>
                <a:gd name="T8" fmla="*/ 0 w 1932"/>
                <a:gd name="T9" fmla="*/ 0 h 2732"/>
                <a:gd name="T10" fmla="*/ 0 w 1932"/>
                <a:gd name="T11" fmla="*/ 0 h 2732"/>
                <a:gd name="T12" fmla="*/ 0 w 1932"/>
                <a:gd name="T13" fmla="*/ 0 h 2732"/>
                <a:gd name="T14" fmla="*/ 0 w 1932"/>
                <a:gd name="T15" fmla="*/ 0 h 2732"/>
                <a:gd name="T16" fmla="*/ 0 w 1932"/>
                <a:gd name="T17" fmla="*/ 0 h 2732"/>
                <a:gd name="T18" fmla="*/ 0 w 1932"/>
                <a:gd name="T19" fmla="*/ 0 h 2732"/>
                <a:gd name="T20" fmla="*/ 0 w 1932"/>
                <a:gd name="T21" fmla="*/ 0 h 2732"/>
                <a:gd name="T22" fmla="*/ 0 w 1932"/>
                <a:gd name="T23" fmla="*/ 0 h 2732"/>
                <a:gd name="T24" fmla="*/ 0 w 1932"/>
                <a:gd name="T25" fmla="*/ 0 h 2732"/>
                <a:gd name="T26" fmla="*/ 0 w 1932"/>
                <a:gd name="T27" fmla="*/ 0 h 2732"/>
                <a:gd name="T28" fmla="*/ 0 w 1932"/>
                <a:gd name="T29" fmla="*/ 0 h 2732"/>
                <a:gd name="T30" fmla="*/ 0 w 1932"/>
                <a:gd name="T31" fmla="*/ 0 h 2732"/>
                <a:gd name="T32" fmla="*/ 0 w 1932"/>
                <a:gd name="T33" fmla="*/ 0 h 2732"/>
                <a:gd name="T34" fmla="*/ 0 w 1932"/>
                <a:gd name="T35" fmla="*/ 0 h 2732"/>
                <a:gd name="T36" fmla="*/ 0 w 1932"/>
                <a:gd name="T37" fmla="*/ 0 h 2732"/>
                <a:gd name="T38" fmla="*/ 0 w 1932"/>
                <a:gd name="T39" fmla="*/ 0 h 2732"/>
                <a:gd name="T40" fmla="*/ 0 w 1932"/>
                <a:gd name="T41" fmla="*/ 0 h 2732"/>
                <a:gd name="T42" fmla="*/ 0 w 1932"/>
                <a:gd name="T43" fmla="*/ 0 h 2732"/>
                <a:gd name="T44" fmla="*/ 0 w 1932"/>
                <a:gd name="T45" fmla="*/ 0 h 2732"/>
                <a:gd name="T46" fmla="*/ 0 w 1932"/>
                <a:gd name="T47" fmla="*/ 0 h 2732"/>
                <a:gd name="T48" fmla="*/ 0 w 1932"/>
                <a:gd name="T49" fmla="*/ 0 h 2732"/>
                <a:gd name="T50" fmla="*/ 0 w 1932"/>
                <a:gd name="T51" fmla="*/ 0 h 2732"/>
                <a:gd name="T52" fmla="*/ 0 w 1932"/>
                <a:gd name="T53" fmla="*/ 0 h 2732"/>
                <a:gd name="T54" fmla="*/ 0 w 1932"/>
                <a:gd name="T55" fmla="*/ 0 h 2732"/>
                <a:gd name="T56" fmla="*/ 0 w 1932"/>
                <a:gd name="T57" fmla="*/ 0 h 2732"/>
                <a:gd name="T58" fmla="*/ 0 w 1932"/>
                <a:gd name="T59" fmla="*/ 0 h 2732"/>
                <a:gd name="T60" fmla="*/ 0 w 1932"/>
                <a:gd name="T61" fmla="*/ 0 h 2732"/>
                <a:gd name="T62" fmla="*/ 0 w 1932"/>
                <a:gd name="T63" fmla="*/ 0 h 2732"/>
                <a:gd name="T64" fmla="*/ 0 w 1932"/>
                <a:gd name="T65" fmla="*/ 0 h 2732"/>
                <a:gd name="T66" fmla="*/ 0 w 1932"/>
                <a:gd name="T67" fmla="*/ 0 h 2732"/>
                <a:gd name="T68" fmla="*/ 0 w 1932"/>
                <a:gd name="T69" fmla="*/ 0 h 2732"/>
                <a:gd name="T70" fmla="*/ 0 w 1932"/>
                <a:gd name="T71" fmla="*/ 0 h 2732"/>
                <a:gd name="T72" fmla="*/ 0 w 1932"/>
                <a:gd name="T73" fmla="*/ 0 h 2732"/>
                <a:gd name="T74" fmla="*/ 0 w 1932"/>
                <a:gd name="T75" fmla="*/ 0 h 2732"/>
                <a:gd name="T76" fmla="*/ 0 w 1932"/>
                <a:gd name="T77" fmla="*/ 0 h 2732"/>
                <a:gd name="T78" fmla="*/ 0 w 1932"/>
                <a:gd name="T79" fmla="*/ 0 h 2732"/>
                <a:gd name="T80" fmla="*/ 0 w 1932"/>
                <a:gd name="T81" fmla="*/ 0 h 2732"/>
                <a:gd name="T82" fmla="*/ 0 w 1932"/>
                <a:gd name="T83" fmla="*/ 0 h 273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932"/>
                <a:gd name="T127" fmla="*/ 0 h 2732"/>
                <a:gd name="T128" fmla="*/ 1932 w 1932"/>
                <a:gd name="T129" fmla="*/ 2732 h 273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932" h="2732">
                  <a:moveTo>
                    <a:pt x="0" y="1883"/>
                  </a:moveTo>
                  <a:lnTo>
                    <a:pt x="0" y="1993"/>
                  </a:lnTo>
                  <a:lnTo>
                    <a:pt x="121" y="1954"/>
                  </a:lnTo>
                  <a:lnTo>
                    <a:pt x="121" y="2023"/>
                  </a:lnTo>
                  <a:lnTo>
                    <a:pt x="241" y="1993"/>
                  </a:lnTo>
                  <a:lnTo>
                    <a:pt x="310" y="1883"/>
                  </a:lnTo>
                  <a:lnTo>
                    <a:pt x="351" y="1805"/>
                  </a:lnTo>
                  <a:lnTo>
                    <a:pt x="351" y="1993"/>
                  </a:lnTo>
                  <a:lnTo>
                    <a:pt x="370" y="2122"/>
                  </a:lnTo>
                  <a:lnTo>
                    <a:pt x="411" y="2233"/>
                  </a:lnTo>
                  <a:lnTo>
                    <a:pt x="441" y="2302"/>
                  </a:lnTo>
                  <a:lnTo>
                    <a:pt x="452" y="2392"/>
                  </a:lnTo>
                  <a:lnTo>
                    <a:pt x="521" y="2402"/>
                  </a:lnTo>
                  <a:lnTo>
                    <a:pt x="421" y="2443"/>
                  </a:lnTo>
                  <a:lnTo>
                    <a:pt x="482" y="2502"/>
                  </a:lnTo>
                  <a:lnTo>
                    <a:pt x="462" y="2562"/>
                  </a:lnTo>
                  <a:lnTo>
                    <a:pt x="432" y="2622"/>
                  </a:lnTo>
                  <a:lnTo>
                    <a:pt x="391" y="2661"/>
                  </a:lnTo>
                  <a:lnTo>
                    <a:pt x="331" y="2701"/>
                  </a:lnTo>
                  <a:lnTo>
                    <a:pt x="252" y="2732"/>
                  </a:lnTo>
                  <a:lnTo>
                    <a:pt x="381" y="2711"/>
                  </a:lnTo>
                  <a:lnTo>
                    <a:pt x="462" y="2661"/>
                  </a:lnTo>
                  <a:lnTo>
                    <a:pt x="510" y="2611"/>
                  </a:lnTo>
                  <a:lnTo>
                    <a:pt x="540" y="2562"/>
                  </a:lnTo>
                  <a:lnTo>
                    <a:pt x="551" y="2511"/>
                  </a:lnTo>
                  <a:lnTo>
                    <a:pt x="551" y="2450"/>
                  </a:lnTo>
                  <a:lnTo>
                    <a:pt x="613" y="2402"/>
                  </a:lnTo>
                  <a:lnTo>
                    <a:pt x="682" y="2471"/>
                  </a:lnTo>
                  <a:lnTo>
                    <a:pt x="770" y="2402"/>
                  </a:lnTo>
                  <a:lnTo>
                    <a:pt x="770" y="2521"/>
                  </a:lnTo>
                  <a:lnTo>
                    <a:pt x="891" y="2502"/>
                  </a:lnTo>
                  <a:lnTo>
                    <a:pt x="991" y="2461"/>
                  </a:lnTo>
                  <a:lnTo>
                    <a:pt x="1002" y="2521"/>
                  </a:lnTo>
                  <a:lnTo>
                    <a:pt x="1301" y="2670"/>
                  </a:lnTo>
                  <a:lnTo>
                    <a:pt x="1363" y="2521"/>
                  </a:lnTo>
                  <a:lnTo>
                    <a:pt x="1432" y="2333"/>
                  </a:lnTo>
                  <a:lnTo>
                    <a:pt x="1432" y="2532"/>
                  </a:lnTo>
                  <a:lnTo>
                    <a:pt x="1522" y="2422"/>
                  </a:lnTo>
                  <a:lnTo>
                    <a:pt x="1591" y="2271"/>
                  </a:lnTo>
                  <a:lnTo>
                    <a:pt x="1671" y="2064"/>
                  </a:lnTo>
                  <a:lnTo>
                    <a:pt x="1692" y="2172"/>
                  </a:lnTo>
                  <a:lnTo>
                    <a:pt x="1772" y="1965"/>
                  </a:lnTo>
                  <a:lnTo>
                    <a:pt x="1801" y="1805"/>
                  </a:lnTo>
                  <a:lnTo>
                    <a:pt x="1821" y="1605"/>
                  </a:lnTo>
                  <a:lnTo>
                    <a:pt x="1821" y="1426"/>
                  </a:lnTo>
                  <a:lnTo>
                    <a:pt x="1883" y="1086"/>
                  </a:lnTo>
                  <a:lnTo>
                    <a:pt x="1932" y="599"/>
                  </a:lnTo>
                  <a:lnTo>
                    <a:pt x="1932" y="359"/>
                  </a:lnTo>
                  <a:lnTo>
                    <a:pt x="1912" y="70"/>
                  </a:lnTo>
                  <a:lnTo>
                    <a:pt x="1831" y="0"/>
                  </a:lnTo>
                  <a:lnTo>
                    <a:pt x="1781" y="349"/>
                  </a:lnTo>
                  <a:lnTo>
                    <a:pt x="1811" y="547"/>
                  </a:lnTo>
                  <a:lnTo>
                    <a:pt x="1811" y="748"/>
                  </a:lnTo>
                  <a:lnTo>
                    <a:pt x="1791" y="967"/>
                  </a:lnTo>
                  <a:lnTo>
                    <a:pt x="1733" y="807"/>
                  </a:lnTo>
                  <a:lnTo>
                    <a:pt x="1641" y="619"/>
                  </a:lnTo>
                  <a:lnTo>
                    <a:pt x="1682" y="877"/>
                  </a:lnTo>
                  <a:lnTo>
                    <a:pt x="1531" y="490"/>
                  </a:lnTo>
                  <a:lnTo>
                    <a:pt x="1581" y="748"/>
                  </a:lnTo>
                  <a:lnTo>
                    <a:pt x="1602" y="999"/>
                  </a:lnTo>
                  <a:lnTo>
                    <a:pt x="1571" y="1336"/>
                  </a:lnTo>
                  <a:lnTo>
                    <a:pt x="1561" y="988"/>
                  </a:lnTo>
                  <a:lnTo>
                    <a:pt x="1522" y="738"/>
                  </a:lnTo>
                  <a:lnTo>
                    <a:pt x="1522" y="1038"/>
                  </a:lnTo>
                  <a:lnTo>
                    <a:pt x="1512" y="1267"/>
                  </a:lnTo>
                  <a:lnTo>
                    <a:pt x="1473" y="1536"/>
                  </a:lnTo>
                  <a:lnTo>
                    <a:pt x="1432" y="1743"/>
                  </a:lnTo>
                  <a:lnTo>
                    <a:pt x="1411" y="1465"/>
                  </a:lnTo>
                  <a:lnTo>
                    <a:pt x="1402" y="1664"/>
                  </a:lnTo>
                  <a:lnTo>
                    <a:pt x="1373" y="1853"/>
                  </a:lnTo>
                  <a:lnTo>
                    <a:pt x="1331" y="2053"/>
                  </a:lnTo>
                  <a:lnTo>
                    <a:pt x="1271" y="2243"/>
                  </a:lnTo>
                  <a:lnTo>
                    <a:pt x="1291" y="1933"/>
                  </a:lnTo>
                  <a:lnTo>
                    <a:pt x="1301" y="1684"/>
                  </a:lnTo>
                  <a:lnTo>
                    <a:pt x="1252" y="2003"/>
                  </a:lnTo>
                  <a:lnTo>
                    <a:pt x="1172" y="2312"/>
                  </a:lnTo>
                  <a:lnTo>
                    <a:pt x="1151" y="2023"/>
                  </a:lnTo>
                  <a:lnTo>
                    <a:pt x="1101" y="2312"/>
                  </a:lnTo>
                  <a:lnTo>
                    <a:pt x="1080" y="2103"/>
                  </a:lnTo>
                  <a:lnTo>
                    <a:pt x="1071" y="1954"/>
                  </a:lnTo>
                  <a:lnTo>
                    <a:pt x="1050" y="2152"/>
                  </a:lnTo>
                  <a:lnTo>
                    <a:pt x="1020" y="1983"/>
                  </a:lnTo>
                  <a:lnTo>
                    <a:pt x="1002" y="1835"/>
                  </a:lnTo>
                  <a:lnTo>
                    <a:pt x="1002" y="1664"/>
                  </a:lnTo>
                  <a:lnTo>
                    <a:pt x="972" y="1864"/>
                  </a:lnTo>
                  <a:lnTo>
                    <a:pt x="972" y="2064"/>
                  </a:lnTo>
                  <a:lnTo>
                    <a:pt x="991" y="2202"/>
                  </a:lnTo>
                  <a:lnTo>
                    <a:pt x="931" y="2013"/>
                  </a:lnTo>
                  <a:lnTo>
                    <a:pt x="901" y="1844"/>
                  </a:lnTo>
                  <a:lnTo>
                    <a:pt x="891" y="1614"/>
                  </a:lnTo>
                  <a:lnTo>
                    <a:pt x="882" y="1236"/>
                  </a:lnTo>
                  <a:lnTo>
                    <a:pt x="873" y="967"/>
                  </a:lnTo>
                  <a:lnTo>
                    <a:pt x="851" y="1484"/>
                  </a:lnTo>
                  <a:lnTo>
                    <a:pt x="830" y="1795"/>
                  </a:lnTo>
                  <a:lnTo>
                    <a:pt x="790" y="2043"/>
                  </a:lnTo>
                  <a:lnTo>
                    <a:pt x="752" y="2223"/>
                  </a:lnTo>
                  <a:lnTo>
                    <a:pt x="701" y="2354"/>
                  </a:lnTo>
                  <a:lnTo>
                    <a:pt x="742" y="2103"/>
                  </a:lnTo>
                  <a:lnTo>
                    <a:pt x="761" y="1883"/>
                  </a:lnTo>
                  <a:lnTo>
                    <a:pt x="761" y="1575"/>
                  </a:lnTo>
                  <a:lnTo>
                    <a:pt x="731" y="1945"/>
                  </a:lnTo>
                  <a:lnTo>
                    <a:pt x="701" y="2132"/>
                  </a:lnTo>
                  <a:lnTo>
                    <a:pt x="641" y="2333"/>
                  </a:lnTo>
                  <a:lnTo>
                    <a:pt x="661" y="2113"/>
                  </a:lnTo>
                  <a:lnTo>
                    <a:pt x="671" y="1853"/>
                  </a:lnTo>
                  <a:lnTo>
                    <a:pt x="581" y="2261"/>
                  </a:lnTo>
                  <a:lnTo>
                    <a:pt x="591" y="2013"/>
                  </a:lnTo>
                  <a:lnTo>
                    <a:pt x="530" y="2243"/>
                  </a:lnTo>
                  <a:lnTo>
                    <a:pt x="521" y="2163"/>
                  </a:lnTo>
                  <a:lnTo>
                    <a:pt x="510" y="2053"/>
                  </a:lnTo>
                  <a:lnTo>
                    <a:pt x="521" y="1815"/>
                  </a:lnTo>
                  <a:lnTo>
                    <a:pt x="482" y="1975"/>
                  </a:lnTo>
                  <a:lnTo>
                    <a:pt x="471" y="2103"/>
                  </a:lnTo>
                  <a:lnTo>
                    <a:pt x="462" y="2202"/>
                  </a:lnTo>
                  <a:lnTo>
                    <a:pt x="432" y="2113"/>
                  </a:lnTo>
                  <a:lnTo>
                    <a:pt x="411" y="1965"/>
                  </a:lnTo>
                  <a:lnTo>
                    <a:pt x="411" y="1733"/>
                  </a:lnTo>
                  <a:lnTo>
                    <a:pt x="452" y="1355"/>
                  </a:lnTo>
                  <a:lnTo>
                    <a:pt x="370" y="1575"/>
                  </a:lnTo>
                  <a:lnTo>
                    <a:pt x="452" y="1075"/>
                  </a:lnTo>
                  <a:lnTo>
                    <a:pt x="362" y="1454"/>
                  </a:lnTo>
                  <a:lnTo>
                    <a:pt x="280" y="1684"/>
                  </a:lnTo>
                  <a:lnTo>
                    <a:pt x="310" y="1436"/>
                  </a:lnTo>
                  <a:lnTo>
                    <a:pt x="221" y="1684"/>
                  </a:lnTo>
                  <a:lnTo>
                    <a:pt x="140" y="1874"/>
                  </a:lnTo>
                  <a:lnTo>
                    <a:pt x="101" y="1933"/>
                  </a:lnTo>
                  <a:lnTo>
                    <a:pt x="20" y="1954"/>
                  </a:lnTo>
                  <a:lnTo>
                    <a:pt x="0" y="18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4" name="Freeform 132"/>
            <p:cNvSpPr>
              <a:spLocks/>
            </p:cNvSpPr>
            <p:nvPr/>
          </p:nvSpPr>
          <p:spPr bwMode="auto">
            <a:xfrm>
              <a:off x="4990" y="612"/>
              <a:ext cx="32" cy="24"/>
            </a:xfrm>
            <a:custGeom>
              <a:avLst/>
              <a:gdLst>
                <a:gd name="T0" fmla="*/ 0 w 441"/>
                <a:gd name="T1" fmla="*/ 0 h 337"/>
                <a:gd name="T2" fmla="*/ 0 w 441"/>
                <a:gd name="T3" fmla="*/ 0 h 337"/>
                <a:gd name="T4" fmla="*/ 0 w 441"/>
                <a:gd name="T5" fmla="*/ 0 h 337"/>
                <a:gd name="T6" fmla="*/ 0 w 441"/>
                <a:gd name="T7" fmla="*/ 0 h 337"/>
                <a:gd name="T8" fmla="*/ 0 w 441"/>
                <a:gd name="T9" fmla="*/ 0 h 337"/>
                <a:gd name="T10" fmla="*/ 0 w 441"/>
                <a:gd name="T11" fmla="*/ 0 h 337"/>
                <a:gd name="T12" fmla="*/ 0 w 441"/>
                <a:gd name="T13" fmla="*/ 0 h 337"/>
                <a:gd name="T14" fmla="*/ 0 w 441"/>
                <a:gd name="T15" fmla="*/ 0 h 337"/>
                <a:gd name="T16" fmla="*/ 0 w 441"/>
                <a:gd name="T17" fmla="*/ 0 h 337"/>
                <a:gd name="T18" fmla="*/ 0 w 441"/>
                <a:gd name="T19" fmla="*/ 0 h 337"/>
                <a:gd name="T20" fmla="*/ 0 w 441"/>
                <a:gd name="T21" fmla="*/ 0 h 337"/>
                <a:gd name="T22" fmla="*/ 0 w 441"/>
                <a:gd name="T23" fmla="*/ 0 h 337"/>
                <a:gd name="T24" fmla="*/ 0 w 441"/>
                <a:gd name="T25" fmla="*/ 0 h 337"/>
                <a:gd name="T26" fmla="*/ 0 w 441"/>
                <a:gd name="T27" fmla="*/ 0 h 337"/>
                <a:gd name="T28" fmla="*/ 0 w 441"/>
                <a:gd name="T29" fmla="*/ 0 h 33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41"/>
                <a:gd name="T46" fmla="*/ 0 h 337"/>
                <a:gd name="T47" fmla="*/ 441 w 441"/>
                <a:gd name="T48" fmla="*/ 337 h 33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41" h="337">
                  <a:moveTo>
                    <a:pt x="0" y="78"/>
                  </a:moveTo>
                  <a:lnTo>
                    <a:pt x="60" y="48"/>
                  </a:lnTo>
                  <a:lnTo>
                    <a:pt x="140" y="58"/>
                  </a:lnTo>
                  <a:lnTo>
                    <a:pt x="252" y="88"/>
                  </a:lnTo>
                  <a:lnTo>
                    <a:pt x="321" y="148"/>
                  </a:lnTo>
                  <a:lnTo>
                    <a:pt x="381" y="228"/>
                  </a:lnTo>
                  <a:lnTo>
                    <a:pt x="441" y="337"/>
                  </a:lnTo>
                  <a:lnTo>
                    <a:pt x="411" y="217"/>
                  </a:lnTo>
                  <a:lnTo>
                    <a:pt x="362" y="129"/>
                  </a:lnTo>
                  <a:lnTo>
                    <a:pt x="290" y="58"/>
                  </a:lnTo>
                  <a:lnTo>
                    <a:pt x="211" y="18"/>
                  </a:lnTo>
                  <a:lnTo>
                    <a:pt x="121" y="0"/>
                  </a:lnTo>
                  <a:lnTo>
                    <a:pt x="71" y="0"/>
                  </a:lnTo>
                  <a:lnTo>
                    <a:pt x="9" y="18"/>
                  </a:lnTo>
                  <a:lnTo>
                    <a:pt x="0"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5" name="Freeform 133"/>
            <p:cNvSpPr>
              <a:spLocks/>
            </p:cNvSpPr>
            <p:nvPr/>
          </p:nvSpPr>
          <p:spPr bwMode="auto">
            <a:xfrm>
              <a:off x="4913" y="535"/>
              <a:ext cx="5" cy="4"/>
            </a:xfrm>
            <a:custGeom>
              <a:avLst/>
              <a:gdLst>
                <a:gd name="T0" fmla="*/ 0 w 79"/>
                <a:gd name="T1" fmla="*/ 0 h 49"/>
                <a:gd name="T2" fmla="*/ 0 w 79"/>
                <a:gd name="T3" fmla="*/ 0 h 49"/>
                <a:gd name="T4" fmla="*/ 0 w 79"/>
                <a:gd name="T5" fmla="*/ 0 h 49"/>
                <a:gd name="T6" fmla="*/ 0 w 79"/>
                <a:gd name="T7" fmla="*/ 0 h 49"/>
                <a:gd name="T8" fmla="*/ 0 60000 65536"/>
                <a:gd name="T9" fmla="*/ 0 60000 65536"/>
                <a:gd name="T10" fmla="*/ 0 60000 65536"/>
                <a:gd name="T11" fmla="*/ 0 60000 65536"/>
                <a:gd name="T12" fmla="*/ 0 w 79"/>
                <a:gd name="T13" fmla="*/ 0 h 49"/>
                <a:gd name="T14" fmla="*/ 79 w 79"/>
                <a:gd name="T15" fmla="*/ 49 h 49"/>
              </a:gdLst>
              <a:ahLst/>
              <a:cxnLst>
                <a:cxn ang="T8">
                  <a:pos x="T0" y="T1"/>
                </a:cxn>
                <a:cxn ang="T9">
                  <a:pos x="T2" y="T3"/>
                </a:cxn>
                <a:cxn ang="T10">
                  <a:pos x="T4" y="T5"/>
                </a:cxn>
                <a:cxn ang="T11">
                  <a:pos x="T6" y="T7"/>
                </a:cxn>
              </a:cxnLst>
              <a:rect l="T12" t="T13" r="T14" b="T15"/>
              <a:pathLst>
                <a:path w="79" h="49">
                  <a:moveTo>
                    <a:pt x="79" y="0"/>
                  </a:moveTo>
                  <a:lnTo>
                    <a:pt x="0" y="30"/>
                  </a:lnTo>
                  <a:lnTo>
                    <a:pt x="60" y="49"/>
                  </a:lnTo>
                  <a:lnTo>
                    <a:pt x="7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6" name="Freeform 134"/>
            <p:cNvSpPr>
              <a:spLocks/>
            </p:cNvSpPr>
            <p:nvPr/>
          </p:nvSpPr>
          <p:spPr bwMode="auto">
            <a:xfrm>
              <a:off x="4908" y="550"/>
              <a:ext cx="7" cy="4"/>
            </a:xfrm>
            <a:custGeom>
              <a:avLst/>
              <a:gdLst>
                <a:gd name="T0" fmla="*/ 0 w 101"/>
                <a:gd name="T1" fmla="*/ 0 h 60"/>
                <a:gd name="T2" fmla="*/ 0 w 101"/>
                <a:gd name="T3" fmla="*/ 0 h 60"/>
                <a:gd name="T4" fmla="*/ 0 w 101"/>
                <a:gd name="T5" fmla="*/ 0 h 60"/>
                <a:gd name="T6" fmla="*/ 0 w 101"/>
                <a:gd name="T7" fmla="*/ 0 h 60"/>
                <a:gd name="T8" fmla="*/ 0 60000 65536"/>
                <a:gd name="T9" fmla="*/ 0 60000 65536"/>
                <a:gd name="T10" fmla="*/ 0 60000 65536"/>
                <a:gd name="T11" fmla="*/ 0 60000 65536"/>
                <a:gd name="T12" fmla="*/ 0 w 101"/>
                <a:gd name="T13" fmla="*/ 0 h 60"/>
                <a:gd name="T14" fmla="*/ 101 w 101"/>
                <a:gd name="T15" fmla="*/ 60 h 60"/>
              </a:gdLst>
              <a:ahLst/>
              <a:cxnLst>
                <a:cxn ang="T8">
                  <a:pos x="T0" y="T1"/>
                </a:cxn>
                <a:cxn ang="T9">
                  <a:pos x="T2" y="T3"/>
                </a:cxn>
                <a:cxn ang="T10">
                  <a:pos x="T4" y="T5"/>
                </a:cxn>
                <a:cxn ang="T11">
                  <a:pos x="T6" y="T7"/>
                </a:cxn>
              </a:cxnLst>
              <a:rect l="T12" t="T13" r="T14" b="T15"/>
              <a:pathLst>
                <a:path w="101" h="60">
                  <a:moveTo>
                    <a:pt x="101" y="0"/>
                  </a:moveTo>
                  <a:lnTo>
                    <a:pt x="0" y="30"/>
                  </a:lnTo>
                  <a:lnTo>
                    <a:pt x="101" y="60"/>
                  </a:lnTo>
                  <a:lnTo>
                    <a:pt x="10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7" name="Freeform 135"/>
            <p:cNvSpPr>
              <a:spLocks/>
            </p:cNvSpPr>
            <p:nvPr/>
          </p:nvSpPr>
          <p:spPr bwMode="auto">
            <a:xfrm>
              <a:off x="4903" y="570"/>
              <a:ext cx="9" cy="5"/>
            </a:xfrm>
            <a:custGeom>
              <a:avLst/>
              <a:gdLst>
                <a:gd name="T0" fmla="*/ 0 w 132"/>
                <a:gd name="T1" fmla="*/ 0 h 70"/>
                <a:gd name="T2" fmla="*/ 0 w 132"/>
                <a:gd name="T3" fmla="*/ 0 h 70"/>
                <a:gd name="T4" fmla="*/ 0 w 132"/>
                <a:gd name="T5" fmla="*/ 0 h 70"/>
                <a:gd name="T6" fmla="*/ 0 w 132"/>
                <a:gd name="T7" fmla="*/ 0 h 70"/>
                <a:gd name="T8" fmla="*/ 0 60000 65536"/>
                <a:gd name="T9" fmla="*/ 0 60000 65536"/>
                <a:gd name="T10" fmla="*/ 0 60000 65536"/>
                <a:gd name="T11" fmla="*/ 0 60000 65536"/>
                <a:gd name="T12" fmla="*/ 0 w 132"/>
                <a:gd name="T13" fmla="*/ 0 h 70"/>
                <a:gd name="T14" fmla="*/ 132 w 132"/>
                <a:gd name="T15" fmla="*/ 70 h 70"/>
              </a:gdLst>
              <a:ahLst/>
              <a:cxnLst>
                <a:cxn ang="T8">
                  <a:pos x="T0" y="T1"/>
                </a:cxn>
                <a:cxn ang="T9">
                  <a:pos x="T2" y="T3"/>
                </a:cxn>
                <a:cxn ang="T10">
                  <a:pos x="T4" y="T5"/>
                </a:cxn>
                <a:cxn ang="T11">
                  <a:pos x="T6" y="T7"/>
                </a:cxn>
              </a:cxnLst>
              <a:rect l="T12" t="T13" r="T14" b="T15"/>
              <a:pathLst>
                <a:path w="132" h="70">
                  <a:moveTo>
                    <a:pt x="132" y="0"/>
                  </a:moveTo>
                  <a:lnTo>
                    <a:pt x="0" y="30"/>
                  </a:lnTo>
                  <a:lnTo>
                    <a:pt x="132" y="70"/>
                  </a:lnTo>
                  <a:lnTo>
                    <a:pt x="13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8" name="Freeform 136"/>
            <p:cNvSpPr>
              <a:spLocks/>
            </p:cNvSpPr>
            <p:nvPr/>
          </p:nvSpPr>
          <p:spPr bwMode="auto">
            <a:xfrm>
              <a:off x="4898" y="591"/>
              <a:ext cx="14" cy="7"/>
            </a:xfrm>
            <a:custGeom>
              <a:avLst/>
              <a:gdLst>
                <a:gd name="T0" fmla="*/ 0 w 200"/>
                <a:gd name="T1" fmla="*/ 0 h 91"/>
                <a:gd name="T2" fmla="*/ 0 w 200"/>
                <a:gd name="T3" fmla="*/ 0 h 91"/>
                <a:gd name="T4" fmla="*/ 0 w 200"/>
                <a:gd name="T5" fmla="*/ 0 h 91"/>
                <a:gd name="T6" fmla="*/ 0 w 200"/>
                <a:gd name="T7" fmla="*/ 0 h 91"/>
                <a:gd name="T8" fmla="*/ 0 60000 65536"/>
                <a:gd name="T9" fmla="*/ 0 60000 65536"/>
                <a:gd name="T10" fmla="*/ 0 60000 65536"/>
                <a:gd name="T11" fmla="*/ 0 60000 65536"/>
                <a:gd name="T12" fmla="*/ 0 w 200"/>
                <a:gd name="T13" fmla="*/ 0 h 91"/>
                <a:gd name="T14" fmla="*/ 200 w 200"/>
                <a:gd name="T15" fmla="*/ 91 h 91"/>
              </a:gdLst>
              <a:ahLst/>
              <a:cxnLst>
                <a:cxn ang="T8">
                  <a:pos x="T0" y="T1"/>
                </a:cxn>
                <a:cxn ang="T9">
                  <a:pos x="T2" y="T3"/>
                </a:cxn>
                <a:cxn ang="T10">
                  <a:pos x="T4" y="T5"/>
                </a:cxn>
                <a:cxn ang="T11">
                  <a:pos x="T6" y="T7"/>
                </a:cxn>
              </a:cxnLst>
              <a:rect l="T12" t="T13" r="T14" b="T15"/>
              <a:pathLst>
                <a:path w="200" h="91">
                  <a:moveTo>
                    <a:pt x="189" y="0"/>
                  </a:moveTo>
                  <a:lnTo>
                    <a:pt x="0" y="41"/>
                  </a:lnTo>
                  <a:lnTo>
                    <a:pt x="200" y="91"/>
                  </a:lnTo>
                  <a:lnTo>
                    <a:pt x="18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09" name="Freeform 137"/>
            <p:cNvSpPr>
              <a:spLocks/>
            </p:cNvSpPr>
            <p:nvPr/>
          </p:nvSpPr>
          <p:spPr bwMode="auto">
            <a:xfrm>
              <a:off x="5008" y="529"/>
              <a:ext cx="7" cy="3"/>
            </a:xfrm>
            <a:custGeom>
              <a:avLst/>
              <a:gdLst>
                <a:gd name="T0" fmla="*/ 0 w 99"/>
                <a:gd name="T1" fmla="*/ 0 h 41"/>
                <a:gd name="T2" fmla="*/ 0 w 99"/>
                <a:gd name="T3" fmla="*/ 0 h 41"/>
                <a:gd name="T4" fmla="*/ 0 w 99"/>
                <a:gd name="T5" fmla="*/ 0 h 41"/>
                <a:gd name="T6" fmla="*/ 0 w 99"/>
                <a:gd name="T7" fmla="*/ 0 h 41"/>
                <a:gd name="T8" fmla="*/ 0 w 99"/>
                <a:gd name="T9" fmla="*/ 0 h 41"/>
                <a:gd name="T10" fmla="*/ 0 60000 65536"/>
                <a:gd name="T11" fmla="*/ 0 60000 65536"/>
                <a:gd name="T12" fmla="*/ 0 60000 65536"/>
                <a:gd name="T13" fmla="*/ 0 60000 65536"/>
                <a:gd name="T14" fmla="*/ 0 60000 65536"/>
                <a:gd name="T15" fmla="*/ 0 w 99"/>
                <a:gd name="T16" fmla="*/ 0 h 41"/>
                <a:gd name="T17" fmla="*/ 99 w 99"/>
                <a:gd name="T18" fmla="*/ 41 h 41"/>
              </a:gdLst>
              <a:ahLst/>
              <a:cxnLst>
                <a:cxn ang="T10">
                  <a:pos x="T0" y="T1"/>
                </a:cxn>
                <a:cxn ang="T11">
                  <a:pos x="T2" y="T3"/>
                </a:cxn>
                <a:cxn ang="T12">
                  <a:pos x="T4" y="T5"/>
                </a:cxn>
                <a:cxn ang="T13">
                  <a:pos x="T6" y="T7"/>
                </a:cxn>
                <a:cxn ang="T14">
                  <a:pos x="T8" y="T9"/>
                </a:cxn>
              </a:cxnLst>
              <a:rect l="T15" t="T16" r="T17" b="T18"/>
              <a:pathLst>
                <a:path w="99" h="41">
                  <a:moveTo>
                    <a:pt x="59" y="0"/>
                  </a:moveTo>
                  <a:lnTo>
                    <a:pt x="0" y="10"/>
                  </a:lnTo>
                  <a:lnTo>
                    <a:pt x="39" y="41"/>
                  </a:lnTo>
                  <a:lnTo>
                    <a:pt x="99" y="30"/>
                  </a:lnTo>
                  <a:lnTo>
                    <a:pt x="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0" name="Freeform 138"/>
            <p:cNvSpPr>
              <a:spLocks/>
            </p:cNvSpPr>
            <p:nvPr/>
          </p:nvSpPr>
          <p:spPr bwMode="auto">
            <a:xfrm>
              <a:off x="5000" y="540"/>
              <a:ext cx="13" cy="4"/>
            </a:xfrm>
            <a:custGeom>
              <a:avLst/>
              <a:gdLst>
                <a:gd name="T0" fmla="*/ 0 w 181"/>
                <a:gd name="T1" fmla="*/ 0 h 52"/>
                <a:gd name="T2" fmla="*/ 0 w 181"/>
                <a:gd name="T3" fmla="*/ 0 h 52"/>
                <a:gd name="T4" fmla="*/ 0 w 181"/>
                <a:gd name="T5" fmla="*/ 0 h 52"/>
                <a:gd name="T6" fmla="*/ 0 w 181"/>
                <a:gd name="T7" fmla="*/ 0 h 52"/>
                <a:gd name="T8" fmla="*/ 0 w 181"/>
                <a:gd name="T9" fmla="*/ 0 h 52"/>
                <a:gd name="T10" fmla="*/ 0 60000 65536"/>
                <a:gd name="T11" fmla="*/ 0 60000 65536"/>
                <a:gd name="T12" fmla="*/ 0 60000 65536"/>
                <a:gd name="T13" fmla="*/ 0 60000 65536"/>
                <a:gd name="T14" fmla="*/ 0 60000 65536"/>
                <a:gd name="T15" fmla="*/ 0 w 181"/>
                <a:gd name="T16" fmla="*/ 0 h 52"/>
                <a:gd name="T17" fmla="*/ 181 w 181"/>
                <a:gd name="T18" fmla="*/ 52 h 52"/>
              </a:gdLst>
              <a:ahLst/>
              <a:cxnLst>
                <a:cxn ang="T10">
                  <a:pos x="T0" y="T1"/>
                </a:cxn>
                <a:cxn ang="T11">
                  <a:pos x="T2" y="T3"/>
                </a:cxn>
                <a:cxn ang="T12">
                  <a:pos x="T4" y="T5"/>
                </a:cxn>
                <a:cxn ang="T13">
                  <a:pos x="T6" y="T7"/>
                </a:cxn>
                <a:cxn ang="T14">
                  <a:pos x="T8" y="T9"/>
                </a:cxn>
              </a:cxnLst>
              <a:rect l="T15" t="T16" r="T17" b="T18"/>
              <a:pathLst>
                <a:path w="181" h="52">
                  <a:moveTo>
                    <a:pt x="112" y="0"/>
                  </a:moveTo>
                  <a:lnTo>
                    <a:pt x="0" y="0"/>
                  </a:lnTo>
                  <a:lnTo>
                    <a:pt x="101" y="52"/>
                  </a:lnTo>
                  <a:lnTo>
                    <a:pt x="181" y="43"/>
                  </a:lnTo>
                  <a:lnTo>
                    <a:pt x="1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1" name="Freeform 139"/>
            <p:cNvSpPr>
              <a:spLocks/>
            </p:cNvSpPr>
            <p:nvPr/>
          </p:nvSpPr>
          <p:spPr bwMode="auto">
            <a:xfrm>
              <a:off x="4994" y="556"/>
              <a:ext cx="16" cy="3"/>
            </a:xfrm>
            <a:custGeom>
              <a:avLst/>
              <a:gdLst>
                <a:gd name="T0" fmla="*/ 0 w 230"/>
                <a:gd name="T1" fmla="*/ 0 h 48"/>
                <a:gd name="T2" fmla="*/ 0 w 230"/>
                <a:gd name="T3" fmla="*/ 0 h 48"/>
                <a:gd name="T4" fmla="*/ 0 w 230"/>
                <a:gd name="T5" fmla="*/ 0 h 48"/>
                <a:gd name="T6" fmla="*/ 0 w 230"/>
                <a:gd name="T7" fmla="*/ 0 h 48"/>
                <a:gd name="T8" fmla="*/ 0 w 230"/>
                <a:gd name="T9" fmla="*/ 0 h 48"/>
                <a:gd name="T10" fmla="*/ 0 60000 65536"/>
                <a:gd name="T11" fmla="*/ 0 60000 65536"/>
                <a:gd name="T12" fmla="*/ 0 60000 65536"/>
                <a:gd name="T13" fmla="*/ 0 60000 65536"/>
                <a:gd name="T14" fmla="*/ 0 60000 65536"/>
                <a:gd name="T15" fmla="*/ 0 w 230"/>
                <a:gd name="T16" fmla="*/ 0 h 48"/>
                <a:gd name="T17" fmla="*/ 230 w 230"/>
                <a:gd name="T18" fmla="*/ 48 h 48"/>
              </a:gdLst>
              <a:ahLst/>
              <a:cxnLst>
                <a:cxn ang="T10">
                  <a:pos x="T0" y="T1"/>
                </a:cxn>
                <a:cxn ang="T11">
                  <a:pos x="T2" y="T3"/>
                </a:cxn>
                <a:cxn ang="T12">
                  <a:pos x="T4" y="T5"/>
                </a:cxn>
                <a:cxn ang="T13">
                  <a:pos x="T6" y="T7"/>
                </a:cxn>
                <a:cxn ang="T14">
                  <a:pos x="T8" y="T9"/>
                </a:cxn>
              </a:cxnLst>
              <a:rect l="T15" t="T16" r="T17" b="T18"/>
              <a:pathLst>
                <a:path w="230" h="48">
                  <a:moveTo>
                    <a:pt x="0" y="0"/>
                  </a:moveTo>
                  <a:lnTo>
                    <a:pt x="131" y="0"/>
                  </a:lnTo>
                  <a:lnTo>
                    <a:pt x="230" y="48"/>
                  </a:lnTo>
                  <a:lnTo>
                    <a:pt x="120" y="4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2" name="Freeform 140"/>
            <p:cNvSpPr>
              <a:spLocks/>
            </p:cNvSpPr>
            <p:nvPr/>
          </p:nvSpPr>
          <p:spPr bwMode="auto">
            <a:xfrm>
              <a:off x="4990" y="572"/>
              <a:ext cx="16" cy="4"/>
            </a:xfrm>
            <a:custGeom>
              <a:avLst/>
              <a:gdLst>
                <a:gd name="T0" fmla="*/ 0 w 220"/>
                <a:gd name="T1" fmla="*/ 0 h 59"/>
                <a:gd name="T2" fmla="*/ 0 w 220"/>
                <a:gd name="T3" fmla="*/ 0 h 59"/>
                <a:gd name="T4" fmla="*/ 0 w 220"/>
                <a:gd name="T5" fmla="*/ 0 h 59"/>
                <a:gd name="T6" fmla="*/ 0 w 220"/>
                <a:gd name="T7" fmla="*/ 0 h 59"/>
                <a:gd name="T8" fmla="*/ 0 w 220"/>
                <a:gd name="T9" fmla="*/ 0 h 59"/>
                <a:gd name="T10" fmla="*/ 0 60000 65536"/>
                <a:gd name="T11" fmla="*/ 0 60000 65536"/>
                <a:gd name="T12" fmla="*/ 0 60000 65536"/>
                <a:gd name="T13" fmla="*/ 0 60000 65536"/>
                <a:gd name="T14" fmla="*/ 0 60000 65536"/>
                <a:gd name="T15" fmla="*/ 0 w 220"/>
                <a:gd name="T16" fmla="*/ 0 h 59"/>
                <a:gd name="T17" fmla="*/ 220 w 220"/>
                <a:gd name="T18" fmla="*/ 59 h 59"/>
              </a:gdLst>
              <a:ahLst/>
              <a:cxnLst>
                <a:cxn ang="T10">
                  <a:pos x="T0" y="T1"/>
                </a:cxn>
                <a:cxn ang="T11">
                  <a:pos x="T2" y="T3"/>
                </a:cxn>
                <a:cxn ang="T12">
                  <a:pos x="T4" y="T5"/>
                </a:cxn>
                <a:cxn ang="T13">
                  <a:pos x="T6" y="T7"/>
                </a:cxn>
                <a:cxn ang="T14">
                  <a:pos x="T8" y="T9"/>
                </a:cxn>
              </a:cxnLst>
              <a:rect l="T15" t="T16" r="T17" b="T18"/>
              <a:pathLst>
                <a:path w="220" h="59">
                  <a:moveTo>
                    <a:pt x="0" y="0"/>
                  </a:moveTo>
                  <a:lnTo>
                    <a:pt x="121" y="9"/>
                  </a:lnTo>
                  <a:lnTo>
                    <a:pt x="220" y="59"/>
                  </a:lnTo>
                  <a:lnTo>
                    <a:pt x="100" y="5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3" name="Freeform 141"/>
            <p:cNvSpPr>
              <a:spLocks/>
            </p:cNvSpPr>
            <p:nvPr/>
          </p:nvSpPr>
          <p:spPr bwMode="auto">
            <a:xfrm>
              <a:off x="4992" y="591"/>
              <a:ext cx="7" cy="5"/>
            </a:xfrm>
            <a:custGeom>
              <a:avLst/>
              <a:gdLst>
                <a:gd name="T0" fmla="*/ 0 w 101"/>
                <a:gd name="T1" fmla="*/ 0 h 69"/>
                <a:gd name="T2" fmla="*/ 0 w 101"/>
                <a:gd name="T3" fmla="*/ 0 h 69"/>
                <a:gd name="T4" fmla="*/ 0 w 101"/>
                <a:gd name="T5" fmla="*/ 0 h 69"/>
                <a:gd name="T6" fmla="*/ 0 w 101"/>
                <a:gd name="T7" fmla="*/ 0 h 69"/>
                <a:gd name="T8" fmla="*/ 0 60000 65536"/>
                <a:gd name="T9" fmla="*/ 0 60000 65536"/>
                <a:gd name="T10" fmla="*/ 0 60000 65536"/>
                <a:gd name="T11" fmla="*/ 0 60000 65536"/>
                <a:gd name="T12" fmla="*/ 0 w 101"/>
                <a:gd name="T13" fmla="*/ 0 h 69"/>
                <a:gd name="T14" fmla="*/ 101 w 101"/>
                <a:gd name="T15" fmla="*/ 69 h 69"/>
              </a:gdLst>
              <a:ahLst/>
              <a:cxnLst>
                <a:cxn ang="T8">
                  <a:pos x="T0" y="T1"/>
                </a:cxn>
                <a:cxn ang="T9">
                  <a:pos x="T2" y="T3"/>
                </a:cxn>
                <a:cxn ang="T10">
                  <a:pos x="T4" y="T5"/>
                </a:cxn>
                <a:cxn ang="T11">
                  <a:pos x="T6" y="T7"/>
                </a:cxn>
              </a:cxnLst>
              <a:rect l="T12" t="T13" r="T14" b="T15"/>
              <a:pathLst>
                <a:path w="101" h="69">
                  <a:moveTo>
                    <a:pt x="19" y="0"/>
                  </a:moveTo>
                  <a:lnTo>
                    <a:pt x="101" y="60"/>
                  </a:lnTo>
                  <a:lnTo>
                    <a:pt x="0" y="69"/>
                  </a:lnTo>
                  <a:lnTo>
                    <a:pt x="1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4" name="Freeform 142"/>
            <p:cNvSpPr>
              <a:spLocks/>
            </p:cNvSpPr>
            <p:nvPr/>
          </p:nvSpPr>
          <p:spPr bwMode="auto">
            <a:xfrm>
              <a:off x="5048" y="545"/>
              <a:ext cx="5" cy="2"/>
            </a:xfrm>
            <a:custGeom>
              <a:avLst/>
              <a:gdLst>
                <a:gd name="T0" fmla="*/ 0 w 73"/>
                <a:gd name="T1" fmla="*/ 0 h 39"/>
                <a:gd name="T2" fmla="*/ 0 w 73"/>
                <a:gd name="T3" fmla="*/ 0 h 39"/>
                <a:gd name="T4" fmla="*/ 0 w 73"/>
                <a:gd name="T5" fmla="*/ 0 h 39"/>
                <a:gd name="T6" fmla="*/ 0 w 73"/>
                <a:gd name="T7" fmla="*/ 0 h 39"/>
                <a:gd name="T8" fmla="*/ 0 60000 65536"/>
                <a:gd name="T9" fmla="*/ 0 60000 65536"/>
                <a:gd name="T10" fmla="*/ 0 60000 65536"/>
                <a:gd name="T11" fmla="*/ 0 60000 65536"/>
                <a:gd name="T12" fmla="*/ 0 w 73"/>
                <a:gd name="T13" fmla="*/ 0 h 39"/>
                <a:gd name="T14" fmla="*/ 73 w 73"/>
                <a:gd name="T15" fmla="*/ 39 h 39"/>
              </a:gdLst>
              <a:ahLst/>
              <a:cxnLst>
                <a:cxn ang="T8">
                  <a:pos x="T0" y="T1"/>
                </a:cxn>
                <a:cxn ang="T9">
                  <a:pos x="T2" y="T3"/>
                </a:cxn>
                <a:cxn ang="T10">
                  <a:pos x="T4" y="T5"/>
                </a:cxn>
                <a:cxn ang="T11">
                  <a:pos x="T6" y="T7"/>
                </a:cxn>
              </a:cxnLst>
              <a:rect l="T12" t="T13" r="T14" b="T15"/>
              <a:pathLst>
                <a:path w="73" h="39">
                  <a:moveTo>
                    <a:pt x="73" y="0"/>
                  </a:moveTo>
                  <a:lnTo>
                    <a:pt x="0" y="29"/>
                  </a:lnTo>
                  <a:lnTo>
                    <a:pt x="73" y="39"/>
                  </a:lnTo>
                  <a:lnTo>
                    <a:pt x="7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5" name="Freeform 143"/>
            <p:cNvSpPr>
              <a:spLocks/>
            </p:cNvSpPr>
            <p:nvPr/>
          </p:nvSpPr>
          <p:spPr bwMode="auto">
            <a:xfrm>
              <a:off x="5044" y="559"/>
              <a:ext cx="8" cy="3"/>
            </a:xfrm>
            <a:custGeom>
              <a:avLst/>
              <a:gdLst>
                <a:gd name="T0" fmla="*/ 0 w 110"/>
                <a:gd name="T1" fmla="*/ 0 h 40"/>
                <a:gd name="T2" fmla="*/ 0 w 110"/>
                <a:gd name="T3" fmla="*/ 0 h 40"/>
                <a:gd name="T4" fmla="*/ 0 w 110"/>
                <a:gd name="T5" fmla="*/ 0 h 40"/>
                <a:gd name="T6" fmla="*/ 0 w 110"/>
                <a:gd name="T7" fmla="*/ 0 h 40"/>
                <a:gd name="T8" fmla="*/ 0 60000 65536"/>
                <a:gd name="T9" fmla="*/ 0 60000 65536"/>
                <a:gd name="T10" fmla="*/ 0 60000 65536"/>
                <a:gd name="T11" fmla="*/ 0 60000 65536"/>
                <a:gd name="T12" fmla="*/ 0 w 110"/>
                <a:gd name="T13" fmla="*/ 0 h 40"/>
                <a:gd name="T14" fmla="*/ 110 w 110"/>
                <a:gd name="T15" fmla="*/ 40 h 40"/>
              </a:gdLst>
              <a:ahLst/>
              <a:cxnLst>
                <a:cxn ang="T8">
                  <a:pos x="T0" y="T1"/>
                </a:cxn>
                <a:cxn ang="T9">
                  <a:pos x="T2" y="T3"/>
                </a:cxn>
                <a:cxn ang="T10">
                  <a:pos x="T4" y="T5"/>
                </a:cxn>
                <a:cxn ang="T11">
                  <a:pos x="T6" y="T7"/>
                </a:cxn>
              </a:cxnLst>
              <a:rect l="T12" t="T13" r="T14" b="T15"/>
              <a:pathLst>
                <a:path w="110" h="40">
                  <a:moveTo>
                    <a:pt x="110" y="0"/>
                  </a:moveTo>
                  <a:lnTo>
                    <a:pt x="0" y="31"/>
                  </a:lnTo>
                  <a:lnTo>
                    <a:pt x="110" y="40"/>
                  </a:lnTo>
                  <a:lnTo>
                    <a:pt x="1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6" name="Freeform 144"/>
            <p:cNvSpPr>
              <a:spLocks/>
            </p:cNvSpPr>
            <p:nvPr/>
          </p:nvSpPr>
          <p:spPr bwMode="auto">
            <a:xfrm>
              <a:off x="5042" y="579"/>
              <a:ext cx="9" cy="4"/>
            </a:xfrm>
            <a:custGeom>
              <a:avLst/>
              <a:gdLst>
                <a:gd name="T0" fmla="*/ 0 w 129"/>
                <a:gd name="T1" fmla="*/ 0 h 62"/>
                <a:gd name="T2" fmla="*/ 0 w 129"/>
                <a:gd name="T3" fmla="*/ 0 h 62"/>
                <a:gd name="T4" fmla="*/ 0 w 129"/>
                <a:gd name="T5" fmla="*/ 0 h 62"/>
                <a:gd name="T6" fmla="*/ 0 w 129"/>
                <a:gd name="T7" fmla="*/ 0 h 62"/>
                <a:gd name="T8" fmla="*/ 0 60000 65536"/>
                <a:gd name="T9" fmla="*/ 0 60000 65536"/>
                <a:gd name="T10" fmla="*/ 0 60000 65536"/>
                <a:gd name="T11" fmla="*/ 0 60000 65536"/>
                <a:gd name="T12" fmla="*/ 0 w 129"/>
                <a:gd name="T13" fmla="*/ 0 h 62"/>
                <a:gd name="T14" fmla="*/ 129 w 129"/>
                <a:gd name="T15" fmla="*/ 62 h 62"/>
              </a:gdLst>
              <a:ahLst/>
              <a:cxnLst>
                <a:cxn ang="T8">
                  <a:pos x="T0" y="T1"/>
                </a:cxn>
                <a:cxn ang="T9">
                  <a:pos x="T2" y="T3"/>
                </a:cxn>
                <a:cxn ang="T10">
                  <a:pos x="T4" y="T5"/>
                </a:cxn>
                <a:cxn ang="T11">
                  <a:pos x="T6" y="T7"/>
                </a:cxn>
              </a:cxnLst>
              <a:rect l="T12" t="T13" r="T14" b="T15"/>
              <a:pathLst>
                <a:path w="129" h="62">
                  <a:moveTo>
                    <a:pt x="129" y="0"/>
                  </a:moveTo>
                  <a:lnTo>
                    <a:pt x="0" y="41"/>
                  </a:lnTo>
                  <a:lnTo>
                    <a:pt x="129" y="62"/>
                  </a:lnTo>
                  <a:lnTo>
                    <a:pt x="12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7" name="Freeform 145"/>
            <p:cNvSpPr>
              <a:spLocks/>
            </p:cNvSpPr>
            <p:nvPr/>
          </p:nvSpPr>
          <p:spPr bwMode="auto">
            <a:xfrm>
              <a:off x="5041" y="603"/>
              <a:ext cx="9" cy="7"/>
            </a:xfrm>
            <a:custGeom>
              <a:avLst/>
              <a:gdLst>
                <a:gd name="T0" fmla="*/ 0 w 140"/>
                <a:gd name="T1" fmla="*/ 0 h 98"/>
                <a:gd name="T2" fmla="*/ 0 w 140"/>
                <a:gd name="T3" fmla="*/ 0 h 98"/>
                <a:gd name="T4" fmla="*/ 0 w 140"/>
                <a:gd name="T5" fmla="*/ 0 h 98"/>
                <a:gd name="T6" fmla="*/ 0 w 140"/>
                <a:gd name="T7" fmla="*/ 0 h 98"/>
                <a:gd name="T8" fmla="*/ 0 60000 65536"/>
                <a:gd name="T9" fmla="*/ 0 60000 65536"/>
                <a:gd name="T10" fmla="*/ 0 60000 65536"/>
                <a:gd name="T11" fmla="*/ 0 60000 65536"/>
                <a:gd name="T12" fmla="*/ 0 w 140"/>
                <a:gd name="T13" fmla="*/ 0 h 98"/>
                <a:gd name="T14" fmla="*/ 140 w 140"/>
                <a:gd name="T15" fmla="*/ 98 h 98"/>
              </a:gdLst>
              <a:ahLst/>
              <a:cxnLst>
                <a:cxn ang="T8">
                  <a:pos x="T0" y="T1"/>
                </a:cxn>
                <a:cxn ang="T9">
                  <a:pos x="T2" y="T3"/>
                </a:cxn>
                <a:cxn ang="T10">
                  <a:pos x="T4" y="T5"/>
                </a:cxn>
                <a:cxn ang="T11">
                  <a:pos x="T6" y="T7"/>
                </a:cxn>
              </a:cxnLst>
              <a:rect l="T12" t="T13" r="T14" b="T15"/>
              <a:pathLst>
                <a:path w="140" h="98">
                  <a:moveTo>
                    <a:pt x="129" y="0"/>
                  </a:moveTo>
                  <a:lnTo>
                    <a:pt x="0" y="29"/>
                  </a:lnTo>
                  <a:lnTo>
                    <a:pt x="140" y="98"/>
                  </a:lnTo>
                  <a:lnTo>
                    <a:pt x="12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8" name="Freeform 146"/>
            <p:cNvSpPr>
              <a:spLocks/>
            </p:cNvSpPr>
            <p:nvPr/>
          </p:nvSpPr>
          <p:spPr bwMode="auto">
            <a:xfrm>
              <a:off x="5053" y="546"/>
              <a:ext cx="6" cy="2"/>
            </a:xfrm>
            <a:custGeom>
              <a:avLst/>
              <a:gdLst>
                <a:gd name="T0" fmla="*/ 0 w 88"/>
                <a:gd name="T1" fmla="*/ 0 h 27"/>
                <a:gd name="T2" fmla="*/ 0 w 88"/>
                <a:gd name="T3" fmla="*/ 0 h 27"/>
                <a:gd name="T4" fmla="*/ 0 w 88"/>
                <a:gd name="T5" fmla="*/ 0 h 27"/>
                <a:gd name="T6" fmla="*/ 0 w 88"/>
                <a:gd name="T7" fmla="*/ 0 h 27"/>
                <a:gd name="T8" fmla="*/ 0 60000 65536"/>
                <a:gd name="T9" fmla="*/ 0 60000 65536"/>
                <a:gd name="T10" fmla="*/ 0 60000 65536"/>
                <a:gd name="T11" fmla="*/ 0 60000 65536"/>
                <a:gd name="T12" fmla="*/ 0 w 88"/>
                <a:gd name="T13" fmla="*/ 0 h 27"/>
                <a:gd name="T14" fmla="*/ 88 w 88"/>
                <a:gd name="T15" fmla="*/ 27 h 27"/>
              </a:gdLst>
              <a:ahLst/>
              <a:cxnLst>
                <a:cxn ang="T8">
                  <a:pos x="T0" y="T1"/>
                </a:cxn>
                <a:cxn ang="T9">
                  <a:pos x="T2" y="T3"/>
                </a:cxn>
                <a:cxn ang="T10">
                  <a:pos x="T4" y="T5"/>
                </a:cxn>
                <a:cxn ang="T11">
                  <a:pos x="T6" y="T7"/>
                </a:cxn>
              </a:cxnLst>
              <a:rect l="T12" t="T13" r="T14" b="T15"/>
              <a:pathLst>
                <a:path w="88" h="27">
                  <a:moveTo>
                    <a:pt x="0" y="0"/>
                  </a:moveTo>
                  <a:lnTo>
                    <a:pt x="88" y="9"/>
                  </a:lnTo>
                  <a:lnTo>
                    <a:pt x="0" y="2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19" name="Freeform 147"/>
            <p:cNvSpPr>
              <a:spLocks/>
            </p:cNvSpPr>
            <p:nvPr/>
          </p:nvSpPr>
          <p:spPr bwMode="auto">
            <a:xfrm>
              <a:off x="5053" y="559"/>
              <a:ext cx="8" cy="3"/>
            </a:xfrm>
            <a:custGeom>
              <a:avLst/>
              <a:gdLst>
                <a:gd name="T0" fmla="*/ 0 w 118"/>
                <a:gd name="T1" fmla="*/ 0 h 41"/>
                <a:gd name="T2" fmla="*/ 0 w 118"/>
                <a:gd name="T3" fmla="*/ 0 h 41"/>
                <a:gd name="T4" fmla="*/ 0 w 118"/>
                <a:gd name="T5" fmla="*/ 0 h 41"/>
                <a:gd name="T6" fmla="*/ 0 w 118"/>
                <a:gd name="T7" fmla="*/ 0 h 41"/>
                <a:gd name="T8" fmla="*/ 0 60000 65536"/>
                <a:gd name="T9" fmla="*/ 0 60000 65536"/>
                <a:gd name="T10" fmla="*/ 0 60000 65536"/>
                <a:gd name="T11" fmla="*/ 0 60000 65536"/>
                <a:gd name="T12" fmla="*/ 0 w 118"/>
                <a:gd name="T13" fmla="*/ 0 h 41"/>
                <a:gd name="T14" fmla="*/ 118 w 118"/>
                <a:gd name="T15" fmla="*/ 41 h 41"/>
              </a:gdLst>
              <a:ahLst/>
              <a:cxnLst>
                <a:cxn ang="T8">
                  <a:pos x="T0" y="T1"/>
                </a:cxn>
                <a:cxn ang="T9">
                  <a:pos x="T2" y="T3"/>
                </a:cxn>
                <a:cxn ang="T10">
                  <a:pos x="T4" y="T5"/>
                </a:cxn>
                <a:cxn ang="T11">
                  <a:pos x="T6" y="T7"/>
                </a:cxn>
              </a:cxnLst>
              <a:rect l="T12" t="T13" r="T14" b="T15"/>
              <a:pathLst>
                <a:path w="118" h="41">
                  <a:moveTo>
                    <a:pt x="0" y="0"/>
                  </a:moveTo>
                  <a:lnTo>
                    <a:pt x="118" y="21"/>
                  </a:lnTo>
                  <a:lnTo>
                    <a:pt x="9" y="4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0" name="Freeform 148"/>
            <p:cNvSpPr>
              <a:spLocks/>
            </p:cNvSpPr>
            <p:nvPr/>
          </p:nvSpPr>
          <p:spPr bwMode="auto">
            <a:xfrm>
              <a:off x="5052" y="579"/>
              <a:ext cx="11" cy="5"/>
            </a:xfrm>
            <a:custGeom>
              <a:avLst/>
              <a:gdLst>
                <a:gd name="T0" fmla="*/ 0 w 150"/>
                <a:gd name="T1" fmla="*/ 0 h 71"/>
                <a:gd name="T2" fmla="*/ 0 w 150"/>
                <a:gd name="T3" fmla="*/ 0 h 71"/>
                <a:gd name="T4" fmla="*/ 0 w 150"/>
                <a:gd name="T5" fmla="*/ 0 h 71"/>
                <a:gd name="T6" fmla="*/ 0 w 150"/>
                <a:gd name="T7" fmla="*/ 0 h 71"/>
                <a:gd name="T8" fmla="*/ 0 60000 65536"/>
                <a:gd name="T9" fmla="*/ 0 60000 65536"/>
                <a:gd name="T10" fmla="*/ 0 60000 65536"/>
                <a:gd name="T11" fmla="*/ 0 60000 65536"/>
                <a:gd name="T12" fmla="*/ 0 w 150"/>
                <a:gd name="T13" fmla="*/ 0 h 71"/>
                <a:gd name="T14" fmla="*/ 150 w 150"/>
                <a:gd name="T15" fmla="*/ 71 h 71"/>
              </a:gdLst>
              <a:ahLst/>
              <a:cxnLst>
                <a:cxn ang="T8">
                  <a:pos x="T0" y="T1"/>
                </a:cxn>
                <a:cxn ang="T9">
                  <a:pos x="T2" y="T3"/>
                </a:cxn>
                <a:cxn ang="T10">
                  <a:pos x="T4" y="T5"/>
                </a:cxn>
                <a:cxn ang="T11">
                  <a:pos x="T6" y="T7"/>
                </a:cxn>
              </a:cxnLst>
              <a:rect l="T12" t="T13" r="T14" b="T15"/>
              <a:pathLst>
                <a:path w="150" h="71">
                  <a:moveTo>
                    <a:pt x="20" y="0"/>
                  </a:moveTo>
                  <a:lnTo>
                    <a:pt x="150" y="32"/>
                  </a:lnTo>
                  <a:lnTo>
                    <a:pt x="0" y="71"/>
                  </a:lnTo>
                  <a:lnTo>
                    <a:pt x="2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1" name="Freeform 149"/>
            <p:cNvSpPr>
              <a:spLocks/>
            </p:cNvSpPr>
            <p:nvPr/>
          </p:nvSpPr>
          <p:spPr bwMode="auto">
            <a:xfrm>
              <a:off x="5054" y="604"/>
              <a:ext cx="10" cy="6"/>
            </a:xfrm>
            <a:custGeom>
              <a:avLst/>
              <a:gdLst>
                <a:gd name="T0" fmla="*/ 0 w 139"/>
                <a:gd name="T1" fmla="*/ 0 h 80"/>
                <a:gd name="T2" fmla="*/ 0 w 139"/>
                <a:gd name="T3" fmla="*/ 0 h 80"/>
                <a:gd name="T4" fmla="*/ 0 w 139"/>
                <a:gd name="T5" fmla="*/ 0 h 80"/>
                <a:gd name="T6" fmla="*/ 0 w 139"/>
                <a:gd name="T7" fmla="*/ 0 h 80"/>
                <a:gd name="T8" fmla="*/ 0 60000 65536"/>
                <a:gd name="T9" fmla="*/ 0 60000 65536"/>
                <a:gd name="T10" fmla="*/ 0 60000 65536"/>
                <a:gd name="T11" fmla="*/ 0 60000 65536"/>
                <a:gd name="T12" fmla="*/ 0 w 139"/>
                <a:gd name="T13" fmla="*/ 0 h 80"/>
                <a:gd name="T14" fmla="*/ 139 w 139"/>
                <a:gd name="T15" fmla="*/ 80 h 80"/>
              </a:gdLst>
              <a:ahLst/>
              <a:cxnLst>
                <a:cxn ang="T8">
                  <a:pos x="T0" y="T1"/>
                </a:cxn>
                <a:cxn ang="T9">
                  <a:pos x="T2" y="T3"/>
                </a:cxn>
                <a:cxn ang="T10">
                  <a:pos x="T4" y="T5"/>
                </a:cxn>
                <a:cxn ang="T11">
                  <a:pos x="T6" y="T7"/>
                </a:cxn>
              </a:cxnLst>
              <a:rect l="T12" t="T13" r="T14" b="T15"/>
              <a:pathLst>
                <a:path w="139" h="80">
                  <a:moveTo>
                    <a:pt x="10" y="0"/>
                  </a:moveTo>
                  <a:lnTo>
                    <a:pt x="139" y="21"/>
                  </a:lnTo>
                  <a:lnTo>
                    <a:pt x="0" y="80"/>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2" name="Freeform 150"/>
            <p:cNvSpPr>
              <a:spLocks/>
            </p:cNvSpPr>
            <p:nvPr/>
          </p:nvSpPr>
          <p:spPr bwMode="auto">
            <a:xfrm>
              <a:off x="5073" y="420"/>
              <a:ext cx="8" cy="5"/>
            </a:xfrm>
            <a:custGeom>
              <a:avLst/>
              <a:gdLst>
                <a:gd name="T0" fmla="*/ 0 w 101"/>
                <a:gd name="T1" fmla="*/ 0 h 69"/>
                <a:gd name="T2" fmla="*/ 0 w 101"/>
                <a:gd name="T3" fmla="*/ 0 h 69"/>
                <a:gd name="T4" fmla="*/ 0 w 101"/>
                <a:gd name="T5" fmla="*/ 0 h 69"/>
                <a:gd name="T6" fmla="*/ 0 w 101"/>
                <a:gd name="T7" fmla="*/ 0 h 69"/>
                <a:gd name="T8" fmla="*/ 0 w 101"/>
                <a:gd name="T9" fmla="*/ 0 h 69"/>
                <a:gd name="T10" fmla="*/ 0 60000 65536"/>
                <a:gd name="T11" fmla="*/ 0 60000 65536"/>
                <a:gd name="T12" fmla="*/ 0 60000 65536"/>
                <a:gd name="T13" fmla="*/ 0 60000 65536"/>
                <a:gd name="T14" fmla="*/ 0 60000 65536"/>
                <a:gd name="T15" fmla="*/ 0 w 101"/>
                <a:gd name="T16" fmla="*/ 0 h 69"/>
                <a:gd name="T17" fmla="*/ 101 w 101"/>
                <a:gd name="T18" fmla="*/ 69 h 69"/>
              </a:gdLst>
              <a:ahLst/>
              <a:cxnLst>
                <a:cxn ang="T10">
                  <a:pos x="T0" y="T1"/>
                </a:cxn>
                <a:cxn ang="T11">
                  <a:pos x="T2" y="T3"/>
                </a:cxn>
                <a:cxn ang="T12">
                  <a:pos x="T4" y="T5"/>
                </a:cxn>
                <a:cxn ang="T13">
                  <a:pos x="T6" y="T7"/>
                </a:cxn>
                <a:cxn ang="T14">
                  <a:pos x="T8" y="T9"/>
                </a:cxn>
              </a:cxnLst>
              <a:rect l="T15" t="T16" r="T17" b="T18"/>
              <a:pathLst>
                <a:path w="101" h="69">
                  <a:moveTo>
                    <a:pt x="41" y="21"/>
                  </a:moveTo>
                  <a:lnTo>
                    <a:pt x="0" y="69"/>
                  </a:lnTo>
                  <a:lnTo>
                    <a:pt x="61" y="49"/>
                  </a:lnTo>
                  <a:lnTo>
                    <a:pt x="101" y="0"/>
                  </a:lnTo>
                  <a:lnTo>
                    <a:pt x="41"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3" name="Freeform 151"/>
            <p:cNvSpPr>
              <a:spLocks/>
            </p:cNvSpPr>
            <p:nvPr/>
          </p:nvSpPr>
          <p:spPr bwMode="auto">
            <a:xfrm>
              <a:off x="5077" y="431"/>
              <a:ext cx="11" cy="7"/>
            </a:xfrm>
            <a:custGeom>
              <a:avLst/>
              <a:gdLst>
                <a:gd name="T0" fmla="*/ 0 w 161"/>
                <a:gd name="T1" fmla="*/ 0 h 109"/>
                <a:gd name="T2" fmla="*/ 0 w 161"/>
                <a:gd name="T3" fmla="*/ 0 h 109"/>
                <a:gd name="T4" fmla="*/ 0 w 161"/>
                <a:gd name="T5" fmla="*/ 0 h 109"/>
                <a:gd name="T6" fmla="*/ 0 w 161"/>
                <a:gd name="T7" fmla="*/ 0 h 109"/>
                <a:gd name="T8" fmla="*/ 0 w 161"/>
                <a:gd name="T9" fmla="*/ 0 h 109"/>
                <a:gd name="T10" fmla="*/ 0 60000 65536"/>
                <a:gd name="T11" fmla="*/ 0 60000 65536"/>
                <a:gd name="T12" fmla="*/ 0 60000 65536"/>
                <a:gd name="T13" fmla="*/ 0 60000 65536"/>
                <a:gd name="T14" fmla="*/ 0 60000 65536"/>
                <a:gd name="T15" fmla="*/ 0 w 161"/>
                <a:gd name="T16" fmla="*/ 0 h 109"/>
                <a:gd name="T17" fmla="*/ 161 w 161"/>
                <a:gd name="T18" fmla="*/ 109 h 109"/>
              </a:gdLst>
              <a:ahLst/>
              <a:cxnLst>
                <a:cxn ang="T10">
                  <a:pos x="T0" y="T1"/>
                </a:cxn>
                <a:cxn ang="T11">
                  <a:pos x="T2" y="T3"/>
                </a:cxn>
                <a:cxn ang="T12">
                  <a:pos x="T4" y="T5"/>
                </a:cxn>
                <a:cxn ang="T13">
                  <a:pos x="T6" y="T7"/>
                </a:cxn>
                <a:cxn ang="T14">
                  <a:pos x="T8" y="T9"/>
                </a:cxn>
              </a:cxnLst>
              <a:rect l="T15" t="T16" r="T17" b="T18"/>
              <a:pathLst>
                <a:path w="161" h="109">
                  <a:moveTo>
                    <a:pt x="79" y="20"/>
                  </a:moveTo>
                  <a:lnTo>
                    <a:pt x="0" y="109"/>
                  </a:lnTo>
                  <a:lnTo>
                    <a:pt x="89" y="79"/>
                  </a:lnTo>
                  <a:lnTo>
                    <a:pt x="161" y="0"/>
                  </a:lnTo>
                  <a:lnTo>
                    <a:pt x="79"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4" name="Freeform 152"/>
            <p:cNvSpPr>
              <a:spLocks/>
            </p:cNvSpPr>
            <p:nvPr/>
          </p:nvSpPr>
          <p:spPr bwMode="auto">
            <a:xfrm>
              <a:off x="5081" y="446"/>
              <a:ext cx="15" cy="11"/>
            </a:xfrm>
            <a:custGeom>
              <a:avLst/>
              <a:gdLst>
                <a:gd name="T0" fmla="*/ 0 w 211"/>
                <a:gd name="T1" fmla="*/ 0 h 147"/>
                <a:gd name="T2" fmla="*/ 0 w 211"/>
                <a:gd name="T3" fmla="*/ 0 h 147"/>
                <a:gd name="T4" fmla="*/ 0 w 211"/>
                <a:gd name="T5" fmla="*/ 0 h 147"/>
                <a:gd name="T6" fmla="*/ 0 w 211"/>
                <a:gd name="T7" fmla="*/ 0 h 147"/>
                <a:gd name="T8" fmla="*/ 0 w 211"/>
                <a:gd name="T9" fmla="*/ 0 h 147"/>
                <a:gd name="T10" fmla="*/ 0 60000 65536"/>
                <a:gd name="T11" fmla="*/ 0 60000 65536"/>
                <a:gd name="T12" fmla="*/ 0 60000 65536"/>
                <a:gd name="T13" fmla="*/ 0 60000 65536"/>
                <a:gd name="T14" fmla="*/ 0 60000 65536"/>
                <a:gd name="T15" fmla="*/ 0 w 211"/>
                <a:gd name="T16" fmla="*/ 0 h 147"/>
                <a:gd name="T17" fmla="*/ 211 w 211"/>
                <a:gd name="T18" fmla="*/ 147 h 147"/>
              </a:gdLst>
              <a:ahLst/>
              <a:cxnLst>
                <a:cxn ang="T10">
                  <a:pos x="T0" y="T1"/>
                </a:cxn>
                <a:cxn ang="T11">
                  <a:pos x="T2" y="T3"/>
                </a:cxn>
                <a:cxn ang="T12">
                  <a:pos x="T4" y="T5"/>
                </a:cxn>
                <a:cxn ang="T13">
                  <a:pos x="T6" y="T7"/>
                </a:cxn>
                <a:cxn ang="T14">
                  <a:pos x="T8" y="T9"/>
                </a:cxn>
              </a:cxnLst>
              <a:rect l="T15" t="T16" r="T17" b="T18"/>
              <a:pathLst>
                <a:path w="211" h="147">
                  <a:moveTo>
                    <a:pt x="101" y="40"/>
                  </a:moveTo>
                  <a:lnTo>
                    <a:pt x="0" y="147"/>
                  </a:lnTo>
                  <a:lnTo>
                    <a:pt x="140" y="97"/>
                  </a:lnTo>
                  <a:lnTo>
                    <a:pt x="211" y="0"/>
                  </a:lnTo>
                  <a:lnTo>
                    <a:pt x="101"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5" name="Freeform 153"/>
            <p:cNvSpPr>
              <a:spLocks/>
            </p:cNvSpPr>
            <p:nvPr/>
          </p:nvSpPr>
          <p:spPr bwMode="auto">
            <a:xfrm>
              <a:off x="5084" y="470"/>
              <a:ext cx="18" cy="14"/>
            </a:xfrm>
            <a:custGeom>
              <a:avLst/>
              <a:gdLst>
                <a:gd name="T0" fmla="*/ 0 w 250"/>
                <a:gd name="T1" fmla="*/ 0 h 190"/>
                <a:gd name="T2" fmla="*/ 0 w 250"/>
                <a:gd name="T3" fmla="*/ 0 h 190"/>
                <a:gd name="T4" fmla="*/ 0 w 250"/>
                <a:gd name="T5" fmla="*/ 0 h 190"/>
                <a:gd name="T6" fmla="*/ 0 w 250"/>
                <a:gd name="T7" fmla="*/ 0 h 190"/>
                <a:gd name="T8" fmla="*/ 0 w 250"/>
                <a:gd name="T9" fmla="*/ 0 h 190"/>
                <a:gd name="T10" fmla="*/ 0 60000 65536"/>
                <a:gd name="T11" fmla="*/ 0 60000 65536"/>
                <a:gd name="T12" fmla="*/ 0 60000 65536"/>
                <a:gd name="T13" fmla="*/ 0 60000 65536"/>
                <a:gd name="T14" fmla="*/ 0 60000 65536"/>
                <a:gd name="T15" fmla="*/ 0 w 250"/>
                <a:gd name="T16" fmla="*/ 0 h 190"/>
                <a:gd name="T17" fmla="*/ 250 w 250"/>
                <a:gd name="T18" fmla="*/ 190 h 190"/>
              </a:gdLst>
              <a:ahLst/>
              <a:cxnLst>
                <a:cxn ang="T10">
                  <a:pos x="T0" y="T1"/>
                </a:cxn>
                <a:cxn ang="T11">
                  <a:pos x="T2" y="T3"/>
                </a:cxn>
                <a:cxn ang="T12">
                  <a:pos x="T4" y="T5"/>
                </a:cxn>
                <a:cxn ang="T13">
                  <a:pos x="T6" y="T7"/>
                </a:cxn>
                <a:cxn ang="T14">
                  <a:pos x="T8" y="T9"/>
                </a:cxn>
              </a:cxnLst>
              <a:rect l="T15" t="T16" r="T17" b="T18"/>
              <a:pathLst>
                <a:path w="250" h="190">
                  <a:moveTo>
                    <a:pt x="141" y="40"/>
                  </a:moveTo>
                  <a:lnTo>
                    <a:pt x="0" y="190"/>
                  </a:lnTo>
                  <a:lnTo>
                    <a:pt x="171" y="131"/>
                  </a:lnTo>
                  <a:lnTo>
                    <a:pt x="250" y="0"/>
                  </a:lnTo>
                  <a:lnTo>
                    <a:pt x="141"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6" name="Freeform 154"/>
            <p:cNvSpPr>
              <a:spLocks/>
            </p:cNvSpPr>
            <p:nvPr/>
          </p:nvSpPr>
          <p:spPr bwMode="auto">
            <a:xfrm>
              <a:off x="5089" y="502"/>
              <a:ext cx="18" cy="16"/>
            </a:xfrm>
            <a:custGeom>
              <a:avLst/>
              <a:gdLst>
                <a:gd name="T0" fmla="*/ 0 w 251"/>
                <a:gd name="T1" fmla="*/ 0 h 231"/>
                <a:gd name="T2" fmla="*/ 0 w 251"/>
                <a:gd name="T3" fmla="*/ 0 h 231"/>
                <a:gd name="T4" fmla="*/ 0 w 251"/>
                <a:gd name="T5" fmla="*/ 0 h 231"/>
                <a:gd name="T6" fmla="*/ 0 w 251"/>
                <a:gd name="T7" fmla="*/ 0 h 231"/>
                <a:gd name="T8" fmla="*/ 0 w 251"/>
                <a:gd name="T9" fmla="*/ 0 h 231"/>
                <a:gd name="T10" fmla="*/ 0 60000 65536"/>
                <a:gd name="T11" fmla="*/ 0 60000 65536"/>
                <a:gd name="T12" fmla="*/ 0 60000 65536"/>
                <a:gd name="T13" fmla="*/ 0 60000 65536"/>
                <a:gd name="T14" fmla="*/ 0 60000 65536"/>
                <a:gd name="T15" fmla="*/ 0 w 251"/>
                <a:gd name="T16" fmla="*/ 0 h 231"/>
                <a:gd name="T17" fmla="*/ 251 w 251"/>
                <a:gd name="T18" fmla="*/ 231 h 231"/>
              </a:gdLst>
              <a:ahLst/>
              <a:cxnLst>
                <a:cxn ang="T10">
                  <a:pos x="T0" y="T1"/>
                </a:cxn>
                <a:cxn ang="T11">
                  <a:pos x="T2" y="T3"/>
                </a:cxn>
                <a:cxn ang="T12">
                  <a:pos x="T4" y="T5"/>
                </a:cxn>
                <a:cxn ang="T13">
                  <a:pos x="T6" y="T7"/>
                </a:cxn>
                <a:cxn ang="T14">
                  <a:pos x="T8" y="T9"/>
                </a:cxn>
              </a:cxnLst>
              <a:rect l="T15" t="T16" r="T17" b="T18"/>
              <a:pathLst>
                <a:path w="251" h="231">
                  <a:moveTo>
                    <a:pt x="168" y="31"/>
                  </a:moveTo>
                  <a:lnTo>
                    <a:pt x="0" y="231"/>
                  </a:lnTo>
                  <a:lnTo>
                    <a:pt x="178" y="158"/>
                  </a:lnTo>
                  <a:lnTo>
                    <a:pt x="251" y="0"/>
                  </a:lnTo>
                  <a:lnTo>
                    <a:pt x="168" y="3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7" name="Freeform 155"/>
            <p:cNvSpPr>
              <a:spLocks/>
            </p:cNvSpPr>
            <p:nvPr/>
          </p:nvSpPr>
          <p:spPr bwMode="auto">
            <a:xfrm>
              <a:off x="5091" y="547"/>
              <a:ext cx="15" cy="12"/>
            </a:xfrm>
            <a:custGeom>
              <a:avLst/>
              <a:gdLst>
                <a:gd name="T0" fmla="*/ 0 w 211"/>
                <a:gd name="T1" fmla="*/ 0 h 179"/>
                <a:gd name="T2" fmla="*/ 0 w 211"/>
                <a:gd name="T3" fmla="*/ 0 h 179"/>
                <a:gd name="T4" fmla="*/ 0 w 211"/>
                <a:gd name="T5" fmla="*/ 0 h 179"/>
                <a:gd name="T6" fmla="*/ 0 w 211"/>
                <a:gd name="T7" fmla="*/ 0 h 179"/>
                <a:gd name="T8" fmla="*/ 0 60000 65536"/>
                <a:gd name="T9" fmla="*/ 0 60000 65536"/>
                <a:gd name="T10" fmla="*/ 0 60000 65536"/>
                <a:gd name="T11" fmla="*/ 0 60000 65536"/>
                <a:gd name="T12" fmla="*/ 0 w 211"/>
                <a:gd name="T13" fmla="*/ 0 h 179"/>
                <a:gd name="T14" fmla="*/ 211 w 211"/>
                <a:gd name="T15" fmla="*/ 179 h 179"/>
              </a:gdLst>
              <a:ahLst/>
              <a:cxnLst>
                <a:cxn ang="T8">
                  <a:pos x="T0" y="T1"/>
                </a:cxn>
                <a:cxn ang="T9">
                  <a:pos x="T2" y="T3"/>
                </a:cxn>
                <a:cxn ang="T10">
                  <a:pos x="T4" y="T5"/>
                </a:cxn>
                <a:cxn ang="T11">
                  <a:pos x="T6" y="T7"/>
                </a:cxn>
              </a:cxnLst>
              <a:rect l="T12" t="T13" r="T14" b="T15"/>
              <a:pathLst>
                <a:path w="211" h="179">
                  <a:moveTo>
                    <a:pt x="211" y="0"/>
                  </a:moveTo>
                  <a:lnTo>
                    <a:pt x="0" y="179"/>
                  </a:lnTo>
                  <a:lnTo>
                    <a:pt x="211" y="139"/>
                  </a:lnTo>
                  <a:lnTo>
                    <a:pt x="2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8" name="Freeform 156"/>
            <p:cNvSpPr>
              <a:spLocks/>
            </p:cNvSpPr>
            <p:nvPr/>
          </p:nvSpPr>
          <p:spPr bwMode="auto">
            <a:xfrm>
              <a:off x="5078" y="522"/>
              <a:ext cx="5" cy="3"/>
            </a:xfrm>
            <a:custGeom>
              <a:avLst/>
              <a:gdLst>
                <a:gd name="T0" fmla="*/ 0 w 69"/>
                <a:gd name="T1" fmla="*/ 0 h 40"/>
                <a:gd name="T2" fmla="*/ 0 w 69"/>
                <a:gd name="T3" fmla="*/ 0 h 40"/>
                <a:gd name="T4" fmla="*/ 0 w 69"/>
                <a:gd name="T5" fmla="*/ 0 h 40"/>
                <a:gd name="T6" fmla="*/ 0 w 69"/>
                <a:gd name="T7" fmla="*/ 0 h 40"/>
                <a:gd name="T8" fmla="*/ 0 60000 65536"/>
                <a:gd name="T9" fmla="*/ 0 60000 65536"/>
                <a:gd name="T10" fmla="*/ 0 60000 65536"/>
                <a:gd name="T11" fmla="*/ 0 60000 65536"/>
                <a:gd name="T12" fmla="*/ 0 w 69"/>
                <a:gd name="T13" fmla="*/ 0 h 40"/>
                <a:gd name="T14" fmla="*/ 69 w 69"/>
                <a:gd name="T15" fmla="*/ 40 h 40"/>
              </a:gdLst>
              <a:ahLst/>
              <a:cxnLst>
                <a:cxn ang="T8">
                  <a:pos x="T0" y="T1"/>
                </a:cxn>
                <a:cxn ang="T9">
                  <a:pos x="T2" y="T3"/>
                </a:cxn>
                <a:cxn ang="T10">
                  <a:pos x="T4" y="T5"/>
                </a:cxn>
                <a:cxn ang="T11">
                  <a:pos x="T6" y="T7"/>
                </a:cxn>
              </a:cxnLst>
              <a:rect l="T12" t="T13" r="T14" b="T15"/>
              <a:pathLst>
                <a:path w="69" h="40">
                  <a:moveTo>
                    <a:pt x="0" y="0"/>
                  </a:moveTo>
                  <a:lnTo>
                    <a:pt x="69" y="0"/>
                  </a:lnTo>
                  <a:lnTo>
                    <a:pt x="10" y="4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29" name="Freeform 157"/>
            <p:cNvSpPr>
              <a:spLocks/>
            </p:cNvSpPr>
            <p:nvPr/>
          </p:nvSpPr>
          <p:spPr bwMode="auto">
            <a:xfrm>
              <a:off x="5080" y="533"/>
              <a:ext cx="8" cy="4"/>
            </a:xfrm>
            <a:custGeom>
              <a:avLst/>
              <a:gdLst>
                <a:gd name="T0" fmla="*/ 0 w 121"/>
                <a:gd name="T1" fmla="*/ 0 h 60"/>
                <a:gd name="T2" fmla="*/ 0 w 121"/>
                <a:gd name="T3" fmla="*/ 0 h 60"/>
                <a:gd name="T4" fmla="*/ 0 w 121"/>
                <a:gd name="T5" fmla="*/ 0 h 60"/>
                <a:gd name="T6" fmla="*/ 0 w 121"/>
                <a:gd name="T7" fmla="*/ 0 h 60"/>
                <a:gd name="T8" fmla="*/ 0 60000 65536"/>
                <a:gd name="T9" fmla="*/ 0 60000 65536"/>
                <a:gd name="T10" fmla="*/ 0 60000 65536"/>
                <a:gd name="T11" fmla="*/ 0 60000 65536"/>
                <a:gd name="T12" fmla="*/ 0 w 121"/>
                <a:gd name="T13" fmla="*/ 0 h 60"/>
                <a:gd name="T14" fmla="*/ 121 w 121"/>
                <a:gd name="T15" fmla="*/ 60 h 60"/>
              </a:gdLst>
              <a:ahLst/>
              <a:cxnLst>
                <a:cxn ang="T8">
                  <a:pos x="T0" y="T1"/>
                </a:cxn>
                <a:cxn ang="T9">
                  <a:pos x="T2" y="T3"/>
                </a:cxn>
                <a:cxn ang="T10">
                  <a:pos x="T4" y="T5"/>
                </a:cxn>
                <a:cxn ang="T11">
                  <a:pos x="T6" y="T7"/>
                </a:cxn>
              </a:cxnLst>
              <a:rect l="T12" t="T13" r="T14" b="T15"/>
              <a:pathLst>
                <a:path w="121" h="60">
                  <a:moveTo>
                    <a:pt x="0" y="11"/>
                  </a:moveTo>
                  <a:lnTo>
                    <a:pt x="121" y="0"/>
                  </a:lnTo>
                  <a:lnTo>
                    <a:pt x="10" y="60"/>
                  </a:lnTo>
                  <a:lnTo>
                    <a:pt x="0"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0" name="Freeform 158"/>
            <p:cNvSpPr>
              <a:spLocks/>
            </p:cNvSpPr>
            <p:nvPr/>
          </p:nvSpPr>
          <p:spPr bwMode="auto">
            <a:xfrm>
              <a:off x="5082" y="547"/>
              <a:ext cx="11" cy="5"/>
            </a:xfrm>
            <a:custGeom>
              <a:avLst/>
              <a:gdLst>
                <a:gd name="T0" fmla="*/ 0 w 152"/>
                <a:gd name="T1" fmla="*/ 0 h 68"/>
                <a:gd name="T2" fmla="*/ 0 w 152"/>
                <a:gd name="T3" fmla="*/ 0 h 68"/>
                <a:gd name="T4" fmla="*/ 0 w 152"/>
                <a:gd name="T5" fmla="*/ 0 h 68"/>
                <a:gd name="T6" fmla="*/ 0 w 152"/>
                <a:gd name="T7" fmla="*/ 0 h 68"/>
                <a:gd name="T8" fmla="*/ 0 60000 65536"/>
                <a:gd name="T9" fmla="*/ 0 60000 65536"/>
                <a:gd name="T10" fmla="*/ 0 60000 65536"/>
                <a:gd name="T11" fmla="*/ 0 60000 65536"/>
                <a:gd name="T12" fmla="*/ 0 w 152"/>
                <a:gd name="T13" fmla="*/ 0 h 68"/>
                <a:gd name="T14" fmla="*/ 152 w 152"/>
                <a:gd name="T15" fmla="*/ 68 h 68"/>
              </a:gdLst>
              <a:ahLst/>
              <a:cxnLst>
                <a:cxn ang="T8">
                  <a:pos x="T0" y="T1"/>
                </a:cxn>
                <a:cxn ang="T9">
                  <a:pos x="T2" y="T3"/>
                </a:cxn>
                <a:cxn ang="T10">
                  <a:pos x="T4" y="T5"/>
                </a:cxn>
                <a:cxn ang="T11">
                  <a:pos x="T6" y="T7"/>
                </a:cxn>
              </a:cxnLst>
              <a:rect l="T12" t="T13" r="T14" b="T15"/>
              <a:pathLst>
                <a:path w="152" h="68">
                  <a:moveTo>
                    <a:pt x="0" y="8"/>
                  </a:moveTo>
                  <a:lnTo>
                    <a:pt x="152" y="0"/>
                  </a:lnTo>
                  <a:lnTo>
                    <a:pt x="11" y="68"/>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1" name="Freeform 159"/>
            <p:cNvSpPr>
              <a:spLocks/>
            </p:cNvSpPr>
            <p:nvPr/>
          </p:nvSpPr>
          <p:spPr bwMode="auto">
            <a:xfrm>
              <a:off x="5083" y="565"/>
              <a:ext cx="11" cy="4"/>
            </a:xfrm>
            <a:custGeom>
              <a:avLst/>
              <a:gdLst>
                <a:gd name="T0" fmla="*/ 0 w 141"/>
                <a:gd name="T1" fmla="*/ 0 h 59"/>
                <a:gd name="T2" fmla="*/ 0 w 141"/>
                <a:gd name="T3" fmla="*/ 0 h 59"/>
                <a:gd name="T4" fmla="*/ 0 w 141"/>
                <a:gd name="T5" fmla="*/ 0 h 59"/>
                <a:gd name="T6" fmla="*/ 0 w 141"/>
                <a:gd name="T7" fmla="*/ 0 h 59"/>
                <a:gd name="T8" fmla="*/ 0 60000 65536"/>
                <a:gd name="T9" fmla="*/ 0 60000 65536"/>
                <a:gd name="T10" fmla="*/ 0 60000 65536"/>
                <a:gd name="T11" fmla="*/ 0 60000 65536"/>
                <a:gd name="T12" fmla="*/ 0 w 141"/>
                <a:gd name="T13" fmla="*/ 0 h 59"/>
                <a:gd name="T14" fmla="*/ 141 w 141"/>
                <a:gd name="T15" fmla="*/ 59 h 59"/>
              </a:gdLst>
              <a:ahLst/>
              <a:cxnLst>
                <a:cxn ang="T8">
                  <a:pos x="T0" y="T1"/>
                </a:cxn>
                <a:cxn ang="T9">
                  <a:pos x="T2" y="T3"/>
                </a:cxn>
                <a:cxn ang="T10">
                  <a:pos x="T4" y="T5"/>
                </a:cxn>
                <a:cxn ang="T11">
                  <a:pos x="T6" y="T7"/>
                </a:cxn>
              </a:cxnLst>
              <a:rect l="T12" t="T13" r="T14" b="T15"/>
              <a:pathLst>
                <a:path w="141" h="59">
                  <a:moveTo>
                    <a:pt x="0" y="0"/>
                  </a:moveTo>
                  <a:lnTo>
                    <a:pt x="141" y="0"/>
                  </a:lnTo>
                  <a:lnTo>
                    <a:pt x="0" y="5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2" name="Freeform 160"/>
            <p:cNvSpPr>
              <a:spLocks/>
            </p:cNvSpPr>
            <p:nvPr/>
          </p:nvSpPr>
          <p:spPr bwMode="auto">
            <a:xfrm>
              <a:off x="5083" y="584"/>
              <a:ext cx="10" cy="3"/>
            </a:xfrm>
            <a:custGeom>
              <a:avLst/>
              <a:gdLst>
                <a:gd name="T0" fmla="*/ 0 w 131"/>
                <a:gd name="T1" fmla="*/ 0 h 47"/>
                <a:gd name="T2" fmla="*/ 0 w 131"/>
                <a:gd name="T3" fmla="*/ 0 h 47"/>
                <a:gd name="T4" fmla="*/ 0 w 131"/>
                <a:gd name="T5" fmla="*/ 0 h 47"/>
                <a:gd name="T6" fmla="*/ 0 w 131"/>
                <a:gd name="T7" fmla="*/ 0 h 47"/>
                <a:gd name="T8" fmla="*/ 0 60000 65536"/>
                <a:gd name="T9" fmla="*/ 0 60000 65536"/>
                <a:gd name="T10" fmla="*/ 0 60000 65536"/>
                <a:gd name="T11" fmla="*/ 0 60000 65536"/>
                <a:gd name="T12" fmla="*/ 0 w 131"/>
                <a:gd name="T13" fmla="*/ 0 h 47"/>
                <a:gd name="T14" fmla="*/ 131 w 131"/>
                <a:gd name="T15" fmla="*/ 47 h 47"/>
              </a:gdLst>
              <a:ahLst/>
              <a:cxnLst>
                <a:cxn ang="T8">
                  <a:pos x="T0" y="T1"/>
                </a:cxn>
                <a:cxn ang="T9">
                  <a:pos x="T2" y="T3"/>
                </a:cxn>
                <a:cxn ang="T10">
                  <a:pos x="T4" y="T5"/>
                </a:cxn>
                <a:cxn ang="T11">
                  <a:pos x="T6" y="T7"/>
                </a:cxn>
              </a:cxnLst>
              <a:rect l="T12" t="T13" r="T14" b="T15"/>
              <a:pathLst>
                <a:path w="131" h="47">
                  <a:moveTo>
                    <a:pt x="0" y="0"/>
                  </a:moveTo>
                  <a:lnTo>
                    <a:pt x="131" y="18"/>
                  </a:lnTo>
                  <a:lnTo>
                    <a:pt x="0" y="47"/>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3" name="Freeform 161"/>
            <p:cNvSpPr>
              <a:spLocks/>
            </p:cNvSpPr>
            <p:nvPr/>
          </p:nvSpPr>
          <p:spPr bwMode="auto">
            <a:xfrm>
              <a:off x="5083" y="602"/>
              <a:ext cx="6" cy="3"/>
            </a:xfrm>
            <a:custGeom>
              <a:avLst/>
              <a:gdLst>
                <a:gd name="T0" fmla="*/ 0 w 92"/>
                <a:gd name="T1" fmla="*/ 0 h 39"/>
                <a:gd name="T2" fmla="*/ 0 w 92"/>
                <a:gd name="T3" fmla="*/ 0 h 39"/>
                <a:gd name="T4" fmla="*/ 0 w 92"/>
                <a:gd name="T5" fmla="*/ 0 h 39"/>
                <a:gd name="T6" fmla="*/ 0 w 92"/>
                <a:gd name="T7" fmla="*/ 0 h 39"/>
                <a:gd name="T8" fmla="*/ 0 60000 65536"/>
                <a:gd name="T9" fmla="*/ 0 60000 65536"/>
                <a:gd name="T10" fmla="*/ 0 60000 65536"/>
                <a:gd name="T11" fmla="*/ 0 60000 65536"/>
                <a:gd name="T12" fmla="*/ 0 w 92"/>
                <a:gd name="T13" fmla="*/ 0 h 39"/>
                <a:gd name="T14" fmla="*/ 92 w 92"/>
                <a:gd name="T15" fmla="*/ 39 h 39"/>
              </a:gdLst>
              <a:ahLst/>
              <a:cxnLst>
                <a:cxn ang="T8">
                  <a:pos x="T0" y="T1"/>
                </a:cxn>
                <a:cxn ang="T9">
                  <a:pos x="T2" y="T3"/>
                </a:cxn>
                <a:cxn ang="T10">
                  <a:pos x="T4" y="T5"/>
                </a:cxn>
                <a:cxn ang="T11">
                  <a:pos x="T6" y="T7"/>
                </a:cxn>
              </a:cxnLst>
              <a:rect l="T12" t="T13" r="T14" b="T15"/>
              <a:pathLst>
                <a:path w="92" h="39">
                  <a:moveTo>
                    <a:pt x="0" y="0"/>
                  </a:moveTo>
                  <a:lnTo>
                    <a:pt x="92" y="19"/>
                  </a:lnTo>
                  <a:lnTo>
                    <a:pt x="0" y="3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4" name="Freeform 162"/>
            <p:cNvSpPr>
              <a:spLocks/>
            </p:cNvSpPr>
            <p:nvPr/>
          </p:nvSpPr>
          <p:spPr bwMode="auto">
            <a:xfrm>
              <a:off x="4904" y="679"/>
              <a:ext cx="155" cy="88"/>
            </a:xfrm>
            <a:custGeom>
              <a:avLst/>
              <a:gdLst>
                <a:gd name="T0" fmla="*/ 0 w 2163"/>
                <a:gd name="T1" fmla="*/ 0 h 1225"/>
                <a:gd name="T2" fmla="*/ 0 w 2163"/>
                <a:gd name="T3" fmla="*/ 0 h 1225"/>
                <a:gd name="T4" fmla="*/ 0 w 2163"/>
                <a:gd name="T5" fmla="*/ 0 h 1225"/>
                <a:gd name="T6" fmla="*/ 0 w 2163"/>
                <a:gd name="T7" fmla="*/ 0 h 1225"/>
                <a:gd name="T8" fmla="*/ 0 w 2163"/>
                <a:gd name="T9" fmla="*/ 0 h 1225"/>
                <a:gd name="T10" fmla="*/ 0 w 2163"/>
                <a:gd name="T11" fmla="*/ 0 h 1225"/>
                <a:gd name="T12" fmla="*/ 0 w 2163"/>
                <a:gd name="T13" fmla="*/ 0 h 1225"/>
                <a:gd name="T14" fmla="*/ 0 w 2163"/>
                <a:gd name="T15" fmla="*/ 0 h 1225"/>
                <a:gd name="T16" fmla="*/ 0 w 2163"/>
                <a:gd name="T17" fmla="*/ 0 h 1225"/>
                <a:gd name="T18" fmla="*/ 0 w 2163"/>
                <a:gd name="T19" fmla="*/ 0 h 1225"/>
                <a:gd name="T20" fmla="*/ 0 w 2163"/>
                <a:gd name="T21" fmla="*/ 0 h 1225"/>
                <a:gd name="T22" fmla="*/ 0 w 2163"/>
                <a:gd name="T23" fmla="*/ 0 h 1225"/>
                <a:gd name="T24" fmla="*/ 0 w 2163"/>
                <a:gd name="T25" fmla="*/ 0 h 1225"/>
                <a:gd name="T26" fmla="*/ 0 w 2163"/>
                <a:gd name="T27" fmla="*/ 0 h 1225"/>
                <a:gd name="T28" fmla="*/ 0 w 2163"/>
                <a:gd name="T29" fmla="*/ 0 h 1225"/>
                <a:gd name="T30" fmla="*/ 0 w 2163"/>
                <a:gd name="T31" fmla="*/ 0 h 1225"/>
                <a:gd name="T32" fmla="*/ 0 w 2163"/>
                <a:gd name="T33" fmla="*/ 0 h 1225"/>
                <a:gd name="T34" fmla="*/ 0 w 2163"/>
                <a:gd name="T35" fmla="*/ 0 h 1225"/>
                <a:gd name="T36" fmla="*/ 0 w 2163"/>
                <a:gd name="T37" fmla="*/ 0 h 1225"/>
                <a:gd name="T38" fmla="*/ 0 w 2163"/>
                <a:gd name="T39" fmla="*/ 0 h 1225"/>
                <a:gd name="T40" fmla="*/ 0 w 2163"/>
                <a:gd name="T41" fmla="*/ 0 h 1225"/>
                <a:gd name="T42" fmla="*/ 0 w 2163"/>
                <a:gd name="T43" fmla="*/ 0 h 1225"/>
                <a:gd name="T44" fmla="*/ 0 w 2163"/>
                <a:gd name="T45" fmla="*/ 0 h 1225"/>
                <a:gd name="T46" fmla="*/ 0 w 2163"/>
                <a:gd name="T47" fmla="*/ 0 h 1225"/>
                <a:gd name="T48" fmla="*/ 0 w 2163"/>
                <a:gd name="T49" fmla="*/ 0 h 1225"/>
                <a:gd name="T50" fmla="*/ 0 w 2163"/>
                <a:gd name="T51" fmla="*/ 0 h 1225"/>
                <a:gd name="T52" fmla="*/ 0 w 2163"/>
                <a:gd name="T53" fmla="*/ 0 h 1225"/>
                <a:gd name="T54" fmla="*/ 0 w 2163"/>
                <a:gd name="T55" fmla="*/ 0 h 1225"/>
                <a:gd name="T56" fmla="*/ 0 w 2163"/>
                <a:gd name="T57" fmla="*/ 0 h 1225"/>
                <a:gd name="T58" fmla="*/ 0 w 2163"/>
                <a:gd name="T59" fmla="*/ 0 h 1225"/>
                <a:gd name="T60" fmla="*/ 0 w 2163"/>
                <a:gd name="T61" fmla="*/ 0 h 1225"/>
                <a:gd name="T62" fmla="*/ 0 w 2163"/>
                <a:gd name="T63" fmla="*/ 0 h 1225"/>
                <a:gd name="T64" fmla="*/ 0 w 2163"/>
                <a:gd name="T65" fmla="*/ 0 h 1225"/>
                <a:gd name="T66" fmla="*/ 0 w 2163"/>
                <a:gd name="T67" fmla="*/ 0 h 1225"/>
                <a:gd name="T68" fmla="*/ 0 w 2163"/>
                <a:gd name="T69" fmla="*/ 0 h 1225"/>
                <a:gd name="T70" fmla="*/ 0 w 2163"/>
                <a:gd name="T71" fmla="*/ 0 h 1225"/>
                <a:gd name="T72" fmla="*/ 0 w 2163"/>
                <a:gd name="T73" fmla="*/ 0 h 1225"/>
                <a:gd name="T74" fmla="*/ 0 w 2163"/>
                <a:gd name="T75" fmla="*/ 0 h 1225"/>
                <a:gd name="T76" fmla="*/ 0 w 2163"/>
                <a:gd name="T77" fmla="*/ 0 h 1225"/>
                <a:gd name="T78" fmla="*/ 0 w 2163"/>
                <a:gd name="T79" fmla="*/ 0 h 1225"/>
                <a:gd name="T80" fmla="*/ 0 w 2163"/>
                <a:gd name="T81" fmla="*/ 0 h 1225"/>
                <a:gd name="T82" fmla="*/ 0 w 2163"/>
                <a:gd name="T83" fmla="*/ 0 h 122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163"/>
                <a:gd name="T127" fmla="*/ 0 h 1225"/>
                <a:gd name="T128" fmla="*/ 2163 w 2163"/>
                <a:gd name="T129" fmla="*/ 1225 h 122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163" h="1225">
                  <a:moveTo>
                    <a:pt x="0" y="113"/>
                  </a:moveTo>
                  <a:lnTo>
                    <a:pt x="195" y="51"/>
                  </a:lnTo>
                  <a:lnTo>
                    <a:pt x="507" y="0"/>
                  </a:lnTo>
                  <a:lnTo>
                    <a:pt x="829" y="0"/>
                  </a:lnTo>
                  <a:lnTo>
                    <a:pt x="1158" y="31"/>
                  </a:lnTo>
                  <a:lnTo>
                    <a:pt x="1552" y="81"/>
                  </a:lnTo>
                  <a:lnTo>
                    <a:pt x="1830" y="185"/>
                  </a:lnTo>
                  <a:lnTo>
                    <a:pt x="2163" y="349"/>
                  </a:lnTo>
                  <a:lnTo>
                    <a:pt x="2143" y="453"/>
                  </a:lnTo>
                  <a:lnTo>
                    <a:pt x="2101" y="576"/>
                  </a:lnTo>
                  <a:lnTo>
                    <a:pt x="2029" y="710"/>
                  </a:lnTo>
                  <a:lnTo>
                    <a:pt x="1976" y="700"/>
                  </a:lnTo>
                  <a:lnTo>
                    <a:pt x="1976" y="608"/>
                  </a:lnTo>
                  <a:lnTo>
                    <a:pt x="1957" y="576"/>
                  </a:lnTo>
                  <a:lnTo>
                    <a:pt x="1946" y="483"/>
                  </a:lnTo>
                  <a:lnTo>
                    <a:pt x="1874" y="504"/>
                  </a:lnTo>
                  <a:lnTo>
                    <a:pt x="1864" y="453"/>
                  </a:lnTo>
                  <a:lnTo>
                    <a:pt x="1791" y="504"/>
                  </a:lnTo>
                  <a:lnTo>
                    <a:pt x="1677" y="536"/>
                  </a:lnTo>
                  <a:lnTo>
                    <a:pt x="1698" y="617"/>
                  </a:lnTo>
                  <a:lnTo>
                    <a:pt x="1760" y="586"/>
                  </a:lnTo>
                  <a:lnTo>
                    <a:pt x="1760" y="660"/>
                  </a:lnTo>
                  <a:lnTo>
                    <a:pt x="1821" y="647"/>
                  </a:lnTo>
                  <a:lnTo>
                    <a:pt x="1812" y="732"/>
                  </a:lnTo>
                  <a:lnTo>
                    <a:pt x="1864" y="720"/>
                  </a:lnTo>
                  <a:lnTo>
                    <a:pt x="1842" y="813"/>
                  </a:lnTo>
                  <a:lnTo>
                    <a:pt x="1894" y="802"/>
                  </a:lnTo>
                  <a:lnTo>
                    <a:pt x="1864" y="897"/>
                  </a:lnTo>
                  <a:lnTo>
                    <a:pt x="1936" y="855"/>
                  </a:lnTo>
                  <a:lnTo>
                    <a:pt x="2018" y="772"/>
                  </a:lnTo>
                  <a:lnTo>
                    <a:pt x="1946" y="927"/>
                  </a:lnTo>
                  <a:lnTo>
                    <a:pt x="1874" y="1010"/>
                  </a:lnTo>
                  <a:lnTo>
                    <a:pt x="1782" y="1081"/>
                  </a:lnTo>
                  <a:lnTo>
                    <a:pt x="1737" y="1020"/>
                  </a:lnTo>
                  <a:lnTo>
                    <a:pt x="1749" y="927"/>
                  </a:lnTo>
                  <a:lnTo>
                    <a:pt x="1707" y="927"/>
                  </a:lnTo>
                  <a:lnTo>
                    <a:pt x="1698" y="855"/>
                  </a:lnTo>
                  <a:lnTo>
                    <a:pt x="1668" y="844"/>
                  </a:lnTo>
                  <a:lnTo>
                    <a:pt x="1635" y="897"/>
                  </a:lnTo>
                  <a:lnTo>
                    <a:pt x="1593" y="886"/>
                  </a:lnTo>
                  <a:lnTo>
                    <a:pt x="1512" y="1031"/>
                  </a:lnTo>
                  <a:lnTo>
                    <a:pt x="1531" y="918"/>
                  </a:lnTo>
                  <a:lnTo>
                    <a:pt x="1469" y="927"/>
                  </a:lnTo>
                  <a:lnTo>
                    <a:pt x="1447" y="875"/>
                  </a:lnTo>
                  <a:lnTo>
                    <a:pt x="1387" y="864"/>
                  </a:lnTo>
                  <a:lnTo>
                    <a:pt x="1387" y="802"/>
                  </a:lnTo>
                  <a:lnTo>
                    <a:pt x="1335" y="792"/>
                  </a:lnTo>
                  <a:lnTo>
                    <a:pt x="1325" y="710"/>
                  </a:lnTo>
                  <a:lnTo>
                    <a:pt x="1283" y="710"/>
                  </a:lnTo>
                  <a:lnTo>
                    <a:pt x="1283" y="638"/>
                  </a:lnTo>
                  <a:lnTo>
                    <a:pt x="1232" y="700"/>
                  </a:lnTo>
                  <a:lnTo>
                    <a:pt x="1243" y="834"/>
                  </a:lnTo>
                  <a:lnTo>
                    <a:pt x="1263" y="999"/>
                  </a:lnTo>
                  <a:lnTo>
                    <a:pt x="1303" y="1103"/>
                  </a:lnTo>
                  <a:lnTo>
                    <a:pt x="1355" y="1163"/>
                  </a:lnTo>
                  <a:lnTo>
                    <a:pt x="1407" y="1195"/>
                  </a:lnTo>
                  <a:lnTo>
                    <a:pt x="1469" y="1207"/>
                  </a:lnTo>
                  <a:lnTo>
                    <a:pt x="1531" y="1207"/>
                  </a:lnTo>
                  <a:lnTo>
                    <a:pt x="1635" y="1175"/>
                  </a:lnTo>
                  <a:lnTo>
                    <a:pt x="1531" y="1225"/>
                  </a:lnTo>
                  <a:lnTo>
                    <a:pt x="1447" y="1225"/>
                  </a:lnTo>
                  <a:lnTo>
                    <a:pt x="1376" y="1207"/>
                  </a:lnTo>
                  <a:lnTo>
                    <a:pt x="1315" y="1175"/>
                  </a:lnTo>
                  <a:lnTo>
                    <a:pt x="1253" y="1112"/>
                  </a:lnTo>
                  <a:lnTo>
                    <a:pt x="1211" y="1020"/>
                  </a:lnTo>
                  <a:lnTo>
                    <a:pt x="1190" y="947"/>
                  </a:lnTo>
                  <a:lnTo>
                    <a:pt x="1169" y="864"/>
                  </a:lnTo>
                  <a:lnTo>
                    <a:pt x="1169" y="772"/>
                  </a:lnTo>
                  <a:lnTo>
                    <a:pt x="1179" y="660"/>
                  </a:lnTo>
                  <a:lnTo>
                    <a:pt x="1179" y="555"/>
                  </a:lnTo>
                  <a:lnTo>
                    <a:pt x="1200" y="453"/>
                  </a:lnTo>
                  <a:lnTo>
                    <a:pt x="1232" y="319"/>
                  </a:lnTo>
                  <a:lnTo>
                    <a:pt x="1211" y="576"/>
                  </a:lnTo>
                  <a:lnTo>
                    <a:pt x="1366" y="504"/>
                  </a:lnTo>
                  <a:lnTo>
                    <a:pt x="1355" y="576"/>
                  </a:lnTo>
                  <a:lnTo>
                    <a:pt x="1439" y="566"/>
                  </a:lnTo>
                  <a:lnTo>
                    <a:pt x="1459" y="638"/>
                  </a:lnTo>
                  <a:lnTo>
                    <a:pt x="1531" y="617"/>
                  </a:lnTo>
                  <a:lnTo>
                    <a:pt x="1552" y="638"/>
                  </a:lnTo>
                  <a:lnTo>
                    <a:pt x="1605" y="536"/>
                  </a:lnTo>
                  <a:lnTo>
                    <a:pt x="1531" y="494"/>
                  </a:lnTo>
                  <a:lnTo>
                    <a:pt x="1480" y="422"/>
                  </a:lnTo>
                  <a:lnTo>
                    <a:pt x="1584" y="483"/>
                  </a:lnTo>
                  <a:lnTo>
                    <a:pt x="1645" y="483"/>
                  </a:lnTo>
                  <a:lnTo>
                    <a:pt x="1677" y="369"/>
                  </a:lnTo>
                  <a:lnTo>
                    <a:pt x="1698" y="289"/>
                  </a:lnTo>
                  <a:lnTo>
                    <a:pt x="1605" y="307"/>
                  </a:lnTo>
                  <a:lnTo>
                    <a:pt x="1615" y="267"/>
                  </a:lnTo>
                  <a:lnTo>
                    <a:pt x="1522" y="289"/>
                  </a:lnTo>
                  <a:lnTo>
                    <a:pt x="1501" y="267"/>
                  </a:lnTo>
                  <a:lnTo>
                    <a:pt x="1417" y="277"/>
                  </a:lnTo>
                  <a:lnTo>
                    <a:pt x="1429" y="339"/>
                  </a:lnTo>
                  <a:lnTo>
                    <a:pt x="1439" y="390"/>
                  </a:lnTo>
                  <a:lnTo>
                    <a:pt x="1325" y="390"/>
                  </a:lnTo>
                  <a:lnTo>
                    <a:pt x="1335" y="297"/>
                  </a:lnTo>
                  <a:lnTo>
                    <a:pt x="1273" y="307"/>
                  </a:lnTo>
                  <a:lnTo>
                    <a:pt x="1243" y="226"/>
                  </a:lnTo>
                  <a:lnTo>
                    <a:pt x="1169" y="246"/>
                  </a:lnTo>
                  <a:lnTo>
                    <a:pt x="1169" y="164"/>
                  </a:lnTo>
                  <a:lnTo>
                    <a:pt x="1097" y="214"/>
                  </a:lnTo>
                  <a:lnTo>
                    <a:pt x="1003" y="360"/>
                  </a:lnTo>
                  <a:lnTo>
                    <a:pt x="993" y="257"/>
                  </a:lnTo>
                  <a:lnTo>
                    <a:pt x="952" y="277"/>
                  </a:lnTo>
                  <a:lnTo>
                    <a:pt x="942" y="195"/>
                  </a:lnTo>
                  <a:lnTo>
                    <a:pt x="890" y="246"/>
                  </a:lnTo>
                  <a:lnTo>
                    <a:pt x="850" y="185"/>
                  </a:lnTo>
                  <a:lnTo>
                    <a:pt x="829" y="267"/>
                  </a:lnTo>
                  <a:lnTo>
                    <a:pt x="766" y="214"/>
                  </a:lnTo>
                  <a:lnTo>
                    <a:pt x="754" y="307"/>
                  </a:lnTo>
                  <a:lnTo>
                    <a:pt x="683" y="267"/>
                  </a:lnTo>
                  <a:lnTo>
                    <a:pt x="724" y="360"/>
                  </a:lnTo>
                  <a:lnTo>
                    <a:pt x="662" y="360"/>
                  </a:lnTo>
                  <a:lnTo>
                    <a:pt x="724" y="464"/>
                  </a:lnTo>
                  <a:lnTo>
                    <a:pt x="621" y="349"/>
                  </a:lnTo>
                  <a:lnTo>
                    <a:pt x="609" y="453"/>
                  </a:lnTo>
                  <a:lnTo>
                    <a:pt x="560" y="411"/>
                  </a:lnTo>
                  <a:lnTo>
                    <a:pt x="570" y="536"/>
                  </a:lnTo>
                  <a:lnTo>
                    <a:pt x="498" y="483"/>
                  </a:lnTo>
                  <a:lnTo>
                    <a:pt x="498" y="586"/>
                  </a:lnTo>
                  <a:lnTo>
                    <a:pt x="463" y="443"/>
                  </a:lnTo>
                  <a:lnTo>
                    <a:pt x="415" y="514"/>
                  </a:lnTo>
                  <a:lnTo>
                    <a:pt x="341" y="514"/>
                  </a:lnTo>
                  <a:lnTo>
                    <a:pt x="259" y="494"/>
                  </a:lnTo>
                  <a:lnTo>
                    <a:pt x="167" y="432"/>
                  </a:lnTo>
                  <a:lnTo>
                    <a:pt x="102" y="369"/>
                  </a:lnTo>
                  <a:lnTo>
                    <a:pt x="51" y="277"/>
                  </a:lnTo>
                  <a:lnTo>
                    <a:pt x="10" y="155"/>
                  </a:lnTo>
                  <a:lnTo>
                    <a:pt x="0"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5" name="Freeform 163"/>
            <p:cNvSpPr>
              <a:spLocks/>
            </p:cNvSpPr>
            <p:nvPr/>
          </p:nvSpPr>
          <p:spPr bwMode="auto">
            <a:xfrm>
              <a:off x="4975" y="697"/>
              <a:ext cx="17" cy="22"/>
            </a:xfrm>
            <a:custGeom>
              <a:avLst/>
              <a:gdLst>
                <a:gd name="T0" fmla="*/ 0 w 239"/>
                <a:gd name="T1" fmla="*/ 0 h 320"/>
                <a:gd name="T2" fmla="*/ 0 w 239"/>
                <a:gd name="T3" fmla="*/ 0 h 320"/>
                <a:gd name="T4" fmla="*/ 0 w 239"/>
                <a:gd name="T5" fmla="*/ 0 h 320"/>
                <a:gd name="T6" fmla="*/ 0 w 239"/>
                <a:gd name="T7" fmla="*/ 0 h 320"/>
                <a:gd name="T8" fmla="*/ 0 w 239"/>
                <a:gd name="T9" fmla="*/ 0 h 320"/>
                <a:gd name="T10" fmla="*/ 0 w 239"/>
                <a:gd name="T11" fmla="*/ 0 h 320"/>
                <a:gd name="T12" fmla="*/ 0 w 239"/>
                <a:gd name="T13" fmla="*/ 0 h 320"/>
                <a:gd name="T14" fmla="*/ 0 w 239"/>
                <a:gd name="T15" fmla="*/ 0 h 320"/>
                <a:gd name="T16" fmla="*/ 0 w 239"/>
                <a:gd name="T17" fmla="*/ 0 h 320"/>
                <a:gd name="T18" fmla="*/ 0 w 239"/>
                <a:gd name="T19" fmla="*/ 0 h 320"/>
                <a:gd name="T20" fmla="*/ 0 w 239"/>
                <a:gd name="T21" fmla="*/ 0 h 320"/>
                <a:gd name="T22" fmla="*/ 0 w 239"/>
                <a:gd name="T23" fmla="*/ 0 h 320"/>
                <a:gd name="T24" fmla="*/ 0 w 239"/>
                <a:gd name="T25" fmla="*/ 0 h 320"/>
                <a:gd name="T26" fmla="*/ 0 w 239"/>
                <a:gd name="T27" fmla="*/ 0 h 32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9"/>
                <a:gd name="T43" fmla="*/ 0 h 320"/>
                <a:gd name="T44" fmla="*/ 239 w 239"/>
                <a:gd name="T45" fmla="*/ 320 h 32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9" h="320">
                  <a:moveTo>
                    <a:pt x="84" y="0"/>
                  </a:moveTo>
                  <a:lnTo>
                    <a:pt x="104" y="51"/>
                  </a:lnTo>
                  <a:lnTo>
                    <a:pt x="156" y="21"/>
                  </a:lnTo>
                  <a:lnTo>
                    <a:pt x="156" y="93"/>
                  </a:lnTo>
                  <a:lnTo>
                    <a:pt x="239" y="51"/>
                  </a:lnTo>
                  <a:lnTo>
                    <a:pt x="186" y="320"/>
                  </a:lnTo>
                  <a:lnTo>
                    <a:pt x="165" y="207"/>
                  </a:lnTo>
                  <a:lnTo>
                    <a:pt x="115" y="290"/>
                  </a:lnTo>
                  <a:lnTo>
                    <a:pt x="126" y="176"/>
                  </a:lnTo>
                  <a:lnTo>
                    <a:pt x="63" y="207"/>
                  </a:lnTo>
                  <a:lnTo>
                    <a:pt x="73" y="123"/>
                  </a:lnTo>
                  <a:lnTo>
                    <a:pt x="0" y="153"/>
                  </a:lnTo>
                  <a:lnTo>
                    <a:pt x="10" y="73"/>
                  </a:lnTo>
                  <a:lnTo>
                    <a:pt x="8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6" name="Freeform 164"/>
            <p:cNvSpPr>
              <a:spLocks/>
            </p:cNvSpPr>
            <p:nvPr/>
          </p:nvSpPr>
          <p:spPr bwMode="auto">
            <a:xfrm>
              <a:off x="4942" y="695"/>
              <a:ext cx="51" cy="69"/>
            </a:xfrm>
            <a:custGeom>
              <a:avLst/>
              <a:gdLst>
                <a:gd name="T0" fmla="*/ 0 w 714"/>
                <a:gd name="T1" fmla="*/ 0 h 958"/>
                <a:gd name="T2" fmla="*/ 0 w 714"/>
                <a:gd name="T3" fmla="*/ 0 h 958"/>
                <a:gd name="T4" fmla="*/ 0 w 714"/>
                <a:gd name="T5" fmla="*/ 0 h 958"/>
                <a:gd name="T6" fmla="*/ 0 w 714"/>
                <a:gd name="T7" fmla="*/ 0 h 958"/>
                <a:gd name="T8" fmla="*/ 0 w 714"/>
                <a:gd name="T9" fmla="*/ 0 h 958"/>
                <a:gd name="T10" fmla="*/ 0 w 714"/>
                <a:gd name="T11" fmla="*/ 0 h 958"/>
                <a:gd name="T12" fmla="*/ 0 w 714"/>
                <a:gd name="T13" fmla="*/ 0 h 958"/>
                <a:gd name="T14" fmla="*/ 0 w 714"/>
                <a:gd name="T15" fmla="*/ 0 h 958"/>
                <a:gd name="T16" fmla="*/ 0 w 714"/>
                <a:gd name="T17" fmla="*/ 0 h 958"/>
                <a:gd name="T18" fmla="*/ 0 w 714"/>
                <a:gd name="T19" fmla="*/ 0 h 958"/>
                <a:gd name="T20" fmla="*/ 0 w 714"/>
                <a:gd name="T21" fmla="*/ 0 h 958"/>
                <a:gd name="T22" fmla="*/ 0 w 714"/>
                <a:gd name="T23" fmla="*/ 0 h 958"/>
                <a:gd name="T24" fmla="*/ 0 w 714"/>
                <a:gd name="T25" fmla="*/ 0 h 958"/>
                <a:gd name="T26" fmla="*/ 0 w 714"/>
                <a:gd name="T27" fmla="*/ 0 h 958"/>
                <a:gd name="T28" fmla="*/ 0 w 714"/>
                <a:gd name="T29" fmla="*/ 0 h 958"/>
                <a:gd name="T30" fmla="*/ 0 w 714"/>
                <a:gd name="T31" fmla="*/ 0 h 958"/>
                <a:gd name="T32" fmla="*/ 0 w 714"/>
                <a:gd name="T33" fmla="*/ 0 h 958"/>
                <a:gd name="T34" fmla="*/ 0 w 714"/>
                <a:gd name="T35" fmla="*/ 0 h 958"/>
                <a:gd name="T36" fmla="*/ 0 w 714"/>
                <a:gd name="T37" fmla="*/ 0 h 958"/>
                <a:gd name="T38" fmla="*/ 0 w 714"/>
                <a:gd name="T39" fmla="*/ 0 h 958"/>
                <a:gd name="T40" fmla="*/ 0 w 714"/>
                <a:gd name="T41" fmla="*/ 0 h 958"/>
                <a:gd name="T42" fmla="*/ 0 w 714"/>
                <a:gd name="T43" fmla="*/ 0 h 958"/>
                <a:gd name="T44" fmla="*/ 0 w 714"/>
                <a:gd name="T45" fmla="*/ 0 h 958"/>
                <a:gd name="T46" fmla="*/ 0 w 714"/>
                <a:gd name="T47" fmla="*/ 0 h 958"/>
                <a:gd name="T48" fmla="*/ 0 w 714"/>
                <a:gd name="T49" fmla="*/ 0 h 958"/>
                <a:gd name="T50" fmla="*/ 0 w 714"/>
                <a:gd name="T51" fmla="*/ 0 h 958"/>
                <a:gd name="T52" fmla="*/ 0 w 714"/>
                <a:gd name="T53" fmla="*/ 0 h 958"/>
                <a:gd name="T54" fmla="*/ 0 w 714"/>
                <a:gd name="T55" fmla="*/ 0 h 958"/>
                <a:gd name="T56" fmla="*/ 0 w 714"/>
                <a:gd name="T57" fmla="*/ 0 h 958"/>
                <a:gd name="T58" fmla="*/ 0 w 714"/>
                <a:gd name="T59" fmla="*/ 0 h 958"/>
                <a:gd name="T60" fmla="*/ 0 w 714"/>
                <a:gd name="T61" fmla="*/ 0 h 958"/>
                <a:gd name="T62" fmla="*/ 0 w 714"/>
                <a:gd name="T63" fmla="*/ 0 h 958"/>
                <a:gd name="T64" fmla="*/ 0 w 714"/>
                <a:gd name="T65" fmla="*/ 0 h 958"/>
                <a:gd name="T66" fmla="*/ 0 w 714"/>
                <a:gd name="T67" fmla="*/ 0 h 958"/>
                <a:gd name="T68" fmla="*/ 0 w 714"/>
                <a:gd name="T69" fmla="*/ 0 h 958"/>
                <a:gd name="T70" fmla="*/ 0 w 714"/>
                <a:gd name="T71" fmla="*/ 0 h 958"/>
                <a:gd name="T72" fmla="*/ 0 w 714"/>
                <a:gd name="T73" fmla="*/ 0 h 958"/>
                <a:gd name="T74" fmla="*/ 0 w 714"/>
                <a:gd name="T75" fmla="*/ 0 h 958"/>
                <a:gd name="T76" fmla="*/ 0 w 714"/>
                <a:gd name="T77" fmla="*/ 0 h 958"/>
                <a:gd name="T78" fmla="*/ 0 w 714"/>
                <a:gd name="T79" fmla="*/ 0 h 958"/>
                <a:gd name="T80" fmla="*/ 0 w 714"/>
                <a:gd name="T81" fmla="*/ 0 h 958"/>
                <a:gd name="T82" fmla="*/ 0 w 714"/>
                <a:gd name="T83" fmla="*/ 0 h 958"/>
                <a:gd name="T84" fmla="*/ 0 w 714"/>
                <a:gd name="T85" fmla="*/ 0 h 958"/>
                <a:gd name="T86" fmla="*/ 0 w 714"/>
                <a:gd name="T87" fmla="*/ 0 h 958"/>
                <a:gd name="T88" fmla="*/ 0 w 714"/>
                <a:gd name="T89" fmla="*/ 0 h 958"/>
                <a:gd name="T90" fmla="*/ 0 w 714"/>
                <a:gd name="T91" fmla="*/ 0 h 958"/>
                <a:gd name="T92" fmla="*/ 0 w 714"/>
                <a:gd name="T93" fmla="*/ 0 h 958"/>
                <a:gd name="T94" fmla="*/ 0 w 714"/>
                <a:gd name="T95" fmla="*/ 0 h 958"/>
                <a:gd name="T96" fmla="*/ 0 w 714"/>
                <a:gd name="T97" fmla="*/ 0 h 958"/>
                <a:gd name="T98" fmla="*/ 0 w 714"/>
                <a:gd name="T99" fmla="*/ 0 h 958"/>
                <a:gd name="T100" fmla="*/ 0 w 714"/>
                <a:gd name="T101" fmla="*/ 0 h 958"/>
                <a:gd name="T102" fmla="*/ 0 w 714"/>
                <a:gd name="T103" fmla="*/ 0 h 9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714"/>
                <a:gd name="T157" fmla="*/ 0 h 958"/>
                <a:gd name="T158" fmla="*/ 714 w 714"/>
                <a:gd name="T159" fmla="*/ 958 h 9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714" h="958">
                  <a:moveTo>
                    <a:pt x="464" y="63"/>
                  </a:moveTo>
                  <a:lnTo>
                    <a:pt x="435" y="164"/>
                  </a:lnTo>
                  <a:lnTo>
                    <a:pt x="372" y="217"/>
                  </a:lnTo>
                  <a:lnTo>
                    <a:pt x="309" y="238"/>
                  </a:lnTo>
                  <a:lnTo>
                    <a:pt x="215" y="248"/>
                  </a:lnTo>
                  <a:lnTo>
                    <a:pt x="268" y="278"/>
                  </a:lnTo>
                  <a:lnTo>
                    <a:pt x="237" y="391"/>
                  </a:lnTo>
                  <a:lnTo>
                    <a:pt x="187" y="372"/>
                  </a:lnTo>
                  <a:lnTo>
                    <a:pt x="164" y="442"/>
                  </a:lnTo>
                  <a:lnTo>
                    <a:pt x="80" y="453"/>
                  </a:lnTo>
                  <a:lnTo>
                    <a:pt x="80" y="484"/>
                  </a:lnTo>
                  <a:lnTo>
                    <a:pt x="0" y="434"/>
                  </a:lnTo>
                  <a:lnTo>
                    <a:pt x="61" y="566"/>
                  </a:lnTo>
                  <a:lnTo>
                    <a:pt x="123" y="692"/>
                  </a:lnTo>
                  <a:lnTo>
                    <a:pt x="215" y="814"/>
                  </a:lnTo>
                  <a:lnTo>
                    <a:pt x="339" y="917"/>
                  </a:lnTo>
                  <a:lnTo>
                    <a:pt x="435" y="949"/>
                  </a:lnTo>
                  <a:lnTo>
                    <a:pt x="548" y="958"/>
                  </a:lnTo>
                  <a:lnTo>
                    <a:pt x="629" y="937"/>
                  </a:lnTo>
                  <a:lnTo>
                    <a:pt x="692" y="886"/>
                  </a:lnTo>
                  <a:lnTo>
                    <a:pt x="714" y="844"/>
                  </a:lnTo>
                  <a:lnTo>
                    <a:pt x="599" y="907"/>
                  </a:lnTo>
                  <a:lnTo>
                    <a:pt x="548" y="907"/>
                  </a:lnTo>
                  <a:lnTo>
                    <a:pt x="455" y="773"/>
                  </a:lnTo>
                  <a:lnTo>
                    <a:pt x="495" y="917"/>
                  </a:lnTo>
                  <a:lnTo>
                    <a:pt x="402" y="897"/>
                  </a:lnTo>
                  <a:lnTo>
                    <a:pt x="309" y="855"/>
                  </a:lnTo>
                  <a:lnTo>
                    <a:pt x="225" y="773"/>
                  </a:lnTo>
                  <a:lnTo>
                    <a:pt x="215" y="671"/>
                  </a:lnTo>
                  <a:lnTo>
                    <a:pt x="268" y="680"/>
                  </a:lnTo>
                  <a:lnTo>
                    <a:pt x="268" y="587"/>
                  </a:lnTo>
                  <a:lnTo>
                    <a:pt x="309" y="587"/>
                  </a:lnTo>
                  <a:lnTo>
                    <a:pt x="351" y="516"/>
                  </a:lnTo>
                  <a:lnTo>
                    <a:pt x="413" y="680"/>
                  </a:lnTo>
                  <a:lnTo>
                    <a:pt x="423" y="566"/>
                  </a:lnTo>
                  <a:lnTo>
                    <a:pt x="455" y="629"/>
                  </a:lnTo>
                  <a:lnTo>
                    <a:pt x="495" y="598"/>
                  </a:lnTo>
                  <a:lnTo>
                    <a:pt x="537" y="671"/>
                  </a:lnTo>
                  <a:lnTo>
                    <a:pt x="579" y="618"/>
                  </a:lnTo>
                  <a:lnTo>
                    <a:pt x="650" y="701"/>
                  </a:lnTo>
                  <a:lnTo>
                    <a:pt x="640" y="340"/>
                  </a:lnTo>
                  <a:lnTo>
                    <a:pt x="590" y="434"/>
                  </a:lnTo>
                  <a:lnTo>
                    <a:pt x="537" y="382"/>
                  </a:lnTo>
                  <a:lnTo>
                    <a:pt x="474" y="412"/>
                  </a:lnTo>
                  <a:lnTo>
                    <a:pt x="446" y="360"/>
                  </a:lnTo>
                  <a:lnTo>
                    <a:pt x="381" y="360"/>
                  </a:lnTo>
                  <a:lnTo>
                    <a:pt x="331" y="298"/>
                  </a:lnTo>
                  <a:lnTo>
                    <a:pt x="413" y="257"/>
                  </a:lnTo>
                  <a:lnTo>
                    <a:pt x="464" y="196"/>
                  </a:lnTo>
                  <a:lnTo>
                    <a:pt x="515" y="93"/>
                  </a:lnTo>
                  <a:lnTo>
                    <a:pt x="515" y="0"/>
                  </a:lnTo>
                  <a:lnTo>
                    <a:pt x="464" y="6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7" name="Freeform 165"/>
            <p:cNvSpPr>
              <a:spLocks/>
            </p:cNvSpPr>
            <p:nvPr/>
          </p:nvSpPr>
          <p:spPr bwMode="auto">
            <a:xfrm>
              <a:off x="5066" y="734"/>
              <a:ext cx="105" cy="36"/>
            </a:xfrm>
            <a:custGeom>
              <a:avLst/>
              <a:gdLst>
                <a:gd name="T0" fmla="*/ 0 w 1480"/>
                <a:gd name="T1" fmla="*/ 0 h 509"/>
                <a:gd name="T2" fmla="*/ 0 w 1480"/>
                <a:gd name="T3" fmla="*/ 0 h 509"/>
                <a:gd name="T4" fmla="*/ 0 w 1480"/>
                <a:gd name="T5" fmla="*/ 0 h 509"/>
                <a:gd name="T6" fmla="*/ 0 w 1480"/>
                <a:gd name="T7" fmla="*/ 0 h 509"/>
                <a:gd name="T8" fmla="*/ 0 w 1480"/>
                <a:gd name="T9" fmla="*/ 0 h 509"/>
                <a:gd name="T10" fmla="*/ 0 w 1480"/>
                <a:gd name="T11" fmla="*/ 0 h 509"/>
                <a:gd name="T12" fmla="*/ 0 w 1480"/>
                <a:gd name="T13" fmla="*/ 0 h 509"/>
                <a:gd name="T14" fmla="*/ 0 w 1480"/>
                <a:gd name="T15" fmla="*/ 0 h 509"/>
                <a:gd name="T16" fmla="*/ 0 w 1480"/>
                <a:gd name="T17" fmla="*/ 0 h 509"/>
                <a:gd name="T18" fmla="*/ 0 w 1480"/>
                <a:gd name="T19" fmla="*/ 0 h 509"/>
                <a:gd name="T20" fmla="*/ 0 w 1480"/>
                <a:gd name="T21" fmla="*/ 0 h 509"/>
                <a:gd name="T22" fmla="*/ 0 w 1480"/>
                <a:gd name="T23" fmla="*/ 0 h 509"/>
                <a:gd name="T24" fmla="*/ 0 w 1480"/>
                <a:gd name="T25" fmla="*/ 0 h 509"/>
                <a:gd name="T26" fmla="*/ 0 w 1480"/>
                <a:gd name="T27" fmla="*/ 0 h 509"/>
                <a:gd name="T28" fmla="*/ 0 w 1480"/>
                <a:gd name="T29" fmla="*/ 0 h 509"/>
                <a:gd name="T30" fmla="*/ 0 w 1480"/>
                <a:gd name="T31" fmla="*/ 0 h 509"/>
                <a:gd name="T32" fmla="*/ 0 w 1480"/>
                <a:gd name="T33" fmla="*/ 0 h 509"/>
                <a:gd name="T34" fmla="*/ 0 w 1480"/>
                <a:gd name="T35" fmla="*/ 0 h 509"/>
                <a:gd name="T36" fmla="*/ 0 w 1480"/>
                <a:gd name="T37" fmla="*/ 0 h 509"/>
                <a:gd name="T38" fmla="*/ 0 w 1480"/>
                <a:gd name="T39" fmla="*/ 0 h 509"/>
                <a:gd name="T40" fmla="*/ 0 w 1480"/>
                <a:gd name="T41" fmla="*/ 0 h 509"/>
                <a:gd name="T42" fmla="*/ 0 w 1480"/>
                <a:gd name="T43" fmla="*/ 0 h 509"/>
                <a:gd name="T44" fmla="*/ 0 w 1480"/>
                <a:gd name="T45" fmla="*/ 0 h 50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480"/>
                <a:gd name="T70" fmla="*/ 0 h 509"/>
                <a:gd name="T71" fmla="*/ 1480 w 1480"/>
                <a:gd name="T72" fmla="*/ 509 h 50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480" h="509">
                  <a:moveTo>
                    <a:pt x="1311" y="509"/>
                  </a:moveTo>
                  <a:lnTo>
                    <a:pt x="634" y="339"/>
                  </a:lnTo>
                  <a:lnTo>
                    <a:pt x="199" y="292"/>
                  </a:lnTo>
                  <a:lnTo>
                    <a:pt x="77" y="154"/>
                  </a:lnTo>
                  <a:lnTo>
                    <a:pt x="0" y="0"/>
                  </a:lnTo>
                  <a:lnTo>
                    <a:pt x="169" y="185"/>
                  </a:lnTo>
                  <a:lnTo>
                    <a:pt x="199" y="123"/>
                  </a:lnTo>
                  <a:lnTo>
                    <a:pt x="292" y="200"/>
                  </a:lnTo>
                  <a:lnTo>
                    <a:pt x="356" y="92"/>
                  </a:lnTo>
                  <a:lnTo>
                    <a:pt x="464" y="200"/>
                  </a:lnTo>
                  <a:lnTo>
                    <a:pt x="524" y="77"/>
                  </a:lnTo>
                  <a:lnTo>
                    <a:pt x="616" y="185"/>
                  </a:lnTo>
                  <a:lnTo>
                    <a:pt x="679" y="77"/>
                  </a:lnTo>
                  <a:lnTo>
                    <a:pt x="772" y="215"/>
                  </a:lnTo>
                  <a:lnTo>
                    <a:pt x="802" y="77"/>
                  </a:lnTo>
                  <a:lnTo>
                    <a:pt x="880" y="215"/>
                  </a:lnTo>
                  <a:lnTo>
                    <a:pt x="910" y="123"/>
                  </a:lnTo>
                  <a:lnTo>
                    <a:pt x="972" y="215"/>
                  </a:lnTo>
                  <a:lnTo>
                    <a:pt x="987" y="307"/>
                  </a:lnTo>
                  <a:lnTo>
                    <a:pt x="1064" y="262"/>
                  </a:lnTo>
                  <a:lnTo>
                    <a:pt x="1265" y="384"/>
                  </a:lnTo>
                  <a:lnTo>
                    <a:pt x="1480" y="509"/>
                  </a:lnTo>
                  <a:lnTo>
                    <a:pt x="1311" y="5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8" name="Freeform 166"/>
            <p:cNvSpPr>
              <a:spLocks/>
            </p:cNvSpPr>
            <p:nvPr/>
          </p:nvSpPr>
          <p:spPr bwMode="auto">
            <a:xfrm>
              <a:off x="4726" y="668"/>
              <a:ext cx="376" cy="64"/>
            </a:xfrm>
            <a:custGeom>
              <a:avLst/>
              <a:gdLst>
                <a:gd name="T0" fmla="*/ 0 w 5261"/>
                <a:gd name="T1" fmla="*/ 0 h 890"/>
                <a:gd name="T2" fmla="*/ 0 w 5261"/>
                <a:gd name="T3" fmla="*/ 0 h 890"/>
                <a:gd name="T4" fmla="*/ 0 w 5261"/>
                <a:gd name="T5" fmla="*/ 0 h 890"/>
                <a:gd name="T6" fmla="*/ 0 w 5261"/>
                <a:gd name="T7" fmla="*/ 0 h 890"/>
                <a:gd name="T8" fmla="*/ 0 w 5261"/>
                <a:gd name="T9" fmla="*/ 0 h 890"/>
                <a:gd name="T10" fmla="*/ 0 w 5261"/>
                <a:gd name="T11" fmla="*/ 0 h 890"/>
                <a:gd name="T12" fmla="*/ 0 w 5261"/>
                <a:gd name="T13" fmla="*/ 0 h 890"/>
                <a:gd name="T14" fmla="*/ 0 w 5261"/>
                <a:gd name="T15" fmla="*/ 0 h 890"/>
                <a:gd name="T16" fmla="*/ 0 w 5261"/>
                <a:gd name="T17" fmla="*/ 0 h 890"/>
                <a:gd name="T18" fmla="*/ 0 w 5261"/>
                <a:gd name="T19" fmla="*/ 0 h 890"/>
                <a:gd name="T20" fmla="*/ 0 w 5261"/>
                <a:gd name="T21" fmla="*/ 0 h 890"/>
                <a:gd name="T22" fmla="*/ 0 w 5261"/>
                <a:gd name="T23" fmla="*/ 0 h 890"/>
                <a:gd name="T24" fmla="*/ 0 w 5261"/>
                <a:gd name="T25" fmla="*/ 0 h 890"/>
                <a:gd name="T26" fmla="*/ 0 w 5261"/>
                <a:gd name="T27" fmla="*/ 0 h 890"/>
                <a:gd name="T28" fmla="*/ 0 w 5261"/>
                <a:gd name="T29" fmla="*/ 0 h 890"/>
                <a:gd name="T30" fmla="*/ 0 w 5261"/>
                <a:gd name="T31" fmla="*/ 0 h 890"/>
                <a:gd name="T32" fmla="*/ 0 w 5261"/>
                <a:gd name="T33" fmla="*/ 0 h 890"/>
                <a:gd name="T34" fmla="*/ 0 w 5261"/>
                <a:gd name="T35" fmla="*/ 0 h 890"/>
                <a:gd name="T36" fmla="*/ 0 w 5261"/>
                <a:gd name="T37" fmla="*/ 0 h 890"/>
                <a:gd name="T38" fmla="*/ 0 w 5261"/>
                <a:gd name="T39" fmla="*/ 0 h 890"/>
                <a:gd name="T40" fmla="*/ 0 w 5261"/>
                <a:gd name="T41" fmla="*/ 0 h 890"/>
                <a:gd name="T42" fmla="*/ 0 w 5261"/>
                <a:gd name="T43" fmla="*/ 0 h 890"/>
                <a:gd name="T44" fmla="*/ 0 w 5261"/>
                <a:gd name="T45" fmla="*/ 0 h 890"/>
                <a:gd name="T46" fmla="*/ 0 w 5261"/>
                <a:gd name="T47" fmla="*/ 0 h 890"/>
                <a:gd name="T48" fmla="*/ 0 w 5261"/>
                <a:gd name="T49" fmla="*/ 0 h 890"/>
                <a:gd name="T50" fmla="*/ 0 w 5261"/>
                <a:gd name="T51" fmla="*/ 0 h 890"/>
                <a:gd name="T52" fmla="*/ 0 w 5261"/>
                <a:gd name="T53" fmla="*/ 0 h 890"/>
                <a:gd name="T54" fmla="*/ 0 w 5261"/>
                <a:gd name="T55" fmla="*/ 0 h 890"/>
                <a:gd name="T56" fmla="*/ 0 w 5261"/>
                <a:gd name="T57" fmla="*/ 0 h 890"/>
                <a:gd name="T58" fmla="*/ 0 w 5261"/>
                <a:gd name="T59" fmla="*/ 0 h 890"/>
                <a:gd name="T60" fmla="*/ 0 w 5261"/>
                <a:gd name="T61" fmla="*/ 0 h 890"/>
                <a:gd name="T62" fmla="*/ 0 w 5261"/>
                <a:gd name="T63" fmla="*/ 0 h 890"/>
                <a:gd name="T64" fmla="*/ 0 w 5261"/>
                <a:gd name="T65" fmla="*/ 0 h 890"/>
                <a:gd name="T66" fmla="*/ 0 w 5261"/>
                <a:gd name="T67" fmla="*/ 0 h 890"/>
                <a:gd name="T68" fmla="*/ 0 w 5261"/>
                <a:gd name="T69" fmla="*/ 0 h 890"/>
                <a:gd name="T70" fmla="*/ 0 w 5261"/>
                <a:gd name="T71" fmla="*/ 0 h 890"/>
                <a:gd name="T72" fmla="*/ 0 w 5261"/>
                <a:gd name="T73" fmla="*/ 0 h 89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261"/>
                <a:gd name="T112" fmla="*/ 0 h 890"/>
                <a:gd name="T113" fmla="*/ 5261 w 5261"/>
                <a:gd name="T114" fmla="*/ 890 h 89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261" h="890">
                  <a:moveTo>
                    <a:pt x="4797" y="890"/>
                  </a:moveTo>
                  <a:lnTo>
                    <a:pt x="4969" y="859"/>
                  </a:lnTo>
                  <a:lnTo>
                    <a:pt x="5261" y="829"/>
                  </a:lnTo>
                  <a:lnTo>
                    <a:pt x="5061" y="690"/>
                  </a:lnTo>
                  <a:lnTo>
                    <a:pt x="4814" y="552"/>
                  </a:lnTo>
                  <a:lnTo>
                    <a:pt x="4289" y="276"/>
                  </a:lnTo>
                  <a:lnTo>
                    <a:pt x="3966" y="152"/>
                  </a:lnTo>
                  <a:lnTo>
                    <a:pt x="3456" y="0"/>
                  </a:lnTo>
                  <a:lnTo>
                    <a:pt x="3611" y="105"/>
                  </a:lnTo>
                  <a:lnTo>
                    <a:pt x="3194" y="92"/>
                  </a:lnTo>
                  <a:lnTo>
                    <a:pt x="2823" y="152"/>
                  </a:lnTo>
                  <a:lnTo>
                    <a:pt x="2484" y="245"/>
                  </a:lnTo>
                  <a:lnTo>
                    <a:pt x="2113" y="337"/>
                  </a:lnTo>
                  <a:lnTo>
                    <a:pt x="1821" y="382"/>
                  </a:lnTo>
                  <a:lnTo>
                    <a:pt x="1465" y="412"/>
                  </a:lnTo>
                  <a:lnTo>
                    <a:pt x="1017" y="412"/>
                  </a:lnTo>
                  <a:lnTo>
                    <a:pt x="645" y="412"/>
                  </a:lnTo>
                  <a:lnTo>
                    <a:pt x="308" y="459"/>
                  </a:lnTo>
                  <a:lnTo>
                    <a:pt x="0" y="568"/>
                  </a:lnTo>
                  <a:lnTo>
                    <a:pt x="0" y="597"/>
                  </a:lnTo>
                  <a:lnTo>
                    <a:pt x="276" y="507"/>
                  </a:lnTo>
                  <a:lnTo>
                    <a:pt x="523" y="459"/>
                  </a:lnTo>
                  <a:lnTo>
                    <a:pt x="802" y="444"/>
                  </a:lnTo>
                  <a:lnTo>
                    <a:pt x="1173" y="459"/>
                  </a:lnTo>
                  <a:lnTo>
                    <a:pt x="1527" y="444"/>
                  </a:lnTo>
                  <a:lnTo>
                    <a:pt x="1821" y="412"/>
                  </a:lnTo>
                  <a:lnTo>
                    <a:pt x="2098" y="367"/>
                  </a:lnTo>
                  <a:lnTo>
                    <a:pt x="2375" y="307"/>
                  </a:lnTo>
                  <a:lnTo>
                    <a:pt x="2607" y="230"/>
                  </a:lnTo>
                  <a:lnTo>
                    <a:pt x="3039" y="152"/>
                  </a:lnTo>
                  <a:lnTo>
                    <a:pt x="3856" y="230"/>
                  </a:lnTo>
                  <a:lnTo>
                    <a:pt x="4243" y="307"/>
                  </a:lnTo>
                  <a:lnTo>
                    <a:pt x="4613" y="507"/>
                  </a:lnTo>
                  <a:lnTo>
                    <a:pt x="4859" y="615"/>
                  </a:lnTo>
                  <a:lnTo>
                    <a:pt x="5108" y="797"/>
                  </a:lnTo>
                  <a:lnTo>
                    <a:pt x="4951" y="829"/>
                  </a:lnTo>
                  <a:lnTo>
                    <a:pt x="4797" y="8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39" name="Freeform 167"/>
            <p:cNvSpPr>
              <a:spLocks/>
            </p:cNvSpPr>
            <p:nvPr/>
          </p:nvSpPr>
          <p:spPr bwMode="auto">
            <a:xfrm>
              <a:off x="4986" y="665"/>
              <a:ext cx="151" cy="71"/>
            </a:xfrm>
            <a:custGeom>
              <a:avLst/>
              <a:gdLst>
                <a:gd name="T0" fmla="*/ 0 w 2115"/>
                <a:gd name="T1" fmla="*/ 0 h 998"/>
                <a:gd name="T2" fmla="*/ 0 w 2115"/>
                <a:gd name="T3" fmla="*/ 0 h 998"/>
                <a:gd name="T4" fmla="*/ 0 w 2115"/>
                <a:gd name="T5" fmla="*/ 0 h 998"/>
                <a:gd name="T6" fmla="*/ 0 w 2115"/>
                <a:gd name="T7" fmla="*/ 0 h 998"/>
                <a:gd name="T8" fmla="*/ 0 w 2115"/>
                <a:gd name="T9" fmla="*/ 0 h 998"/>
                <a:gd name="T10" fmla="*/ 0 w 2115"/>
                <a:gd name="T11" fmla="*/ 0 h 998"/>
                <a:gd name="T12" fmla="*/ 0 w 2115"/>
                <a:gd name="T13" fmla="*/ 0 h 998"/>
                <a:gd name="T14" fmla="*/ 0 w 2115"/>
                <a:gd name="T15" fmla="*/ 0 h 998"/>
                <a:gd name="T16" fmla="*/ 0 w 2115"/>
                <a:gd name="T17" fmla="*/ 0 h 998"/>
                <a:gd name="T18" fmla="*/ 0 w 2115"/>
                <a:gd name="T19" fmla="*/ 0 h 998"/>
                <a:gd name="T20" fmla="*/ 0 w 2115"/>
                <a:gd name="T21" fmla="*/ 0 h 998"/>
                <a:gd name="T22" fmla="*/ 0 w 2115"/>
                <a:gd name="T23" fmla="*/ 0 h 99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15"/>
                <a:gd name="T37" fmla="*/ 0 h 998"/>
                <a:gd name="T38" fmla="*/ 2115 w 2115"/>
                <a:gd name="T39" fmla="*/ 998 h 99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15" h="998">
                  <a:moveTo>
                    <a:pt x="2115" y="998"/>
                  </a:moveTo>
                  <a:lnTo>
                    <a:pt x="1727" y="798"/>
                  </a:lnTo>
                  <a:lnTo>
                    <a:pt x="1265" y="476"/>
                  </a:lnTo>
                  <a:lnTo>
                    <a:pt x="880" y="229"/>
                  </a:lnTo>
                  <a:lnTo>
                    <a:pt x="370" y="60"/>
                  </a:lnTo>
                  <a:lnTo>
                    <a:pt x="0" y="0"/>
                  </a:lnTo>
                  <a:lnTo>
                    <a:pt x="493" y="169"/>
                  </a:lnTo>
                  <a:lnTo>
                    <a:pt x="911" y="369"/>
                  </a:lnTo>
                  <a:lnTo>
                    <a:pt x="1235" y="536"/>
                  </a:lnTo>
                  <a:lnTo>
                    <a:pt x="1527" y="721"/>
                  </a:lnTo>
                  <a:lnTo>
                    <a:pt x="1745" y="844"/>
                  </a:lnTo>
                  <a:lnTo>
                    <a:pt x="2115" y="9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40" name="Freeform 168"/>
            <p:cNvSpPr>
              <a:spLocks/>
            </p:cNvSpPr>
            <p:nvPr/>
          </p:nvSpPr>
          <p:spPr bwMode="auto">
            <a:xfrm>
              <a:off x="5109" y="711"/>
              <a:ext cx="62" cy="29"/>
            </a:xfrm>
            <a:custGeom>
              <a:avLst/>
              <a:gdLst>
                <a:gd name="T0" fmla="*/ 0 w 879"/>
                <a:gd name="T1" fmla="*/ 0 h 400"/>
                <a:gd name="T2" fmla="*/ 0 w 879"/>
                <a:gd name="T3" fmla="*/ 0 h 400"/>
                <a:gd name="T4" fmla="*/ 0 w 879"/>
                <a:gd name="T5" fmla="*/ 0 h 400"/>
                <a:gd name="T6" fmla="*/ 0 w 879"/>
                <a:gd name="T7" fmla="*/ 0 h 400"/>
                <a:gd name="T8" fmla="*/ 0 w 879"/>
                <a:gd name="T9" fmla="*/ 0 h 400"/>
                <a:gd name="T10" fmla="*/ 0 w 879"/>
                <a:gd name="T11" fmla="*/ 0 h 400"/>
                <a:gd name="T12" fmla="*/ 0 w 879"/>
                <a:gd name="T13" fmla="*/ 0 h 400"/>
                <a:gd name="T14" fmla="*/ 0 60000 65536"/>
                <a:gd name="T15" fmla="*/ 0 60000 65536"/>
                <a:gd name="T16" fmla="*/ 0 60000 65536"/>
                <a:gd name="T17" fmla="*/ 0 60000 65536"/>
                <a:gd name="T18" fmla="*/ 0 60000 65536"/>
                <a:gd name="T19" fmla="*/ 0 60000 65536"/>
                <a:gd name="T20" fmla="*/ 0 60000 65536"/>
                <a:gd name="T21" fmla="*/ 0 w 879"/>
                <a:gd name="T22" fmla="*/ 0 h 400"/>
                <a:gd name="T23" fmla="*/ 879 w 879"/>
                <a:gd name="T24" fmla="*/ 400 h 4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79" h="400">
                  <a:moveTo>
                    <a:pt x="879" y="400"/>
                  </a:moveTo>
                  <a:lnTo>
                    <a:pt x="526" y="262"/>
                  </a:lnTo>
                  <a:lnTo>
                    <a:pt x="0" y="0"/>
                  </a:lnTo>
                  <a:lnTo>
                    <a:pt x="448" y="184"/>
                  </a:lnTo>
                  <a:lnTo>
                    <a:pt x="710" y="248"/>
                  </a:lnTo>
                  <a:lnTo>
                    <a:pt x="879" y="323"/>
                  </a:lnTo>
                  <a:lnTo>
                    <a:pt x="879" y="4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41" name="Freeform 169"/>
            <p:cNvSpPr>
              <a:spLocks/>
            </p:cNvSpPr>
            <p:nvPr/>
          </p:nvSpPr>
          <p:spPr bwMode="auto">
            <a:xfrm>
              <a:off x="4726" y="688"/>
              <a:ext cx="121" cy="14"/>
            </a:xfrm>
            <a:custGeom>
              <a:avLst/>
              <a:gdLst>
                <a:gd name="T0" fmla="*/ 0 w 1695"/>
                <a:gd name="T1" fmla="*/ 0 h 199"/>
                <a:gd name="T2" fmla="*/ 0 w 1695"/>
                <a:gd name="T3" fmla="*/ 0 h 199"/>
                <a:gd name="T4" fmla="*/ 0 w 1695"/>
                <a:gd name="T5" fmla="*/ 0 h 199"/>
                <a:gd name="T6" fmla="*/ 0 w 1695"/>
                <a:gd name="T7" fmla="*/ 0 h 199"/>
                <a:gd name="T8" fmla="*/ 0 w 1695"/>
                <a:gd name="T9" fmla="*/ 0 h 199"/>
                <a:gd name="T10" fmla="*/ 0 w 1695"/>
                <a:gd name="T11" fmla="*/ 0 h 199"/>
                <a:gd name="T12" fmla="*/ 0 w 1695"/>
                <a:gd name="T13" fmla="*/ 0 h 199"/>
                <a:gd name="T14" fmla="*/ 0 w 1695"/>
                <a:gd name="T15" fmla="*/ 0 h 199"/>
                <a:gd name="T16" fmla="*/ 0 w 1695"/>
                <a:gd name="T17" fmla="*/ 0 h 199"/>
                <a:gd name="T18" fmla="*/ 0 w 1695"/>
                <a:gd name="T19" fmla="*/ 0 h 199"/>
                <a:gd name="T20" fmla="*/ 0 w 1695"/>
                <a:gd name="T21" fmla="*/ 0 h 199"/>
                <a:gd name="T22" fmla="*/ 0 w 1695"/>
                <a:gd name="T23" fmla="*/ 0 h 199"/>
                <a:gd name="T24" fmla="*/ 0 w 1695"/>
                <a:gd name="T25" fmla="*/ 0 h 19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95"/>
                <a:gd name="T40" fmla="*/ 0 h 199"/>
                <a:gd name="T41" fmla="*/ 1695 w 1695"/>
                <a:gd name="T42" fmla="*/ 199 h 19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95" h="199">
                  <a:moveTo>
                    <a:pt x="1695" y="31"/>
                  </a:moveTo>
                  <a:lnTo>
                    <a:pt x="1373" y="61"/>
                  </a:lnTo>
                  <a:lnTo>
                    <a:pt x="941" y="46"/>
                  </a:lnTo>
                  <a:lnTo>
                    <a:pt x="600" y="46"/>
                  </a:lnTo>
                  <a:lnTo>
                    <a:pt x="308" y="91"/>
                  </a:lnTo>
                  <a:lnTo>
                    <a:pt x="0" y="199"/>
                  </a:lnTo>
                  <a:lnTo>
                    <a:pt x="0" y="153"/>
                  </a:lnTo>
                  <a:lnTo>
                    <a:pt x="214" y="77"/>
                  </a:lnTo>
                  <a:lnTo>
                    <a:pt x="508" y="14"/>
                  </a:lnTo>
                  <a:lnTo>
                    <a:pt x="848" y="0"/>
                  </a:lnTo>
                  <a:lnTo>
                    <a:pt x="1263" y="31"/>
                  </a:lnTo>
                  <a:lnTo>
                    <a:pt x="1450" y="31"/>
                  </a:lnTo>
                  <a:lnTo>
                    <a:pt x="1695" y="3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42" name="Freeform 170"/>
            <p:cNvSpPr>
              <a:spLocks/>
            </p:cNvSpPr>
            <p:nvPr/>
          </p:nvSpPr>
          <p:spPr bwMode="auto">
            <a:xfrm>
              <a:off x="5024" y="637"/>
              <a:ext cx="147" cy="79"/>
            </a:xfrm>
            <a:custGeom>
              <a:avLst/>
              <a:gdLst>
                <a:gd name="T0" fmla="*/ 0 w 2066"/>
                <a:gd name="T1" fmla="*/ 0 h 1107"/>
                <a:gd name="T2" fmla="*/ 0 w 2066"/>
                <a:gd name="T3" fmla="*/ 0 h 1107"/>
                <a:gd name="T4" fmla="*/ 0 w 2066"/>
                <a:gd name="T5" fmla="*/ 0 h 1107"/>
                <a:gd name="T6" fmla="*/ 0 w 2066"/>
                <a:gd name="T7" fmla="*/ 0 h 1107"/>
                <a:gd name="T8" fmla="*/ 0 w 2066"/>
                <a:gd name="T9" fmla="*/ 0 h 1107"/>
                <a:gd name="T10" fmla="*/ 0 w 2066"/>
                <a:gd name="T11" fmla="*/ 0 h 1107"/>
                <a:gd name="T12" fmla="*/ 0 w 2066"/>
                <a:gd name="T13" fmla="*/ 0 h 1107"/>
                <a:gd name="T14" fmla="*/ 0 w 2066"/>
                <a:gd name="T15" fmla="*/ 0 h 1107"/>
                <a:gd name="T16" fmla="*/ 0 w 2066"/>
                <a:gd name="T17" fmla="*/ 0 h 1107"/>
                <a:gd name="T18" fmla="*/ 0 w 2066"/>
                <a:gd name="T19" fmla="*/ 0 h 1107"/>
                <a:gd name="T20" fmla="*/ 0 w 2066"/>
                <a:gd name="T21" fmla="*/ 0 h 1107"/>
                <a:gd name="T22" fmla="*/ 0 w 2066"/>
                <a:gd name="T23" fmla="*/ 0 h 1107"/>
                <a:gd name="T24" fmla="*/ 0 w 2066"/>
                <a:gd name="T25" fmla="*/ 0 h 1107"/>
                <a:gd name="T26" fmla="*/ 0 w 2066"/>
                <a:gd name="T27" fmla="*/ 0 h 1107"/>
                <a:gd name="T28" fmla="*/ 0 w 2066"/>
                <a:gd name="T29" fmla="*/ 0 h 1107"/>
                <a:gd name="T30" fmla="*/ 0 w 2066"/>
                <a:gd name="T31" fmla="*/ 0 h 1107"/>
                <a:gd name="T32" fmla="*/ 0 w 2066"/>
                <a:gd name="T33" fmla="*/ 0 h 110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066"/>
                <a:gd name="T52" fmla="*/ 0 h 1107"/>
                <a:gd name="T53" fmla="*/ 2066 w 2066"/>
                <a:gd name="T54" fmla="*/ 1107 h 110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066" h="1107">
                  <a:moveTo>
                    <a:pt x="2066" y="971"/>
                  </a:moveTo>
                  <a:lnTo>
                    <a:pt x="1526" y="709"/>
                  </a:lnTo>
                  <a:lnTo>
                    <a:pt x="1110" y="478"/>
                  </a:lnTo>
                  <a:lnTo>
                    <a:pt x="755" y="278"/>
                  </a:lnTo>
                  <a:lnTo>
                    <a:pt x="478" y="156"/>
                  </a:lnTo>
                  <a:lnTo>
                    <a:pt x="200" y="63"/>
                  </a:lnTo>
                  <a:lnTo>
                    <a:pt x="0" y="0"/>
                  </a:lnTo>
                  <a:lnTo>
                    <a:pt x="15" y="46"/>
                  </a:lnTo>
                  <a:lnTo>
                    <a:pt x="416" y="171"/>
                  </a:lnTo>
                  <a:lnTo>
                    <a:pt x="785" y="340"/>
                  </a:lnTo>
                  <a:lnTo>
                    <a:pt x="1095" y="525"/>
                  </a:lnTo>
                  <a:lnTo>
                    <a:pt x="1466" y="723"/>
                  </a:lnTo>
                  <a:lnTo>
                    <a:pt x="1142" y="647"/>
                  </a:lnTo>
                  <a:lnTo>
                    <a:pt x="1558" y="877"/>
                  </a:lnTo>
                  <a:lnTo>
                    <a:pt x="1835" y="1016"/>
                  </a:lnTo>
                  <a:lnTo>
                    <a:pt x="2066" y="1107"/>
                  </a:lnTo>
                  <a:lnTo>
                    <a:pt x="2066" y="97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43" name="Freeform 171"/>
            <p:cNvSpPr>
              <a:spLocks/>
            </p:cNvSpPr>
            <p:nvPr/>
          </p:nvSpPr>
          <p:spPr bwMode="auto">
            <a:xfrm>
              <a:off x="4726" y="657"/>
              <a:ext cx="130" cy="13"/>
            </a:xfrm>
            <a:custGeom>
              <a:avLst/>
              <a:gdLst>
                <a:gd name="T0" fmla="*/ 0 w 1821"/>
                <a:gd name="T1" fmla="*/ 0 h 185"/>
                <a:gd name="T2" fmla="*/ 0 w 1821"/>
                <a:gd name="T3" fmla="*/ 0 h 185"/>
                <a:gd name="T4" fmla="*/ 0 w 1821"/>
                <a:gd name="T5" fmla="*/ 0 h 185"/>
                <a:gd name="T6" fmla="*/ 0 w 1821"/>
                <a:gd name="T7" fmla="*/ 0 h 185"/>
                <a:gd name="T8" fmla="*/ 0 w 1821"/>
                <a:gd name="T9" fmla="*/ 0 h 185"/>
                <a:gd name="T10" fmla="*/ 0 w 1821"/>
                <a:gd name="T11" fmla="*/ 0 h 185"/>
                <a:gd name="T12" fmla="*/ 0 w 1821"/>
                <a:gd name="T13" fmla="*/ 0 h 185"/>
                <a:gd name="T14" fmla="*/ 0 w 1821"/>
                <a:gd name="T15" fmla="*/ 0 h 185"/>
                <a:gd name="T16" fmla="*/ 0 w 1821"/>
                <a:gd name="T17" fmla="*/ 0 h 185"/>
                <a:gd name="T18" fmla="*/ 0 w 1821"/>
                <a:gd name="T19" fmla="*/ 0 h 185"/>
                <a:gd name="T20" fmla="*/ 0 w 1821"/>
                <a:gd name="T21" fmla="*/ 0 h 185"/>
                <a:gd name="T22" fmla="*/ 0 w 1821"/>
                <a:gd name="T23" fmla="*/ 0 h 185"/>
                <a:gd name="T24" fmla="*/ 0 w 1821"/>
                <a:gd name="T25" fmla="*/ 0 h 185"/>
                <a:gd name="T26" fmla="*/ 0 w 1821"/>
                <a:gd name="T27" fmla="*/ 0 h 18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821"/>
                <a:gd name="T43" fmla="*/ 0 h 185"/>
                <a:gd name="T44" fmla="*/ 1821 w 1821"/>
                <a:gd name="T45" fmla="*/ 185 h 18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821" h="185">
                  <a:moveTo>
                    <a:pt x="1821" y="0"/>
                  </a:moveTo>
                  <a:lnTo>
                    <a:pt x="1495" y="62"/>
                  </a:lnTo>
                  <a:lnTo>
                    <a:pt x="1250" y="77"/>
                  </a:lnTo>
                  <a:lnTo>
                    <a:pt x="632" y="62"/>
                  </a:lnTo>
                  <a:lnTo>
                    <a:pt x="214" y="123"/>
                  </a:lnTo>
                  <a:lnTo>
                    <a:pt x="0" y="185"/>
                  </a:lnTo>
                  <a:lnTo>
                    <a:pt x="400" y="140"/>
                  </a:lnTo>
                  <a:lnTo>
                    <a:pt x="645" y="108"/>
                  </a:lnTo>
                  <a:lnTo>
                    <a:pt x="925" y="123"/>
                  </a:lnTo>
                  <a:lnTo>
                    <a:pt x="1187" y="123"/>
                  </a:lnTo>
                  <a:lnTo>
                    <a:pt x="1373" y="123"/>
                  </a:lnTo>
                  <a:lnTo>
                    <a:pt x="1681" y="77"/>
                  </a:lnTo>
                  <a:lnTo>
                    <a:pt x="1788" y="47"/>
                  </a:lnTo>
                  <a:lnTo>
                    <a:pt x="18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844" name="Freeform 172"/>
            <p:cNvSpPr>
              <a:spLocks/>
            </p:cNvSpPr>
            <p:nvPr/>
          </p:nvSpPr>
          <p:spPr bwMode="auto">
            <a:xfrm>
              <a:off x="4726" y="498"/>
              <a:ext cx="147" cy="137"/>
            </a:xfrm>
            <a:custGeom>
              <a:avLst/>
              <a:gdLst>
                <a:gd name="T0" fmla="*/ 0 w 2053"/>
                <a:gd name="T1" fmla="*/ 0 h 1921"/>
                <a:gd name="T2" fmla="*/ 0 w 2053"/>
                <a:gd name="T3" fmla="*/ 0 h 1921"/>
                <a:gd name="T4" fmla="*/ 0 w 2053"/>
                <a:gd name="T5" fmla="*/ 0 h 1921"/>
                <a:gd name="T6" fmla="*/ 0 w 2053"/>
                <a:gd name="T7" fmla="*/ 0 h 1921"/>
                <a:gd name="T8" fmla="*/ 0 w 2053"/>
                <a:gd name="T9" fmla="*/ 0 h 1921"/>
                <a:gd name="T10" fmla="*/ 0 w 2053"/>
                <a:gd name="T11" fmla="*/ 0 h 1921"/>
                <a:gd name="T12" fmla="*/ 0 w 2053"/>
                <a:gd name="T13" fmla="*/ 0 h 1921"/>
                <a:gd name="T14" fmla="*/ 0 w 2053"/>
                <a:gd name="T15" fmla="*/ 0 h 1921"/>
                <a:gd name="T16" fmla="*/ 0 w 2053"/>
                <a:gd name="T17" fmla="*/ 0 h 1921"/>
                <a:gd name="T18" fmla="*/ 0 w 2053"/>
                <a:gd name="T19" fmla="*/ 0 h 1921"/>
                <a:gd name="T20" fmla="*/ 0 w 2053"/>
                <a:gd name="T21" fmla="*/ 0 h 1921"/>
                <a:gd name="T22" fmla="*/ 0 w 2053"/>
                <a:gd name="T23" fmla="*/ 0 h 1921"/>
                <a:gd name="T24" fmla="*/ 0 w 2053"/>
                <a:gd name="T25" fmla="*/ 0 h 1921"/>
                <a:gd name="T26" fmla="*/ 0 w 2053"/>
                <a:gd name="T27" fmla="*/ 0 h 1921"/>
                <a:gd name="T28" fmla="*/ 0 w 2053"/>
                <a:gd name="T29" fmla="*/ 0 h 1921"/>
                <a:gd name="T30" fmla="*/ 0 w 2053"/>
                <a:gd name="T31" fmla="*/ 0 h 1921"/>
                <a:gd name="T32" fmla="*/ 0 w 2053"/>
                <a:gd name="T33" fmla="*/ 0 h 1921"/>
                <a:gd name="T34" fmla="*/ 0 w 2053"/>
                <a:gd name="T35" fmla="*/ 0 h 1921"/>
                <a:gd name="T36" fmla="*/ 0 w 2053"/>
                <a:gd name="T37" fmla="*/ 0 h 1921"/>
                <a:gd name="T38" fmla="*/ 0 w 2053"/>
                <a:gd name="T39" fmla="*/ 0 h 1921"/>
                <a:gd name="T40" fmla="*/ 0 w 2053"/>
                <a:gd name="T41" fmla="*/ 0 h 1921"/>
                <a:gd name="T42" fmla="*/ 0 w 2053"/>
                <a:gd name="T43" fmla="*/ 0 h 1921"/>
                <a:gd name="T44" fmla="*/ 0 w 2053"/>
                <a:gd name="T45" fmla="*/ 0 h 1921"/>
                <a:gd name="T46" fmla="*/ 0 w 2053"/>
                <a:gd name="T47" fmla="*/ 0 h 1921"/>
                <a:gd name="T48" fmla="*/ 0 w 2053"/>
                <a:gd name="T49" fmla="*/ 0 h 1921"/>
                <a:gd name="T50" fmla="*/ 0 w 2053"/>
                <a:gd name="T51" fmla="*/ 0 h 1921"/>
                <a:gd name="T52" fmla="*/ 0 w 2053"/>
                <a:gd name="T53" fmla="*/ 0 h 1921"/>
                <a:gd name="T54" fmla="*/ 0 w 2053"/>
                <a:gd name="T55" fmla="*/ 0 h 1921"/>
                <a:gd name="T56" fmla="*/ 0 w 2053"/>
                <a:gd name="T57" fmla="*/ 0 h 1921"/>
                <a:gd name="T58" fmla="*/ 0 w 2053"/>
                <a:gd name="T59" fmla="*/ 0 h 1921"/>
                <a:gd name="T60" fmla="*/ 0 w 2053"/>
                <a:gd name="T61" fmla="*/ 0 h 1921"/>
                <a:gd name="T62" fmla="*/ 0 w 2053"/>
                <a:gd name="T63" fmla="*/ 0 h 1921"/>
                <a:gd name="T64" fmla="*/ 0 w 2053"/>
                <a:gd name="T65" fmla="*/ 0 h 1921"/>
                <a:gd name="T66" fmla="*/ 0 w 2053"/>
                <a:gd name="T67" fmla="*/ 0 h 1921"/>
                <a:gd name="T68" fmla="*/ 0 w 2053"/>
                <a:gd name="T69" fmla="*/ 0 h 1921"/>
                <a:gd name="T70" fmla="*/ 0 w 2053"/>
                <a:gd name="T71" fmla="*/ 0 h 1921"/>
                <a:gd name="T72" fmla="*/ 0 w 2053"/>
                <a:gd name="T73" fmla="*/ 0 h 1921"/>
                <a:gd name="T74" fmla="*/ 0 w 2053"/>
                <a:gd name="T75" fmla="*/ 0 h 1921"/>
                <a:gd name="T76" fmla="*/ 0 w 2053"/>
                <a:gd name="T77" fmla="*/ 0 h 1921"/>
                <a:gd name="T78" fmla="*/ 0 w 2053"/>
                <a:gd name="T79" fmla="*/ 0 h 1921"/>
                <a:gd name="T80" fmla="*/ 0 w 2053"/>
                <a:gd name="T81" fmla="*/ 0 h 1921"/>
                <a:gd name="T82" fmla="*/ 0 w 2053"/>
                <a:gd name="T83" fmla="*/ 0 h 1921"/>
                <a:gd name="T84" fmla="*/ 0 w 2053"/>
                <a:gd name="T85" fmla="*/ 0 h 1921"/>
                <a:gd name="T86" fmla="*/ 0 w 2053"/>
                <a:gd name="T87" fmla="*/ 0 h 192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053"/>
                <a:gd name="T133" fmla="*/ 0 h 1921"/>
                <a:gd name="T134" fmla="*/ 2053 w 2053"/>
                <a:gd name="T135" fmla="*/ 1921 h 192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053" h="1921">
                  <a:moveTo>
                    <a:pt x="276" y="262"/>
                  </a:moveTo>
                  <a:lnTo>
                    <a:pt x="200" y="247"/>
                  </a:lnTo>
                  <a:lnTo>
                    <a:pt x="122" y="277"/>
                  </a:lnTo>
                  <a:lnTo>
                    <a:pt x="122" y="338"/>
                  </a:lnTo>
                  <a:lnTo>
                    <a:pt x="200" y="401"/>
                  </a:lnTo>
                  <a:lnTo>
                    <a:pt x="231" y="338"/>
                  </a:lnTo>
                  <a:lnTo>
                    <a:pt x="322" y="477"/>
                  </a:lnTo>
                  <a:lnTo>
                    <a:pt x="445" y="522"/>
                  </a:lnTo>
                  <a:lnTo>
                    <a:pt x="570" y="645"/>
                  </a:lnTo>
                  <a:lnTo>
                    <a:pt x="880" y="754"/>
                  </a:lnTo>
                  <a:lnTo>
                    <a:pt x="1250" y="938"/>
                  </a:lnTo>
                  <a:lnTo>
                    <a:pt x="1603" y="1184"/>
                  </a:lnTo>
                  <a:lnTo>
                    <a:pt x="1542" y="1061"/>
                  </a:lnTo>
                  <a:lnTo>
                    <a:pt x="1758" y="1200"/>
                  </a:lnTo>
                  <a:lnTo>
                    <a:pt x="1926" y="1383"/>
                  </a:lnTo>
                  <a:lnTo>
                    <a:pt x="2053" y="1921"/>
                  </a:lnTo>
                  <a:lnTo>
                    <a:pt x="1866" y="1629"/>
                  </a:lnTo>
                  <a:lnTo>
                    <a:pt x="1695" y="1444"/>
                  </a:lnTo>
                  <a:lnTo>
                    <a:pt x="1481" y="1245"/>
                  </a:lnTo>
                  <a:lnTo>
                    <a:pt x="1203" y="1045"/>
                  </a:lnTo>
                  <a:lnTo>
                    <a:pt x="785" y="815"/>
                  </a:lnTo>
                  <a:lnTo>
                    <a:pt x="433" y="632"/>
                  </a:lnTo>
                  <a:lnTo>
                    <a:pt x="246" y="507"/>
                  </a:lnTo>
                  <a:lnTo>
                    <a:pt x="92" y="401"/>
                  </a:lnTo>
                  <a:lnTo>
                    <a:pt x="77" y="292"/>
                  </a:lnTo>
                  <a:lnTo>
                    <a:pt x="45" y="247"/>
                  </a:lnTo>
                  <a:lnTo>
                    <a:pt x="15" y="140"/>
                  </a:lnTo>
                  <a:lnTo>
                    <a:pt x="0" y="63"/>
                  </a:lnTo>
                  <a:lnTo>
                    <a:pt x="15" y="0"/>
                  </a:lnTo>
                  <a:lnTo>
                    <a:pt x="153" y="123"/>
                  </a:lnTo>
                  <a:lnTo>
                    <a:pt x="322" y="230"/>
                  </a:lnTo>
                  <a:lnTo>
                    <a:pt x="678" y="430"/>
                  </a:lnTo>
                  <a:lnTo>
                    <a:pt x="1094" y="645"/>
                  </a:lnTo>
                  <a:lnTo>
                    <a:pt x="1465" y="829"/>
                  </a:lnTo>
                  <a:lnTo>
                    <a:pt x="1681" y="954"/>
                  </a:lnTo>
                  <a:lnTo>
                    <a:pt x="1898" y="1122"/>
                  </a:lnTo>
                  <a:lnTo>
                    <a:pt x="1898" y="1215"/>
                  </a:lnTo>
                  <a:lnTo>
                    <a:pt x="1743" y="1061"/>
                  </a:lnTo>
                  <a:lnTo>
                    <a:pt x="1527" y="907"/>
                  </a:lnTo>
                  <a:lnTo>
                    <a:pt x="1173" y="722"/>
                  </a:lnTo>
                  <a:lnTo>
                    <a:pt x="880" y="585"/>
                  </a:lnTo>
                  <a:lnTo>
                    <a:pt x="617" y="430"/>
                  </a:lnTo>
                  <a:lnTo>
                    <a:pt x="400" y="325"/>
                  </a:lnTo>
                  <a:lnTo>
                    <a:pt x="276" y="2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extLst>
      <p:ext uri="{BB962C8B-B14F-4D97-AF65-F5344CB8AC3E}">
        <p14:creationId xmlns:p14="http://schemas.microsoft.com/office/powerpoint/2010/main" val="1260313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9795">
                                            <p:txEl>
                                              <p:pRg st="0" end="0"/>
                                            </p:txEl>
                                          </p:spTgt>
                                        </p:tgtEl>
                                        <p:attrNameLst>
                                          <p:attrName>style.visibility</p:attrName>
                                        </p:attrNameLst>
                                      </p:cBhvr>
                                      <p:to>
                                        <p:strVal val="visible"/>
                                      </p:to>
                                    </p:set>
                                    <p:anim calcmode="lin" valueType="num">
                                      <p:cBhvr additive="base">
                                        <p:cTn id="7" dur="500" fill="hold"/>
                                        <p:tgtEl>
                                          <p:spTgt spid="2897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9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9795">
                                            <p:txEl>
                                              <p:pRg st="1" end="1"/>
                                            </p:txEl>
                                          </p:spTgt>
                                        </p:tgtEl>
                                        <p:attrNameLst>
                                          <p:attrName>style.visibility</p:attrName>
                                        </p:attrNameLst>
                                      </p:cBhvr>
                                      <p:to>
                                        <p:strVal val="visible"/>
                                      </p:to>
                                    </p:set>
                                    <p:anim calcmode="lin" valueType="num">
                                      <p:cBhvr additive="base">
                                        <p:cTn id="13" dur="500" fill="hold"/>
                                        <p:tgtEl>
                                          <p:spTgt spid="2897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97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9795">
                                            <p:txEl>
                                              <p:pRg st="2" end="2"/>
                                            </p:txEl>
                                          </p:spTgt>
                                        </p:tgtEl>
                                        <p:attrNameLst>
                                          <p:attrName>style.visibility</p:attrName>
                                        </p:attrNameLst>
                                      </p:cBhvr>
                                      <p:to>
                                        <p:strVal val="visible"/>
                                      </p:to>
                                    </p:set>
                                    <p:anim calcmode="lin" valueType="num">
                                      <p:cBhvr additive="base">
                                        <p:cTn id="19" dur="500" fill="hold"/>
                                        <p:tgtEl>
                                          <p:spTgt spid="2897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97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9795">
                                            <p:txEl>
                                              <p:pRg st="3" end="3"/>
                                            </p:txEl>
                                          </p:spTgt>
                                        </p:tgtEl>
                                        <p:attrNameLst>
                                          <p:attrName>style.visibility</p:attrName>
                                        </p:attrNameLst>
                                      </p:cBhvr>
                                      <p:to>
                                        <p:strVal val="visible"/>
                                      </p:to>
                                    </p:set>
                                    <p:anim calcmode="lin" valueType="num">
                                      <p:cBhvr additive="base">
                                        <p:cTn id="25" dur="500" fill="hold"/>
                                        <p:tgtEl>
                                          <p:spTgt spid="2897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97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9795">
                                            <p:txEl>
                                              <p:pRg st="4" end="4"/>
                                            </p:txEl>
                                          </p:spTgt>
                                        </p:tgtEl>
                                        <p:attrNameLst>
                                          <p:attrName>style.visibility</p:attrName>
                                        </p:attrNameLst>
                                      </p:cBhvr>
                                      <p:to>
                                        <p:strVal val="visible"/>
                                      </p:to>
                                    </p:set>
                                    <p:anim calcmode="lin" valueType="num">
                                      <p:cBhvr additive="base">
                                        <p:cTn id="31" dur="500" fill="hold"/>
                                        <p:tgtEl>
                                          <p:spTgt spid="2897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979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9795">
                                            <p:txEl>
                                              <p:pRg st="5" end="5"/>
                                            </p:txEl>
                                          </p:spTgt>
                                        </p:tgtEl>
                                        <p:attrNameLst>
                                          <p:attrName>style.visibility</p:attrName>
                                        </p:attrNameLst>
                                      </p:cBhvr>
                                      <p:to>
                                        <p:strVal val="visible"/>
                                      </p:to>
                                    </p:set>
                                    <p:anim calcmode="lin" valueType="num">
                                      <p:cBhvr additive="base">
                                        <p:cTn id="37" dur="500" fill="hold"/>
                                        <p:tgtEl>
                                          <p:spTgt spid="2897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979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9795">
                                            <p:txEl>
                                              <p:pRg st="6" end="6"/>
                                            </p:txEl>
                                          </p:spTgt>
                                        </p:tgtEl>
                                        <p:attrNameLst>
                                          <p:attrName>style.visibility</p:attrName>
                                        </p:attrNameLst>
                                      </p:cBhvr>
                                      <p:to>
                                        <p:strVal val="visible"/>
                                      </p:to>
                                    </p:set>
                                    <p:anim calcmode="lin" valueType="num">
                                      <p:cBhvr additive="base">
                                        <p:cTn id="43" dur="500" fill="hold"/>
                                        <p:tgtEl>
                                          <p:spTgt spid="28979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979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9795">
                                            <p:txEl>
                                              <p:pRg st="7" end="7"/>
                                            </p:txEl>
                                          </p:spTgt>
                                        </p:tgtEl>
                                        <p:attrNameLst>
                                          <p:attrName>style.visibility</p:attrName>
                                        </p:attrNameLst>
                                      </p:cBhvr>
                                      <p:to>
                                        <p:strVal val="visible"/>
                                      </p:to>
                                    </p:set>
                                    <p:anim calcmode="lin" valueType="num">
                                      <p:cBhvr additive="base">
                                        <p:cTn id="49" dur="500" fill="hold"/>
                                        <p:tgtEl>
                                          <p:spTgt spid="28979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979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9795">
                                            <p:txEl>
                                              <p:pRg st="9" end="9"/>
                                            </p:txEl>
                                          </p:spTgt>
                                        </p:tgtEl>
                                        <p:attrNameLst>
                                          <p:attrName>style.visibility</p:attrName>
                                        </p:attrNameLst>
                                      </p:cBhvr>
                                      <p:to>
                                        <p:strVal val="visible"/>
                                      </p:to>
                                    </p:set>
                                    <p:anim calcmode="lin" valueType="num">
                                      <p:cBhvr additive="base">
                                        <p:cTn id="55" dur="500" fill="hold"/>
                                        <p:tgtEl>
                                          <p:spTgt spid="28979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979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9795">
                                            <p:txEl>
                                              <p:pRg st="11" end="11"/>
                                            </p:txEl>
                                          </p:spTgt>
                                        </p:tgtEl>
                                        <p:attrNameLst>
                                          <p:attrName>style.visibility</p:attrName>
                                        </p:attrNameLst>
                                      </p:cBhvr>
                                      <p:to>
                                        <p:strVal val="visible"/>
                                      </p:to>
                                    </p:set>
                                    <p:anim calcmode="lin" valueType="num">
                                      <p:cBhvr additive="base">
                                        <p:cTn id="61" dur="500" fill="hold"/>
                                        <p:tgtEl>
                                          <p:spTgt spid="289795">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9795">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000375" y="333376"/>
            <a:ext cx="7272338" cy="792163"/>
          </a:xfrm>
        </p:spPr>
        <p:txBody>
          <a:bodyPr/>
          <a:lstStyle/>
          <a:p>
            <a:pPr eaLnBrk="1" hangingPunct="1"/>
            <a:r>
              <a:rPr lang="en-US" altLang="en-US" b="1" smtClean="0">
                <a:ea typeface="MS Mincho" panose="02020609040205080304" pitchFamily="49" charset="-128"/>
              </a:rPr>
              <a:t>The High - Low Method</a:t>
            </a:r>
          </a:p>
        </p:txBody>
      </p:sp>
      <p:sp>
        <p:nvSpPr>
          <p:cNvPr id="259075" name="Rectangle 3"/>
          <p:cNvSpPr>
            <a:spLocks noGrp="1" noChangeArrowheads="1"/>
          </p:cNvSpPr>
          <p:nvPr>
            <p:ph type="body" idx="1"/>
          </p:nvPr>
        </p:nvSpPr>
        <p:spPr>
          <a:xfrm>
            <a:off x="2855913" y="1557338"/>
            <a:ext cx="7632700" cy="5111750"/>
          </a:xfrm>
        </p:spPr>
        <p:txBody>
          <a:bodyPr/>
          <a:lstStyle/>
          <a:p>
            <a:pPr eaLnBrk="1" hangingPunct="1">
              <a:lnSpc>
                <a:spcPct val="80000"/>
              </a:lnSpc>
              <a:buFont typeface="Wingdings" panose="05000000000000000000" pitchFamily="2" charset="2"/>
              <a:buNone/>
            </a:pPr>
            <a:r>
              <a:rPr lang="en-US" altLang="en-US" dirty="0">
                <a:ea typeface="MS Mincho" panose="02020609040205080304" pitchFamily="49" charset="-128"/>
              </a:rPr>
              <a:t>Find increase in costs from lowest to highest.</a:t>
            </a:r>
            <a:endParaRPr lang="en-US" altLang="en-US" dirty="0">
              <a:cs typeface="Courier New" panose="02070309020205020404" pitchFamily="49" charset="0"/>
            </a:endParaRPr>
          </a:p>
          <a:p>
            <a:pPr eaLnBrk="1" hangingPunct="1">
              <a:lnSpc>
                <a:spcPct val="80000"/>
              </a:lnSpc>
              <a:buFont typeface="Wingdings" panose="05000000000000000000" pitchFamily="2" charset="2"/>
              <a:buNone/>
            </a:pPr>
            <a:r>
              <a:rPr lang="en-US" altLang="en-US" dirty="0">
                <a:ea typeface="MS Mincho" panose="02020609040205080304" pitchFamily="49" charset="-128"/>
              </a:rPr>
              <a:t> </a:t>
            </a:r>
            <a:endParaRPr lang="en-US" altLang="en-US" dirty="0">
              <a:cs typeface="Courier New" panose="02070309020205020404" pitchFamily="49" charset="0"/>
            </a:endParaRPr>
          </a:p>
          <a:p>
            <a:pPr eaLnBrk="1" hangingPunct="1">
              <a:lnSpc>
                <a:spcPct val="80000"/>
              </a:lnSpc>
              <a:buFont typeface="Wingdings" panose="05000000000000000000" pitchFamily="2" charset="2"/>
              <a:buNone/>
            </a:pPr>
            <a:r>
              <a:rPr lang="en-US" altLang="en-US" dirty="0">
                <a:ea typeface="MS Mincho" panose="02020609040205080304" pitchFamily="49" charset="-128"/>
              </a:rPr>
              <a:t>Find increase in output from lowest to highest.</a:t>
            </a:r>
            <a:endParaRPr lang="en-US" altLang="en-US" dirty="0">
              <a:cs typeface="Courier New" panose="02070309020205020404" pitchFamily="49" charset="0"/>
            </a:endParaRPr>
          </a:p>
          <a:p>
            <a:pPr eaLnBrk="1" hangingPunct="1">
              <a:lnSpc>
                <a:spcPct val="80000"/>
              </a:lnSpc>
              <a:buFont typeface="Wingdings" panose="05000000000000000000" pitchFamily="2" charset="2"/>
              <a:buNone/>
            </a:pPr>
            <a:r>
              <a:rPr lang="en-US" altLang="en-US" dirty="0">
                <a:ea typeface="MS Mincho" panose="02020609040205080304" pitchFamily="49" charset="-128"/>
              </a:rPr>
              <a:t> </a:t>
            </a:r>
            <a:endParaRPr lang="en-US" altLang="en-US" dirty="0">
              <a:cs typeface="Courier New" panose="02070309020205020404" pitchFamily="49" charset="0"/>
            </a:endParaRPr>
          </a:p>
          <a:p>
            <a:pPr eaLnBrk="1" hangingPunct="1">
              <a:lnSpc>
                <a:spcPct val="80000"/>
              </a:lnSpc>
              <a:buFont typeface="Wingdings" panose="05000000000000000000" pitchFamily="2" charset="2"/>
              <a:buNone/>
            </a:pPr>
            <a:r>
              <a:rPr lang="en-US" altLang="en-US" dirty="0">
                <a:ea typeface="MS Mincho" panose="02020609040205080304" pitchFamily="49" charset="-128"/>
              </a:rPr>
              <a:t>Divide the increase in costs by the increase in units of output.</a:t>
            </a:r>
            <a:endParaRPr lang="en-US" altLang="en-US" dirty="0">
              <a:cs typeface="Courier New" panose="02070309020205020404" pitchFamily="49" charset="0"/>
            </a:endParaRPr>
          </a:p>
          <a:p>
            <a:pPr eaLnBrk="1" hangingPunct="1">
              <a:lnSpc>
                <a:spcPct val="80000"/>
              </a:lnSpc>
              <a:buFont typeface="Wingdings" panose="05000000000000000000" pitchFamily="2" charset="2"/>
              <a:buNone/>
            </a:pPr>
            <a:r>
              <a:rPr lang="en-US" altLang="en-US" dirty="0">
                <a:ea typeface="MS Mincho" panose="02020609040205080304" pitchFamily="49" charset="-128"/>
              </a:rPr>
              <a:t> </a:t>
            </a:r>
            <a:endParaRPr lang="en-US" altLang="en-US" dirty="0">
              <a:cs typeface="Courier New" panose="02070309020205020404" pitchFamily="49" charset="0"/>
            </a:endParaRPr>
          </a:p>
          <a:p>
            <a:pPr eaLnBrk="1" hangingPunct="1">
              <a:lnSpc>
                <a:spcPct val="80000"/>
              </a:lnSpc>
              <a:buFont typeface="Wingdings" panose="05000000000000000000" pitchFamily="2" charset="2"/>
              <a:buNone/>
            </a:pPr>
            <a:r>
              <a:rPr lang="en-US" altLang="en-US" dirty="0">
                <a:ea typeface="MS Mincho" panose="02020609040205080304" pitchFamily="49" charset="-128"/>
              </a:rPr>
              <a:t>This must, by definition, be the variable element.</a:t>
            </a:r>
          </a:p>
          <a:p>
            <a:pPr eaLnBrk="1" hangingPunct="1">
              <a:lnSpc>
                <a:spcPct val="80000"/>
              </a:lnSpc>
              <a:buFont typeface="Wingdings" panose="05000000000000000000" pitchFamily="2" charset="2"/>
              <a:buNone/>
            </a:pPr>
            <a:endParaRPr lang="en-US" altLang="en-US" dirty="0">
              <a:ea typeface="MS Mincho" panose="02020609040205080304" pitchFamily="49" charset="-128"/>
            </a:endParaRPr>
          </a:p>
          <a:p>
            <a:pPr eaLnBrk="1" hangingPunct="1">
              <a:lnSpc>
                <a:spcPct val="80000"/>
              </a:lnSpc>
              <a:buNone/>
            </a:pPr>
            <a:r>
              <a:rPr lang="en-US" altLang="en-US" dirty="0">
                <a:ea typeface="MS Mincho" panose="02020609040205080304" pitchFamily="49" charset="-128"/>
              </a:rPr>
              <a:t>The fixed element is therefore the other element. </a:t>
            </a:r>
          </a:p>
          <a:p>
            <a:pPr eaLnBrk="1" hangingPunct="1">
              <a:lnSpc>
                <a:spcPct val="80000"/>
              </a:lnSpc>
              <a:buFont typeface="Wingdings" panose="05000000000000000000" pitchFamily="2" charset="2"/>
              <a:buNone/>
            </a:pPr>
            <a:endParaRPr lang="en-US" altLang="en-US" dirty="0"/>
          </a:p>
        </p:txBody>
      </p:sp>
    </p:spTree>
    <p:extLst>
      <p:ext uri="{BB962C8B-B14F-4D97-AF65-F5344CB8AC3E}">
        <p14:creationId xmlns:p14="http://schemas.microsoft.com/office/powerpoint/2010/main" val="36156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9075">
                                            <p:txEl>
                                              <p:pRg st="0" end="0"/>
                                            </p:txEl>
                                          </p:spTgt>
                                        </p:tgtEl>
                                        <p:attrNameLst>
                                          <p:attrName>style.visibility</p:attrName>
                                        </p:attrNameLst>
                                      </p:cBhvr>
                                      <p:to>
                                        <p:strVal val="visible"/>
                                      </p:to>
                                    </p:set>
                                    <p:anim calcmode="lin" valueType="num">
                                      <p:cBhvr additive="base">
                                        <p:cTn id="7" dur="500" fill="hold"/>
                                        <p:tgtEl>
                                          <p:spTgt spid="259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9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9075">
                                            <p:txEl>
                                              <p:pRg st="1" end="1"/>
                                            </p:txEl>
                                          </p:spTgt>
                                        </p:tgtEl>
                                        <p:attrNameLst>
                                          <p:attrName>style.visibility</p:attrName>
                                        </p:attrNameLst>
                                      </p:cBhvr>
                                      <p:to>
                                        <p:strVal val="visible"/>
                                      </p:to>
                                    </p:set>
                                    <p:anim calcmode="lin" valueType="num">
                                      <p:cBhvr additive="base">
                                        <p:cTn id="13" dur="500" fill="hold"/>
                                        <p:tgtEl>
                                          <p:spTgt spid="259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9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9075">
                                            <p:txEl>
                                              <p:pRg st="2" end="2"/>
                                            </p:txEl>
                                          </p:spTgt>
                                        </p:tgtEl>
                                        <p:attrNameLst>
                                          <p:attrName>style.visibility</p:attrName>
                                        </p:attrNameLst>
                                      </p:cBhvr>
                                      <p:to>
                                        <p:strVal val="visible"/>
                                      </p:to>
                                    </p:set>
                                    <p:anim calcmode="lin" valueType="num">
                                      <p:cBhvr additive="base">
                                        <p:cTn id="19" dur="500" fill="hold"/>
                                        <p:tgtEl>
                                          <p:spTgt spid="259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9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59075">
                                            <p:txEl>
                                              <p:pRg st="3" end="3"/>
                                            </p:txEl>
                                          </p:spTgt>
                                        </p:tgtEl>
                                        <p:attrNameLst>
                                          <p:attrName>style.visibility</p:attrName>
                                        </p:attrNameLst>
                                      </p:cBhvr>
                                      <p:to>
                                        <p:strVal val="visible"/>
                                      </p:to>
                                    </p:set>
                                    <p:anim calcmode="lin" valueType="num">
                                      <p:cBhvr additive="base">
                                        <p:cTn id="25" dur="500" fill="hold"/>
                                        <p:tgtEl>
                                          <p:spTgt spid="2590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59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59075">
                                            <p:txEl>
                                              <p:pRg st="4" end="4"/>
                                            </p:txEl>
                                          </p:spTgt>
                                        </p:tgtEl>
                                        <p:attrNameLst>
                                          <p:attrName>style.visibility</p:attrName>
                                        </p:attrNameLst>
                                      </p:cBhvr>
                                      <p:to>
                                        <p:strVal val="visible"/>
                                      </p:to>
                                    </p:set>
                                    <p:anim calcmode="lin" valueType="num">
                                      <p:cBhvr additive="base">
                                        <p:cTn id="31" dur="500" fill="hold"/>
                                        <p:tgtEl>
                                          <p:spTgt spid="2590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590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59075">
                                            <p:txEl>
                                              <p:pRg st="5" end="5"/>
                                            </p:txEl>
                                          </p:spTgt>
                                        </p:tgtEl>
                                        <p:attrNameLst>
                                          <p:attrName>style.visibility</p:attrName>
                                        </p:attrNameLst>
                                      </p:cBhvr>
                                      <p:to>
                                        <p:strVal val="visible"/>
                                      </p:to>
                                    </p:set>
                                    <p:anim calcmode="lin" valueType="num">
                                      <p:cBhvr additive="base">
                                        <p:cTn id="37" dur="500" fill="hold"/>
                                        <p:tgtEl>
                                          <p:spTgt spid="2590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590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59075">
                                            <p:txEl>
                                              <p:pRg st="6" end="6"/>
                                            </p:txEl>
                                          </p:spTgt>
                                        </p:tgtEl>
                                        <p:attrNameLst>
                                          <p:attrName>style.visibility</p:attrName>
                                        </p:attrNameLst>
                                      </p:cBhvr>
                                      <p:to>
                                        <p:strVal val="visible"/>
                                      </p:to>
                                    </p:set>
                                    <p:anim calcmode="lin" valueType="num">
                                      <p:cBhvr additive="base">
                                        <p:cTn id="43" dur="500" fill="hold"/>
                                        <p:tgtEl>
                                          <p:spTgt spid="25907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590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59075">
                                            <p:txEl>
                                              <p:pRg st="8" end="8"/>
                                            </p:txEl>
                                          </p:spTgt>
                                        </p:tgtEl>
                                        <p:attrNameLst>
                                          <p:attrName>style.visibility</p:attrName>
                                        </p:attrNameLst>
                                      </p:cBhvr>
                                      <p:to>
                                        <p:strVal val="visible"/>
                                      </p:to>
                                    </p:set>
                                    <p:anim calcmode="lin" valueType="num">
                                      <p:cBhvr additive="base">
                                        <p:cTn id="49" dur="500" fill="hold"/>
                                        <p:tgtEl>
                                          <p:spTgt spid="25907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5907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t>Budgetary control</a:t>
            </a:r>
            <a:endParaRPr lang="en-GB"/>
          </a:p>
        </p:txBody>
      </p:sp>
      <p:sp>
        <p:nvSpPr>
          <p:cNvPr id="103427" name="Rectangle 3"/>
          <p:cNvSpPr>
            <a:spLocks noGrp="1" noChangeArrowheads="1"/>
          </p:cNvSpPr>
          <p:nvPr>
            <p:ph type="body" idx="1"/>
          </p:nvPr>
        </p:nvSpPr>
        <p:spPr/>
        <p:txBody>
          <a:bodyPr/>
          <a:lstStyle/>
          <a:p>
            <a:pPr algn="ctr"/>
            <a:endParaRPr lang="en-US" sz="3600"/>
          </a:p>
          <a:p>
            <a:pPr algn="ctr"/>
            <a:r>
              <a:rPr lang="en-US" sz="3600"/>
              <a:t>Feedback</a:t>
            </a:r>
          </a:p>
          <a:p>
            <a:pPr algn="ctr"/>
            <a:endParaRPr lang="en-US" i="1"/>
          </a:p>
          <a:p>
            <a:pPr algn="ctr"/>
            <a:r>
              <a:rPr lang="en-US" sz="3600"/>
              <a:t>Feed forward </a:t>
            </a:r>
          </a:p>
          <a:p>
            <a:pPr algn="ctr">
              <a:buFontTx/>
              <a:buNone/>
            </a:pPr>
            <a:endParaRPr lang="en-GB" sz="3600"/>
          </a:p>
        </p:txBody>
      </p:sp>
    </p:spTree>
    <p:extLst>
      <p:ext uri="{BB962C8B-B14F-4D97-AF65-F5344CB8AC3E}">
        <p14:creationId xmlns:p14="http://schemas.microsoft.com/office/powerpoint/2010/main" val="8347468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2286000" y="0"/>
            <a:ext cx="7264400" cy="1143000"/>
          </a:xfrm>
        </p:spPr>
        <p:txBody>
          <a:bodyPr/>
          <a:lstStyle/>
          <a:p>
            <a:r>
              <a:rPr lang="en-US" dirty="0"/>
              <a:t>Budgetary control</a:t>
            </a:r>
            <a:endParaRPr lang="en-GB" dirty="0"/>
          </a:p>
        </p:txBody>
      </p:sp>
      <p:sp>
        <p:nvSpPr>
          <p:cNvPr id="95235" name="Rectangle 3"/>
          <p:cNvSpPr>
            <a:spLocks noGrp="1" noChangeArrowheads="1"/>
          </p:cNvSpPr>
          <p:nvPr>
            <p:ph type="body" idx="1"/>
          </p:nvPr>
        </p:nvSpPr>
        <p:spPr>
          <a:xfrm>
            <a:off x="1981200" y="1398572"/>
            <a:ext cx="8178800" cy="5486400"/>
          </a:xfrm>
        </p:spPr>
        <p:txBody>
          <a:bodyPr/>
          <a:lstStyle/>
          <a:p>
            <a:pPr algn="ctr">
              <a:buFontTx/>
              <a:buNone/>
            </a:pPr>
            <a:endParaRPr lang="en-US" dirty="0"/>
          </a:p>
          <a:p>
            <a:pPr algn="ctr"/>
            <a:r>
              <a:rPr lang="en-US" sz="2400" b="1" dirty="0"/>
              <a:t>Feedback</a:t>
            </a:r>
          </a:p>
          <a:p>
            <a:pPr algn="ctr">
              <a:buFontTx/>
              <a:buNone/>
            </a:pPr>
            <a:r>
              <a:rPr lang="en-US" sz="2400" i="1" dirty="0"/>
              <a:t>At the end of the period</a:t>
            </a:r>
            <a:endParaRPr lang="en-US" sz="2400" b="1" dirty="0"/>
          </a:p>
          <a:p>
            <a:pPr algn="ctr">
              <a:buFontTx/>
              <a:buNone/>
            </a:pPr>
            <a:r>
              <a:rPr lang="en-US" sz="2400" i="1" u="sng" dirty="0"/>
              <a:t>Actual results</a:t>
            </a:r>
            <a:r>
              <a:rPr lang="en-US" sz="2400" i="1" dirty="0"/>
              <a:t> are compared with </a:t>
            </a:r>
            <a:r>
              <a:rPr lang="en-US" sz="2400" i="1" u="sng" dirty="0"/>
              <a:t>Budget</a:t>
            </a:r>
            <a:r>
              <a:rPr lang="en-US" sz="2400" i="1" dirty="0"/>
              <a:t> and action taken</a:t>
            </a:r>
          </a:p>
          <a:p>
            <a:pPr algn="ctr"/>
            <a:endParaRPr lang="en-US" sz="2400" i="1" dirty="0"/>
          </a:p>
          <a:p>
            <a:pPr algn="ctr"/>
            <a:r>
              <a:rPr lang="en-US" sz="2400" b="1" dirty="0"/>
              <a:t>Feed forward </a:t>
            </a:r>
          </a:p>
          <a:p>
            <a:pPr algn="ctr">
              <a:buFontTx/>
              <a:buNone/>
            </a:pPr>
            <a:r>
              <a:rPr lang="en-US" sz="2400" i="1" dirty="0"/>
              <a:t>At the beginning of the period</a:t>
            </a:r>
            <a:endParaRPr lang="en-US" sz="2400" dirty="0"/>
          </a:p>
          <a:p>
            <a:pPr algn="ctr">
              <a:buFontTx/>
              <a:buNone/>
            </a:pPr>
            <a:r>
              <a:rPr lang="en-US" sz="2400" i="1" u="sng" dirty="0"/>
              <a:t>Forecasted actual results (Budget)</a:t>
            </a:r>
            <a:r>
              <a:rPr lang="en-US" sz="2400" i="1" dirty="0"/>
              <a:t> are compared with the </a:t>
            </a:r>
            <a:r>
              <a:rPr lang="en-US" sz="2400" i="1" u="sng" dirty="0"/>
              <a:t>Target/Plan (Budget) </a:t>
            </a:r>
            <a:r>
              <a:rPr lang="en-US" sz="2400" i="1" dirty="0"/>
              <a:t>and action taken </a:t>
            </a:r>
            <a:r>
              <a:rPr lang="en-US" sz="2400" i="1" dirty="0"/>
              <a:t>beforehand</a:t>
            </a:r>
            <a:endParaRPr lang="en-US" sz="2400" i="1" dirty="0"/>
          </a:p>
        </p:txBody>
      </p:sp>
    </p:spTree>
    <p:extLst>
      <p:ext uri="{BB962C8B-B14F-4D97-AF65-F5344CB8AC3E}">
        <p14:creationId xmlns:p14="http://schemas.microsoft.com/office/powerpoint/2010/main" val="2374379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057400" y="228600"/>
          <a:ext cx="8153400" cy="6560847"/>
        </p:xfrm>
        <a:graphic>
          <a:graphicData uri="http://schemas.openxmlformats.org/drawingml/2006/table">
            <a:tbl>
              <a:tblPr/>
              <a:tblGrid>
                <a:gridCol w="4076700"/>
                <a:gridCol w="4076700"/>
              </a:tblGrid>
              <a:tr h="311493">
                <a:tc>
                  <a:txBody>
                    <a:bodyPr/>
                    <a:lstStyle/>
                    <a:p>
                      <a:pPr marL="114300" marR="0" indent="-114300" algn="just">
                        <a:lnSpc>
                          <a:spcPct val="115000"/>
                        </a:lnSpc>
                        <a:spcBef>
                          <a:spcPts val="0"/>
                        </a:spcBef>
                        <a:spcAft>
                          <a:spcPts val="0"/>
                        </a:spcAft>
                      </a:pPr>
                      <a:r>
                        <a:rPr lang="en-GB" sz="1800" b="1" u="sng" dirty="0">
                          <a:solidFill>
                            <a:srgbClr val="000000"/>
                          </a:solidFill>
                          <a:latin typeface="Times New Roman"/>
                          <a:ea typeface="Times New Roman"/>
                          <a:cs typeface="Times New Roman"/>
                        </a:rPr>
                        <a:t>Type of planning</a:t>
                      </a:r>
                      <a:endParaRPr lang="en-US" sz="1800" dirty="0">
                        <a:solidFill>
                          <a:srgbClr val="000000"/>
                        </a:solidFill>
                        <a:latin typeface="Calibri"/>
                        <a:ea typeface="Times New Roman"/>
                        <a:cs typeface="Times New Roman"/>
                      </a:endParaRPr>
                    </a:p>
                  </a:txBody>
                  <a:tcPr marL="67539" marR="67539" marT="0" marB="0">
                    <a:lnL>
                      <a:noFill/>
                    </a:lnL>
                    <a:lnR>
                      <a:noFill/>
                    </a:lnR>
                    <a:lnT>
                      <a:noFill/>
                    </a:lnT>
                    <a:lnB w="38100" cap="flat" cmpd="sng" algn="ctr">
                      <a:solidFill>
                        <a:srgbClr val="4F81BD"/>
                      </a:solidFill>
                      <a:prstDash val="solid"/>
                      <a:round/>
                      <a:headEnd type="none" w="med" len="med"/>
                      <a:tailEnd type="none" w="med" len="med"/>
                    </a:lnB>
                    <a:solidFill>
                      <a:srgbClr val="FFFFFF"/>
                    </a:solidFill>
                  </a:tcPr>
                </a:tc>
                <a:tc>
                  <a:txBody>
                    <a:bodyPr/>
                    <a:lstStyle/>
                    <a:p>
                      <a:pPr marL="0" marR="0" algn="l">
                        <a:lnSpc>
                          <a:spcPct val="115000"/>
                        </a:lnSpc>
                        <a:spcBef>
                          <a:spcPts val="0"/>
                        </a:spcBef>
                        <a:spcAft>
                          <a:spcPts val="0"/>
                        </a:spcAft>
                      </a:pPr>
                      <a:r>
                        <a:rPr lang="en-GB" sz="1800" b="1" u="sng" dirty="0">
                          <a:solidFill>
                            <a:srgbClr val="000000"/>
                          </a:solidFill>
                          <a:latin typeface="Times New Roman"/>
                          <a:ea typeface="Times New Roman"/>
                          <a:cs typeface="Times New Roman"/>
                        </a:rPr>
                        <a:t>Detail</a:t>
                      </a:r>
                      <a:endParaRPr lang="en-US" sz="1800" dirty="0">
                        <a:solidFill>
                          <a:srgbClr val="000000"/>
                        </a:solidFill>
                        <a:latin typeface="Calibri"/>
                        <a:ea typeface="Times New Roman"/>
                        <a:cs typeface="Times New Roman"/>
                      </a:endParaRPr>
                    </a:p>
                  </a:txBody>
                  <a:tcPr marL="67539" marR="67539" marT="0" marB="0">
                    <a:lnL>
                      <a:noFill/>
                    </a:lnL>
                    <a:lnR>
                      <a:noFill/>
                    </a:lnR>
                    <a:lnT>
                      <a:noFill/>
                    </a:lnT>
                    <a:lnB w="38100" cap="flat" cmpd="sng" algn="ctr">
                      <a:solidFill>
                        <a:srgbClr val="4F81BD"/>
                      </a:solidFill>
                      <a:prstDash val="solid"/>
                      <a:round/>
                      <a:headEnd type="none" w="med" len="med"/>
                      <a:tailEnd type="none" w="med" len="med"/>
                    </a:lnB>
                    <a:solidFill>
                      <a:srgbClr val="FFFFFF"/>
                    </a:solidFill>
                  </a:tcPr>
                </a:tc>
              </a:tr>
              <a:tr h="1802608">
                <a:tc>
                  <a:txBody>
                    <a:bodyPr/>
                    <a:lstStyle/>
                    <a:p>
                      <a:pPr marL="114300" marR="0" indent="-114300" algn="just">
                        <a:lnSpc>
                          <a:spcPct val="115000"/>
                        </a:lnSpc>
                        <a:spcBef>
                          <a:spcPts val="0"/>
                        </a:spcBef>
                        <a:spcAft>
                          <a:spcPts val="0"/>
                        </a:spcAft>
                      </a:pPr>
                      <a:endParaRPr lang="en-US" sz="1800" dirty="0">
                        <a:solidFill>
                          <a:srgbClr val="000000"/>
                        </a:solidFill>
                        <a:latin typeface="Calibri"/>
                        <a:ea typeface="Times New Roman"/>
                        <a:cs typeface="Times New Roman"/>
                      </a:endParaRPr>
                    </a:p>
                    <a:p>
                      <a:pPr marL="114300" marR="0" indent="-114300" algn="l">
                        <a:lnSpc>
                          <a:spcPct val="115000"/>
                        </a:lnSpc>
                        <a:spcBef>
                          <a:spcPts val="0"/>
                        </a:spcBef>
                        <a:spcAft>
                          <a:spcPts val="0"/>
                        </a:spcAft>
                      </a:pPr>
                      <a:r>
                        <a:rPr lang="en-GB" sz="1800" b="1" dirty="0">
                          <a:solidFill>
                            <a:srgbClr val="000000"/>
                          </a:solidFill>
                          <a:latin typeface="Times New Roman"/>
                          <a:ea typeface="Times New Roman"/>
                          <a:cs typeface="Times New Roman"/>
                        </a:rPr>
                        <a:t>Strategic/corporate/</a:t>
                      </a:r>
                      <a:endParaRPr lang="en-US" sz="1800" dirty="0">
                        <a:solidFill>
                          <a:srgbClr val="000000"/>
                        </a:solidFill>
                        <a:latin typeface="Calibri"/>
                        <a:ea typeface="Times New Roman"/>
                        <a:cs typeface="Times New Roman"/>
                      </a:endParaRPr>
                    </a:p>
                    <a:p>
                      <a:pPr marL="114300" marR="0" indent="-114300" algn="l">
                        <a:lnSpc>
                          <a:spcPct val="115000"/>
                        </a:lnSpc>
                        <a:spcBef>
                          <a:spcPts val="0"/>
                        </a:spcBef>
                        <a:spcAft>
                          <a:spcPts val="0"/>
                        </a:spcAft>
                      </a:pPr>
                      <a:r>
                        <a:rPr lang="en-GB" sz="1800" b="1" dirty="0">
                          <a:solidFill>
                            <a:srgbClr val="000000"/>
                          </a:solidFill>
                          <a:latin typeface="Times New Roman"/>
                          <a:ea typeface="Times New Roman"/>
                          <a:cs typeface="Times New Roman"/>
                        </a:rPr>
                        <a:t>	Long range planning  </a:t>
                      </a:r>
                      <a:endParaRPr lang="en-US" sz="1800" dirty="0">
                        <a:solidFill>
                          <a:srgbClr val="000000"/>
                        </a:solidFill>
                        <a:latin typeface="Calibri"/>
                        <a:ea typeface="Times New Roman"/>
                        <a:cs typeface="Times New Roman"/>
                      </a:endParaRPr>
                    </a:p>
                  </a:txBody>
                  <a:tcPr marL="67539" marR="67539" marT="0" marB="0">
                    <a:lnL>
                      <a:noFill/>
                    </a:lnL>
                    <a:lnR w="12700" cap="flat" cmpd="sng" algn="ctr">
                      <a:solidFill>
                        <a:srgbClr val="4F81BD"/>
                      </a:solidFill>
                      <a:prstDash val="solid"/>
                      <a:round/>
                      <a:headEnd type="none" w="med" len="med"/>
                      <a:tailEnd type="none" w="med" len="med"/>
                    </a:lnR>
                    <a:lnT w="38100" cap="flat" cmpd="sng" algn="ctr">
                      <a:solidFill>
                        <a:srgbClr val="4F81BD"/>
                      </a:solidFill>
                      <a:prstDash val="solid"/>
                      <a:round/>
                      <a:headEnd type="none" w="med" len="med"/>
                      <a:tailEnd type="none" w="med" len="med"/>
                    </a:lnT>
                    <a:lnB>
                      <a:noFill/>
                    </a:lnB>
                    <a:solidFill>
                      <a:srgbClr val="FFFFFF"/>
                    </a:solidFill>
                  </a:tcPr>
                </a:tc>
                <a:tc>
                  <a:txBody>
                    <a:bodyPr/>
                    <a:lstStyle/>
                    <a:p>
                      <a:pPr marL="0" marR="0" algn="l">
                        <a:lnSpc>
                          <a:spcPct val="115000"/>
                        </a:lnSpc>
                        <a:spcBef>
                          <a:spcPts val="0"/>
                        </a:spcBef>
                        <a:spcAft>
                          <a:spcPts val="0"/>
                        </a:spcAft>
                      </a:pPr>
                      <a:endParaRPr lang="en-GB" sz="1800">
                        <a:solidFill>
                          <a:srgbClr val="000000"/>
                        </a:solidFill>
                        <a:latin typeface="Times New Roman"/>
                        <a:ea typeface="Times New Roman"/>
                        <a:cs typeface="Times New Roman"/>
                      </a:endParaRPr>
                    </a:p>
                    <a:p>
                      <a:pPr marL="0" marR="0" algn="l">
                        <a:lnSpc>
                          <a:spcPct val="115000"/>
                        </a:lnSpc>
                        <a:spcBef>
                          <a:spcPts val="0"/>
                        </a:spcBef>
                        <a:spcAft>
                          <a:spcPts val="0"/>
                        </a:spcAft>
                      </a:pPr>
                      <a:r>
                        <a:rPr lang="en-GB" sz="1800">
                          <a:solidFill>
                            <a:srgbClr val="000000"/>
                          </a:solidFill>
                          <a:latin typeface="Times New Roman"/>
                          <a:ea typeface="Times New Roman"/>
                          <a:cs typeface="Times New Roman"/>
                        </a:rPr>
                        <a:t>Covers time period of more than one year and involves 'The formulating, evaluating and selecting strategies for the aim of preparing a long-term plan of action to attain objectives.</a:t>
                      </a:r>
                      <a:endParaRPr lang="en-US" sz="1800">
                        <a:solidFill>
                          <a:srgbClr val="000000"/>
                        </a:solidFill>
                        <a:latin typeface="Calibri"/>
                        <a:ea typeface="Times New Roman"/>
                        <a:cs typeface="Times New Roman"/>
                      </a:endParaRPr>
                    </a:p>
                  </a:txBody>
                  <a:tcPr marL="67539" marR="67539"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38100" cap="flat" cmpd="sng" algn="ctr">
                      <a:solidFill>
                        <a:srgbClr val="4F81BD"/>
                      </a:solidFill>
                      <a:prstDash val="solid"/>
                      <a:round/>
                      <a:headEnd type="none" w="med" len="med"/>
                      <a:tailEnd type="none" w="med" len="med"/>
                    </a:lnT>
                    <a:lnB>
                      <a:noFill/>
                    </a:lnB>
                    <a:solidFill>
                      <a:srgbClr val="D3DFEE"/>
                    </a:solidFill>
                  </a:tcPr>
                </a:tc>
              </a:tr>
              <a:tr h="2106252">
                <a:tc>
                  <a:txBody>
                    <a:bodyPr/>
                    <a:lstStyle/>
                    <a:p>
                      <a:pPr marL="0" marR="0" algn="l">
                        <a:lnSpc>
                          <a:spcPct val="115000"/>
                        </a:lnSpc>
                        <a:spcBef>
                          <a:spcPts val="0"/>
                        </a:spcBef>
                        <a:spcAft>
                          <a:spcPts val="0"/>
                        </a:spcAft>
                      </a:pPr>
                      <a:endParaRPr lang="en-US" sz="1800">
                        <a:solidFill>
                          <a:srgbClr val="000000"/>
                        </a:solidFill>
                        <a:latin typeface="Calibri"/>
                        <a:ea typeface="Times New Roman"/>
                        <a:cs typeface="Times New Roman"/>
                      </a:endParaRPr>
                    </a:p>
                    <a:p>
                      <a:pPr marL="0" marR="0" algn="l">
                        <a:lnSpc>
                          <a:spcPct val="115000"/>
                        </a:lnSpc>
                        <a:spcBef>
                          <a:spcPts val="0"/>
                        </a:spcBef>
                        <a:spcAft>
                          <a:spcPts val="0"/>
                        </a:spcAft>
                      </a:pPr>
                      <a:r>
                        <a:rPr lang="en-GB" sz="1800" b="1">
                          <a:solidFill>
                            <a:srgbClr val="000000"/>
                          </a:solidFill>
                          <a:latin typeface="Times New Roman"/>
                          <a:ea typeface="Times New Roman"/>
                          <a:cs typeface="Times New Roman"/>
                        </a:rPr>
                        <a:t>Budgetary/short-term tactical planning </a:t>
                      </a:r>
                      <a:endParaRPr lang="en-US" sz="1800">
                        <a:solidFill>
                          <a:srgbClr val="000000"/>
                        </a:solidFill>
                        <a:latin typeface="Calibri"/>
                        <a:ea typeface="Times New Roman"/>
                        <a:cs typeface="Times New Roman"/>
                      </a:endParaRPr>
                    </a:p>
                  </a:txBody>
                  <a:tcPr marL="67539" marR="67539" marT="0" marB="0">
                    <a:lnL>
                      <a:noFill/>
                    </a:lnL>
                    <a:lnR w="12700" cap="flat" cmpd="sng" algn="ctr">
                      <a:solidFill>
                        <a:srgbClr val="4F81BD"/>
                      </a:solidFill>
                      <a:prstDash val="solid"/>
                      <a:round/>
                      <a:headEnd type="none" w="med" len="med"/>
                      <a:tailEnd type="none" w="med" len="med"/>
                    </a:lnR>
                    <a:lnT>
                      <a:noFill/>
                    </a:lnT>
                    <a:lnB>
                      <a:noFill/>
                    </a:lnB>
                    <a:solidFill>
                      <a:srgbClr val="FFFFFF"/>
                    </a:solidFill>
                  </a:tcPr>
                </a:tc>
                <a:tc>
                  <a:txBody>
                    <a:bodyPr/>
                    <a:lstStyle/>
                    <a:p>
                      <a:pPr marL="0" marR="0" algn="just">
                        <a:lnSpc>
                          <a:spcPct val="115000"/>
                        </a:lnSpc>
                        <a:spcBef>
                          <a:spcPts val="0"/>
                        </a:spcBef>
                        <a:spcAft>
                          <a:spcPts val="0"/>
                        </a:spcAft>
                      </a:pPr>
                      <a:endParaRPr lang="en-GB" sz="1800">
                        <a:solidFill>
                          <a:srgbClr val="000000"/>
                        </a:solidFill>
                        <a:latin typeface="Times New Roman"/>
                        <a:ea typeface="Times New Roman"/>
                        <a:cs typeface="Times New Roman"/>
                      </a:endParaRPr>
                    </a:p>
                    <a:p>
                      <a:pPr marL="0" marR="0" algn="just">
                        <a:lnSpc>
                          <a:spcPct val="115000"/>
                        </a:lnSpc>
                        <a:spcBef>
                          <a:spcPts val="0"/>
                        </a:spcBef>
                        <a:spcAft>
                          <a:spcPts val="0"/>
                        </a:spcAft>
                      </a:pPr>
                      <a:r>
                        <a:rPr lang="en-GB" sz="1800">
                          <a:solidFill>
                            <a:srgbClr val="000000"/>
                          </a:solidFill>
                          <a:latin typeface="Times New Roman"/>
                          <a:ea typeface="Times New Roman"/>
                          <a:cs typeface="Times New Roman"/>
                        </a:rPr>
                        <a:t>Involves preparing detailed plans, which generally cover one year, for an organization’s functions, activities and departments. Works within the framework set by the strategic plans and converts those strategic plans into action. </a:t>
                      </a:r>
                      <a:endParaRPr lang="en-US" sz="1800">
                        <a:solidFill>
                          <a:srgbClr val="000000"/>
                        </a:solidFill>
                        <a:latin typeface="Calibri"/>
                        <a:ea typeface="Times New Roman"/>
                        <a:cs typeface="Times New Roman"/>
                      </a:endParaRPr>
                    </a:p>
                  </a:txBody>
                  <a:tcPr marL="67539" marR="67539"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a:noFill/>
                    </a:lnT>
                    <a:lnB>
                      <a:noFill/>
                    </a:lnB>
                  </a:tcPr>
                </a:tc>
              </a:tr>
              <a:tr h="2180447">
                <a:tc>
                  <a:txBody>
                    <a:bodyPr/>
                    <a:lstStyle/>
                    <a:p>
                      <a:pPr marL="0" marR="0" algn="just">
                        <a:lnSpc>
                          <a:spcPct val="115000"/>
                        </a:lnSpc>
                        <a:spcBef>
                          <a:spcPts val="0"/>
                        </a:spcBef>
                        <a:spcAft>
                          <a:spcPts val="0"/>
                        </a:spcAft>
                      </a:pPr>
                      <a:endParaRPr lang="en-US" sz="1800">
                        <a:solidFill>
                          <a:srgbClr val="000000"/>
                        </a:solidFill>
                        <a:latin typeface="Calibri"/>
                        <a:ea typeface="Times New Roman"/>
                        <a:cs typeface="Times New Roman"/>
                      </a:endParaRPr>
                    </a:p>
                    <a:p>
                      <a:pPr marL="0" marR="0" algn="just">
                        <a:lnSpc>
                          <a:spcPct val="115000"/>
                        </a:lnSpc>
                        <a:spcBef>
                          <a:spcPts val="0"/>
                        </a:spcBef>
                        <a:spcAft>
                          <a:spcPts val="0"/>
                        </a:spcAft>
                      </a:pPr>
                      <a:r>
                        <a:rPr lang="en-GB" sz="1800" b="1">
                          <a:solidFill>
                            <a:srgbClr val="000000"/>
                          </a:solidFill>
                          <a:latin typeface="Times New Roman"/>
                          <a:ea typeface="Times New Roman"/>
                          <a:cs typeface="Times New Roman"/>
                        </a:rPr>
                        <a:t>Operation Planning</a:t>
                      </a:r>
                      <a:endParaRPr lang="en-US" sz="1800">
                        <a:solidFill>
                          <a:srgbClr val="000000"/>
                        </a:solidFill>
                        <a:latin typeface="Calibri"/>
                        <a:ea typeface="Times New Roman"/>
                        <a:cs typeface="Times New Roman"/>
                      </a:endParaRPr>
                    </a:p>
                  </a:txBody>
                  <a:tcPr marL="67539" marR="67539" marT="0" marB="0">
                    <a:lnL>
                      <a:noFill/>
                    </a:lnL>
                    <a:lnR w="12700" cap="flat" cmpd="sng" algn="ctr">
                      <a:solidFill>
                        <a:srgbClr val="4F81BD"/>
                      </a:solidFill>
                      <a:prstDash val="solid"/>
                      <a:round/>
                      <a:headEnd type="none" w="med" len="med"/>
                      <a:tailEnd type="none" w="med" len="med"/>
                    </a:lnR>
                    <a:lnT>
                      <a:noFill/>
                    </a:lnT>
                    <a:lnB>
                      <a:noFill/>
                    </a:lnB>
                    <a:solidFill>
                      <a:srgbClr val="FFFFFF"/>
                    </a:solidFill>
                  </a:tcPr>
                </a:tc>
                <a:tc>
                  <a:txBody>
                    <a:bodyPr/>
                    <a:lstStyle/>
                    <a:p>
                      <a:pPr marL="0" marR="0" algn="just">
                        <a:lnSpc>
                          <a:spcPct val="115000"/>
                        </a:lnSpc>
                        <a:spcBef>
                          <a:spcPts val="0"/>
                        </a:spcBef>
                        <a:spcAft>
                          <a:spcPts val="0"/>
                        </a:spcAft>
                      </a:pPr>
                      <a:endParaRPr lang="en-GB" sz="1800" dirty="0">
                        <a:solidFill>
                          <a:srgbClr val="000000"/>
                        </a:solidFill>
                        <a:latin typeface="Times New Roman"/>
                        <a:ea typeface="Times New Roman"/>
                        <a:cs typeface="Times New Roman"/>
                      </a:endParaRPr>
                    </a:p>
                    <a:p>
                      <a:pPr marL="0" marR="0" algn="just">
                        <a:lnSpc>
                          <a:spcPct val="115000"/>
                        </a:lnSpc>
                        <a:spcBef>
                          <a:spcPts val="0"/>
                        </a:spcBef>
                        <a:spcAft>
                          <a:spcPts val="0"/>
                        </a:spcAft>
                      </a:pPr>
                      <a:r>
                        <a:rPr lang="en-GB" sz="1800" dirty="0">
                          <a:solidFill>
                            <a:srgbClr val="000000"/>
                          </a:solidFill>
                          <a:latin typeface="Times New Roman"/>
                          <a:ea typeface="Times New Roman"/>
                          <a:cs typeface="Times New Roman"/>
                        </a:rPr>
                        <a:t>Planning on a very short–term or day to </a:t>
                      </a:r>
                      <a:r>
                        <a:rPr lang="en-GB" sz="1800" dirty="0" smtClean="0">
                          <a:solidFill>
                            <a:srgbClr val="000000"/>
                          </a:solidFill>
                          <a:latin typeface="Times New Roman"/>
                          <a:ea typeface="Times New Roman"/>
                          <a:cs typeface="Times New Roman"/>
                        </a:rPr>
                        <a:t>day </a:t>
                      </a:r>
                      <a:r>
                        <a:rPr lang="en-GB" sz="1800" dirty="0">
                          <a:solidFill>
                            <a:srgbClr val="000000"/>
                          </a:solidFill>
                          <a:latin typeface="Times New Roman"/>
                          <a:ea typeface="Times New Roman"/>
                          <a:cs typeface="Times New Roman"/>
                        </a:rPr>
                        <a:t>basis and is concerned with planning how an organization’s resources will be used. Works within the framework set by the budgetary plans and converts the budgetary plans into action.  </a:t>
                      </a:r>
                      <a:endParaRPr lang="en-US" sz="1800" dirty="0">
                        <a:solidFill>
                          <a:srgbClr val="000000"/>
                        </a:solidFill>
                        <a:latin typeface="Calibri"/>
                        <a:ea typeface="Times New Roman"/>
                        <a:cs typeface="Times New Roman"/>
                      </a:endParaRPr>
                    </a:p>
                  </a:txBody>
                  <a:tcPr marL="67539" marR="67539"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a:noFill/>
                    </a:lnT>
                    <a:lnB>
                      <a:noFill/>
                    </a:lnB>
                    <a:solidFill>
                      <a:srgbClr val="D3DFEE"/>
                    </a:solidFill>
                  </a:tcPr>
                </a:tc>
              </a:tr>
            </a:tbl>
          </a:graphicData>
        </a:graphic>
      </p:graphicFrame>
    </p:spTree>
    <p:extLst>
      <p:ext uri="{BB962C8B-B14F-4D97-AF65-F5344CB8AC3E}">
        <p14:creationId xmlns:p14="http://schemas.microsoft.com/office/powerpoint/2010/main" val="1200825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en-US" sz="4000" b="1" dirty="0"/>
              <a:t>Control &amp; Performance Evaluation</a:t>
            </a:r>
          </a:p>
        </p:txBody>
      </p:sp>
      <p:sp>
        <p:nvSpPr>
          <p:cNvPr id="10243" name="Rectangle 3"/>
          <p:cNvSpPr>
            <a:spLocks noGrp="1" noChangeArrowheads="1"/>
          </p:cNvSpPr>
          <p:nvPr>
            <p:ph type="body" idx="1"/>
          </p:nvPr>
        </p:nvSpPr>
        <p:spPr>
          <a:xfrm>
            <a:off x="1981200" y="1447801"/>
            <a:ext cx="8229600" cy="4678363"/>
          </a:xfrm>
        </p:spPr>
        <p:txBody>
          <a:bodyPr>
            <a:normAutofit/>
          </a:bodyPr>
          <a:lstStyle/>
          <a:p>
            <a:pPr algn="just"/>
            <a:r>
              <a:rPr lang="en-GB" dirty="0"/>
              <a:t>A budget is a </a:t>
            </a:r>
            <a:r>
              <a:rPr lang="en-GB" b="1" dirty="0"/>
              <a:t>yardstick</a:t>
            </a:r>
            <a:r>
              <a:rPr lang="en-GB" dirty="0"/>
              <a:t> against which actual performance is measured and assessed. Control over actual performance is provided by the comparisons of actual results against the budget plan. </a:t>
            </a:r>
          </a:p>
          <a:p>
            <a:pPr algn="just">
              <a:buNone/>
            </a:pPr>
            <a:endParaRPr lang="en-GB" dirty="0"/>
          </a:p>
          <a:p>
            <a:pPr algn="just"/>
            <a:r>
              <a:rPr lang="en-GB" dirty="0"/>
              <a:t>This leads to </a:t>
            </a:r>
            <a:r>
              <a:rPr lang="en-GB" b="1" dirty="0"/>
              <a:t>management by exception </a:t>
            </a:r>
            <a:r>
              <a:rPr lang="en-GB" dirty="0"/>
              <a:t>(activities not in control are given more focused and managed)</a:t>
            </a:r>
          </a:p>
        </p:txBody>
      </p:sp>
    </p:spTree>
    <p:extLst>
      <p:ext uri="{BB962C8B-B14F-4D97-AF65-F5344CB8AC3E}">
        <p14:creationId xmlns:p14="http://schemas.microsoft.com/office/powerpoint/2010/main" val="3384638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b="1" dirty="0" smtClean="0"/>
              <a:t>Motivation</a:t>
            </a:r>
          </a:p>
        </p:txBody>
      </p:sp>
      <p:sp>
        <p:nvSpPr>
          <p:cNvPr id="11267" name="Rectangle 3"/>
          <p:cNvSpPr>
            <a:spLocks noGrp="1" noChangeArrowheads="1"/>
          </p:cNvSpPr>
          <p:nvPr>
            <p:ph type="body" idx="1"/>
          </p:nvPr>
        </p:nvSpPr>
        <p:spPr/>
        <p:txBody>
          <a:bodyPr/>
          <a:lstStyle/>
          <a:p>
            <a:pPr algn="just"/>
            <a:r>
              <a:rPr lang="en-US" dirty="0" smtClean="0"/>
              <a:t>Budget is a useful device in influencing managers &amp; their sub-ordinates’ behavior.</a:t>
            </a:r>
          </a:p>
          <a:p>
            <a:pPr algn="just">
              <a:buNone/>
            </a:pPr>
            <a:endParaRPr lang="en-US" dirty="0" smtClean="0"/>
          </a:p>
          <a:p>
            <a:pPr algn="just"/>
            <a:r>
              <a:rPr lang="en-US" dirty="0" smtClean="0"/>
              <a:t>A well planned budget is likely to develop a positive behavior, if it is complemented with a proper rewarding system.</a:t>
            </a:r>
          </a:p>
          <a:p>
            <a:pPr algn="just"/>
            <a:endParaRPr lang="en-US" dirty="0" smtClean="0"/>
          </a:p>
        </p:txBody>
      </p:sp>
    </p:spTree>
    <p:extLst>
      <p:ext uri="{BB962C8B-B14F-4D97-AF65-F5344CB8AC3E}">
        <p14:creationId xmlns:p14="http://schemas.microsoft.com/office/powerpoint/2010/main" val="3617543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r>
              <a:rPr lang="en-US" sz="4000" b="1" dirty="0"/>
              <a:t>Communication and Coordination</a:t>
            </a:r>
          </a:p>
        </p:txBody>
      </p:sp>
      <p:sp>
        <p:nvSpPr>
          <p:cNvPr id="12291" name="Rectangle 3"/>
          <p:cNvSpPr>
            <a:spLocks noGrp="1" noChangeArrowheads="1"/>
          </p:cNvSpPr>
          <p:nvPr>
            <p:ph type="body" idx="1"/>
          </p:nvPr>
        </p:nvSpPr>
        <p:spPr>
          <a:xfrm>
            <a:off x="1981200" y="1371600"/>
            <a:ext cx="8229600" cy="5029200"/>
          </a:xfrm>
        </p:spPr>
        <p:txBody>
          <a:bodyPr>
            <a:normAutofit/>
          </a:bodyPr>
          <a:lstStyle/>
          <a:p>
            <a:pPr algn="just"/>
            <a:r>
              <a:rPr lang="en-US" dirty="0"/>
              <a:t>In budgeting there are two types of Communication and Coordination.</a:t>
            </a:r>
          </a:p>
          <a:p>
            <a:pPr algn="just">
              <a:buFont typeface="Wingdings" pitchFamily="2" charset="2"/>
              <a:buChar char="ü"/>
            </a:pPr>
            <a:r>
              <a:rPr lang="en-US" b="1" dirty="0"/>
              <a:t>Pre-budget</a:t>
            </a:r>
            <a:r>
              <a:rPr lang="en-US" dirty="0"/>
              <a:t>: when preparing the budget different functions of the organization needs to communication as well as work together.</a:t>
            </a:r>
          </a:p>
          <a:p>
            <a:pPr algn="just">
              <a:buNone/>
            </a:pPr>
            <a:endParaRPr lang="en-US" dirty="0"/>
          </a:p>
          <a:p>
            <a:pPr algn="just">
              <a:buFont typeface="Wingdings" pitchFamily="2" charset="2"/>
              <a:buChar char="ü"/>
            </a:pPr>
            <a:r>
              <a:rPr lang="en-US" b="1" dirty="0"/>
              <a:t>Post budget</a:t>
            </a:r>
            <a:r>
              <a:rPr lang="en-US" dirty="0"/>
              <a:t>: once the budget is prepared the budget itself communicates to the relevant managers of their targets and achievements of those targets normally requires coherent/together working.  </a:t>
            </a:r>
          </a:p>
        </p:txBody>
      </p:sp>
    </p:spTree>
    <p:extLst>
      <p:ext uri="{BB962C8B-B14F-4D97-AF65-F5344CB8AC3E}">
        <p14:creationId xmlns:p14="http://schemas.microsoft.com/office/powerpoint/2010/main" val="18007181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ctrTitle"/>
          </p:nvPr>
        </p:nvSpPr>
        <p:spPr/>
        <p:txBody>
          <a:bodyPr/>
          <a:lstStyle/>
          <a:p>
            <a:r>
              <a:rPr lang="en-US" dirty="0" smtClean="0"/>
              <a:t>Planning – Budgetary </a:t>
            </a:r>
          </a:p>
        </p:txBody>
      </p:sp>
      <p:sp>
        <p:nvSpPr>
          <p:cNvPr id="19459" name="Rectangle 5"/>
          <p:cNvSpPr>
            <a:spLocks noGrp="1" noChangeArrowheads="1"/>
          </p:cNvSpPr>
          <p:nvPr>
            <p:ph type="subTitle" idx="1"/>
          </p:nvPr>
        </p:nvSpPr>
        <p:spPr/>
        <p:txBody>
          <a:bodyPr/>
          <a:lstStyle/>
          <a:p>
            <a:r>
              <a:rPr lang="en-US" smtClean="0"/>
              <a:t>How? The approaches </a:t>
            </a:r>
          </a:p>
        </p:txBody>
      </p:sp>
    </p:spTree>
    <p:extLst>
      <p:ext uri="{BB962C8B-B14F-4D97-AF65-F5344CB8AC3E}">
        <p14:creationId xmlns:p14="http://schemas.microsoft.com/office/powerpoint/2010/main" val="15249863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1296</Words>
  <Application>Microsoft Office PowerPoint</Application>
  <PresentationFormat>Widescreen</PresentationFormat>
  <Paragraphs>303</Paragraphs>
  <Slides>44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MS Mincho</vt:lpstr>
      <vt:lpstr>Arial</vt:lpstr>
      <vt:lpstr>Calibri</vt:lpstr>
      <vt:lpstr>Calibri Light</vt:lpstr>
      <vt:lpstr>Courier New</vt:lpstr>
      <vt:lpstr>Tahoma</vt:lpstr>
      <vt:lpstr>Times New Roman</vt:lpstr>
      <vt:lpstr>Wingdings</vt:lpstr>
      <vt:lpstr>Office Theme</vt:lpstr>
      <vt:lpstr>Budgeting &amp;  Budgetary Control </vt:lpstr>
      <vt:lpstr>Budgets, budgeting and budgetary control</vt:lpstr>
      <vt:lpstr>Why budgeting ?  </vt:lpstr>
      <vt:lpstr>Planning </vt:lpstr>
      <vt:lpstr>PowerPoint Presentation</vt:lpstr>
      <vt:lpstr>Control &amp; Performance Evaluation</vt:lpstr>
      <vt:lpstr>Motivation</vt:lpstr>
      <vt:lpstr>Communication and Coordination</vt:lpstr>
      <vt:lpstr>Planning – Budgetary </vt:lpstr>
      <vt:lpstr>Stages in the budgeting process</vt:lpstr>
      <vt:lpstr>PowerPoint Presentation</vt:lpstr>
      <vt:lpstr>PowerPoint Presentation</vt:lpstr>
      <vt:lpstr>PowerPoint Presentation</vt:lpstr>
      <vt:lpstr>PowerPoint Presentation</vt:lpstr>
      <vt:lpstr>PowerPoint Presentation</vt:lpstr>
      <vt:lpstr>Budgetary Planning approaches</vt:lpstr>
      <vt:lpstr>Main Approaches</vt:lpstr>
      <vt:lpstr>In Bottom up approach/Participatory budget</vt:lpstr>
      <vt:lpstr>Alternative Approaches</vt:lpstr>
      <vt:lpstr> Incremental </vt:lpstr>
      <vt:lpstr>Rolling</vt:lpstr>
      <vt:lpstr> ZBB (Zero Based Budgeting)</vt:lpstr>
      <vt:lpstr>Steps in ZBB</vt:lpstr>
      <vt:lpstr>ABB (Activity Based Budgeting)</vt:lpstr>
      <vt:lpstr>PPBS (Programme planning Budgeting System)</vt:lpstr>
      <vt:lpstr>Getting the figures organized</vt:lpstr>
      <vt:lpstr>Sales Budget</vt:lpstr>
      <vt:lpstr>Production Budget</vt:lpstr>
      <vt:lpstr>Material Usage Budget</vt:lpstr>
      <vt:lpstr>Material Purchase Budget</vt:lpstr>
      <vt:lpstr>Labour Budget</vt:lpstr>
      <vt:lpstr>Labour Budget</vt:lpstr>
      <vt:lpstr>Production Cost Budget</vt:lpstr>
      <vt:lpstr>Cash Budget</vt:lpstr>
      <vt:lpstr>PowerPoint Presentation</vt:lpstr>
      <vt:lpstr>Control &amp; Performance Evaluation </vt:lpstr>
      <vt:lpstr>Budgetary control</vt:lpstr>
      <vt:lpstr>Flexible Budgets</vt:lpstr>
      <vt:lpstr>Flexible Budgets</vt:lpstr>
      <vt:lpstr>Flexible Budgeting Technique</vt:lpstr>
      <vt:lpstr>The High - Low Method</vt:lpstr>
      <vt:lpstr>The High - Low Method</vt:lpstr>
      <vt:lpstr>Budgetary control</vt:lpstr>
      <vt:lpstr>Budgetary control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Budgeting &amp;  Budgetary Control </dc:title>
  <dc:creator>Chathuri Senarath</dc:creator>
  <cp:lastModifiedBy>Chathuri Senarath</cp:lastModifiedBy>
  <cp:revision>1</cp:revision>
  <dcterms:created xsi:type="dcterms:W3CDTF">2016-05-24T18:54:41Z</dcterms:created>
  <dcterms:modified xsi:type="dcterms:W3CDTF">2016-05-24T18:55:28Z</dcterms:modified>
</cp:coreProperties>
</file>