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</p:sldIdLst>
  <p:sldSz cx="18288000" cy="14630400"/>
  <p:notesSz cx="18288000" cy="14630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4535424"/>
            <a:ext cx="15544800" cy="30723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8193024"/>
            <a:ext cx="12801600" cy="3657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914400" y="3364992"/>
            <a:ext cx="7955280" cy="9656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9418320" y="3364992"/>
            <a:ext cx="7955280" cy="96560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556259" y="1789176"/>
            <a:ext cx="3199638" cy="637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587057" y="1795779"/>
            <a:ext cx="3156140" cy="5946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36447" y="1933702"/>
            <a:ext cx="16215105" cy="40786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04441" y="2898139"/>
            <a:ext cx="13999844" cy="3212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13606272"/>
            <a:ext cx="5852160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13606272"/>
            <a:ext cx="4206240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13606272"/>
            <a:ext cx="4206240" cy="731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2" Type="http://schemas.openxmlformats.org/officeDocument/2006/relationships/image" Target="../media/image44.png"/><Relationship Id="rId13" Type="http://schemas.openxmlformats.org/officeDocument/2006/relationships/image" Target="../media/image45.png"/><Relationship Id="rId14" Type="http://schemas.openxmlformats.org/officeDocument/2006/relationships/image" Target="../media/image46.png"/><Relationship Id="rId15" Type="http://schemas.openxmlformats.org/officeDocument/2006/relationships/image" Target="../media/image47.png"/><Relationship Id="rId16" Type="http://schemas.openxmlformats.org/officeDocument/2006/relationships/image" Target="../media/image48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9.png"/><Relationship Id="rId3" Type="http://schemas.openxmlformats.org/officeDocument/2006/relationships/image" Target="../media/image50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Relationship Id="rId4" Type="http://schemas.openxmlformats.org/officeDocument/2006/relationships/image" Target="../media/image60.png"/><Relationship Id="rId5" Type="http://schemas.openxmlformats.org/officeDocument/2006/relationships/image" Target="../media/image6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2.png"/><Relationship Id="rId3" Type="http://schemas.openxmlformats.org/officeDocument/2006/relationships/image" Target="../media/image6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4.png"/><Relationship Id="rId3" Type="http://schemas.openxmlformats.org/officeDocument/2006/relationships/image" Target="../media/image65.png"/><Relationship Id="rId4" Type="http://schemas.openxmlformats.org/officeDocument/2006/relationships/image" Target="../media/image66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Relationship Id="rId7" Type="http://schemas.openxmlformats.org/officeDocument/2006/relationships/image" Target="../media/image69.png"/><Relationship Id="rId8" Type="http://schemas.openxmlformats.org/officeDocument/2006/relationships/image" Target="../media/image70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1.png"/><Relationship Id="rId3" Type="http://schemas.openxmlformats.org/officeDocument/2006/relationships/image" Target="../media/image7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7.png"/><Relationship Id="rId3" Type="http://schemas.openxmlformats.org/officeDocument/2006/relationships/image" Target="../media/image78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1.png"/><Relationship Id="rId3" Type="http://schemas.openxmlformats.org/officeDocument/2006/relationships/image" Target="../media/image82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5.png"/><Relationship Id="rId3" Type="http://schemas.openxmlformats.org/officeDocument/2006/relationships/image" Target="../media/image8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image" Target="../media/image90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image" Target="../media/image95.png"/><Relationship Id="rId5" Type="http://schemas.openxmlformats.org/officeDocument/2006/relationships/image" Target="../media/image96.png"/><Relationship Id="rId6" Type="http://schemas.openxmlformats.org/officeDocument/2006/relationships/image" Target="../media/image97.png"/><Relationship Id="rId7" Type="http://schemas.openxmlformats.org/officeDocument/2006/relationships/image" Target="../media/image98.png"/><Relationship Id="rId8" Type="http://schemas.openxmlformats.org/officeDocument/2006/relationships/image" Target="../media/image99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0.png"/><Relationship Id="rId3" Type="http://schemas.openxmlformats.org/officeDocument/2006/relationships/image" Target="../media/image101.png"/><Relationship Id="rId4" Type="http://schemas.openxmlformats.org/officeDocument/2006/relationships/image" Target="../media/image102.png"/><Relationship Id="rId5" Type="http://schemas.openxmlformats.org/officeDocument/2006/relationships/image" Target="../media/image103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4.png"/><Relationship Id="rId3" Type="http://schemas.openxmlformats.org/officeDocument/2006/relationships/image" Target="../media/image105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6.png"/><Relationship Id="rId3" Type="http://schemas.openxmlformats.org/officeDocument/2006/relationships/image" Target="../media/image107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8.png"/><Relationship Id="rId3" Type="http://schemas.openxmlformats.org/officeDocument/2006/relationships/image" Target="../media/image109.png"/><Relationship Id="rId4" Type="http://schemas.openxmlformats.org/officeDocument/2006/relationships/image" Target="../media/image110.png"/><Relationship Id="rId5" Type="http://schemas.openxmlformats.org/officeDocument/2006/relationships/image" Target="../media/image111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2.png"/><Relationship Id="rId3" Type="http://schemas.openxmlformats.org/officeDocument/2006/relationships/image" Target="../media/image113.png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4.png"/><Relationship Id="rId3" Type="http://schemas.openxmlformats.org/officeDocument/2006/relationships/image" Target="../media/image115.pn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Relationship Id="rId23" Type="http://schemas.openxmlformats.org/officeDocument/2006/relationships/image" Target="../media/image31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1519" y="5497067"/>
            <a:ext cx="16866870" cy="31645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1295400"/>
            <a:ext cx="16764000" cy="12039600"/>
          </a:xfrm>
          <a:custGeom>
            <a:avLst/>
            <a:gdLst/>
            <a:ahLst/>
            <a:cxnLst/>
            <a:rect l="l" t="t" r="r" b="b"/>
            <a:pathLst>
              <a:path w="16764000" h="12039600">
                <a:moveTo>
                  <a:pt x="0" y="12039600"/>
                </a:moveTo>
                <a:lnTo>
                  <a:pt x="16764000" y="12039600"/>
                </a:lnTo>
                <a:lnTo>
                  <a:pt x="16764000" y="0"/>
                </a:lnTo>
                <a:lnTo>
                  <a:pt x="0" y="0"/>
                </a:lnTo>
                <a:lnTo>
                  <a:pt x="0" y="12039600"/>
                </a:lnTo>
                <a:close/>
              </a:path>
            </a:pathLst>
          </a:custGeom>
          <a:ln w="9144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319783" y="1534667"/>
            <a:ext cx="6948678" cy="605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349247" y="1540255"/>
            <a:ext cx="6908165" cy="56527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318386" y="2263393"/>
            <a:ext cx="16264890" cy="53790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 indent="-706120">
              <a:lnSpc>
                <a:spcPct val="100000"/>
              </a:lnSpc>
              <a:tabLst>
                <a:tab pos="8562340" algn="l"/>
              </a:tabLst>
            </a:pPr>
            <a:r>
              <a:rPr dirty="0" sz="5000">
                <a:latin typeface="Calibri"/>
                <a:cs typeface="Calibri"/>
              </a:rPr>
              <a:t>Solutions </a:t>
            </a:r>
            <a:r>
              <a:rPr dirty="0" sz="5000" spc="-40">
                <a:latin typeface="Calibri"/>
                <a:cs typeface="Calibri"/>
              </a:rPr>
              <a:t>for </a:t>
            </a:r>
            <a:r>
              <a:rPr dirty="0" sz="5000" spc="-5">
                <a:latin typeface="Calibri"/>
                <a:cs typeface="Calibri"/>
              </a:rPr>
              <a:t>some </a:t>
            </a:r>
            <a:r>
              <a:rPr dirty="0" sz="5000" spc="5">
                <a:latin typeface="Calibri"/>
                <a:cs typeface="Calibri"/>
              </a:rPr>
              <a:t>issues </a:t>
            </a:r>
            <a:r>
              <a:rPr dirty="0" sz="5000" spc="-10">
                <a:latin typeface="Calibri"/>
                <a:cs typeface="Calibri"/>
              </a:rPr>
              <a:t>by </a:t>
            </a:r>
            <a:r>
              <a:rPr dirty="0" sz="5000" spc="-5">
                <a:latin typeface="Calibri"/>
                <a:cs typeface="Calibri"/>
              </a:rPr>
              <a:t>means </a:t>
            </a:r>
            <a:r>
              <a:rPr dirty="0" sz="5000">
                <a:latin typeface="Calibri"/>
                <a:cs typeface="Calibri"/>
              </a:rPr>
              <a:t>of </a:t>
            </a:r>
            <a:r>
              <a:rPr dirty="0" sz="5000" spc="-15">
                <a:latin typeface="Calibri"/>
                <a:cs typeface="Calibri"/>
              </a:rPr>
              <a:t>formulating </a:t>
            </a:r>
            <a:r>
              <a:rPr dirty="0" sz="5000" spc="-25">
                <a:latin typeface="Calibri"/>
                <a:cs typeface="Calibri"/>
              </a:rPr>
              <a:t>well-  </a:t>
            </a:r>
            <a:r>
              <a:rPr dirty="0" sz="5000" spc="-10">
                <a:latin typeface="Calibri"/>
                <a:cs typeface="Calibri"/>
              </a:rPr>
              <a:t>defined </a:t>
            </a:r>
            <a:r>
              <a:rPr dirty="0" sz="5000" spc="-5">
                <a:latin typeface="Calibri"/>
                <a:cs typeface="Calibri"/>
              </a:rPr>
              <a:t>policies </a:t>
            </a:r>
            <a:r>
              <a:rPr dirty="0" sz="5000" spc="-35">
                <a:latin typeface="Calibri"/>
                <a:cs typeface="Calibri"/>
              </a:rPr>
              <a:t>have </a:t>
            </a:r>
            <a:r>
              <a:rPr dirty="0" sz="5000" spc="-25">
                <a:latin typeface="Calibri"/>
                <a:cs typeface="Calibri"/>
              </a:rPr>
              <a:t>to </a:t>
            </a:r>
            <a:r>
              <a:rPr dirty="0" sz="5000" spc="-5">
                <a:latin typeface="Calibri"/>
                <a:cs typeface="Calibri"/>
              </a:rPr>
              <a:t>be decided. </a:t>
            </a:r>
            <a:r>
              <a:rPr dirty="0" sz="5000" spc="-20">
                <a:latin typeface="Calibri"/>
                <a:cs typeface="Calibri"/>
              </a:rPr>
              <a:t>Policies are </a:t>
            </a:r>
            <a:r>
              <a:rPr dirty="0" sz="5000" spc="-5">
                <a:latin typeface="Calibri"/>
                <a:cs typeface="Calibri"/>
              </a:rPr>
              <a:t>guidelines  </a:t>
            </a:r>
            <a:r>
              <a:rPr dirty="0" sz="5000" spc="-25">
                <a:latin typeface="Calibri"/>
                <a:cs typeface="Calibri"/>
              </a:rPr>
              <a:t>to </a:t>
            </a:r>
            <a:r>
              <a:rPr dirty="0" sz="5000">
                <a:latin typeface="Calibri"/>
                <a:cs typeface="Calibri"/>
              </a:rPr>
              <a:t>thinking and action and </a:t>
            </a:r>
            <a:r>
              <a:rPr dirty="0" sz="5000" spc="-5">
                <a:latin typeface="Calibri"/>
                <a:cs typeface="Calibri"/>
              </a:rPr>
              <a:t>purpose of </a:t>
            </a:r>
            <a:r>
              <a:rPr dirty="0" sz="5000">
                <a:latin typeface="Calibri"/>
                <a:cs typeface="Calibri"/>
              </a:rPr>
              <a:t>a </a:t>
            </a:r>
            <a:r>
              <a:rPr dirty="0" sz="5000" spc="-5">
                <a:latin typeface="Calibri"/>
                <a:cs typeface="Calibri"/>
              </a:rPr>
              <a:t>policy </a:t>
            </a:r>
            <a:r>
              <a:rPr dirty="0" sz="5000">
                <a:latin typeface="Calibri"/>
                <a:cs typeface="Calibri"/>
              </a:rPr>
              <a:t>is </a:t>
            </a:r>
            <a:r>
              <a:rPr dirty="0" sz="5000" spc="-30">
                <a:latin typeface="Calibri"/>
                <a:cs typeface="Calibri"/>
              </a:rPr>
              <a:t>to </a:t>
            </a:r>
            <a:r>
              <a:rPr dirty="0" sz="5000" spc="-20">
                <a:latin typeface="Calibri"/>
                <a:cs typeface="Calibri"/>
              </a:rPr>
              <a:t>provide  </a:t>
            </a:r>
            <a:r>
              <a:rPr dirty="0" sz="5000" spc="-10">
                <a:latin typeface="Calibri"/>
                <a:cs typeface="Calibri"/>
              </a:rPr>
              <a:t>direction. </a:t>
            </a:r>
            <a:r>
              <a:rPr dirty="0" sz="5000" spc="-35">
                <a:latin typeface="Calibri"/>
                <a:cs typeface="Calibri"/>
              </a:rPr>
              <a:t>Any </a:t>
            </a:r>
            <a:r>
              <a:rPr dirty="0" sz="5000" spc="-25">
                <a:latin typeface="Calibri"/>
                <a:cs typeface="Calibri"/>
              </a:rPr>
              <a:t>organization </a:t>
            </a:r>
            <a:r>
              <a:rPr dirty="0" sz="5000" spc="-20">
                <a:latin typeface="Calibri"/>
                <a:cs typeface="Calibri"/>
              </a:rPr>
              <a:t>attempting </a:t>
            </a:r>
            <a:r>
              <a:rPr dirty="0" sz="5000" spc="-25">
                <a:latin typeface="Calibri"/>
                <a:cs typeface="Calibri"/>
              </a:rPr>
              <a:t>to </a:t>
            </a:r>
            <a:r>
              <a:rPr dirty="0" sz="5000" spc="-5">
                <a:latin typeface="Calibri"/>
                <a:cs typeface="Calibri"/>
              </a:rPr>
              <a:t>do </a:t>
            </a:r>
            <a:r>
              <a:rPr dirty="0" sz="5000" spc="-10">
                <a:latin typeface="Calibri"/>
                <a:cs typeface="Calibri"/>
              </a:rPr>
              <a:t>PE successfully  </a:t>
            </a:r>
            <a:r>
              <a:rPr dirty="0" sz="5000" spc="-5">
                <a:latin typeface="Calibri"/>
                <a:cs typeface="Calibri"/>
              </a:rPr>
              <a:t>should </a:t>
            </a:r>
            <a:r>
              <a:rPr dirty="0" sz="5000" spc="-25">
                <a:latin typeface="Calibri"/>
                <a:cs typeface="Calibri"/>
              </a:rPr>
              <a:t>formulate </a:t>
            </a:r>
            <a:r>
              <a:rPr dirty="0" sz="5000">
                <a:latin typeface="Calibri"/>
                <a:cs typeface="Calibri"/>
              </a:rPr>
              <a:t>clear and </a:t>
            </a:r>
            <a:r>
              <a:rPr dirty="0" sz="5000" spc="-20">
                <a:latin typeface="Calibri"/>
                <a:cs typeface="Calibri"/>
              </a:rPr>
              <a:t>appropriate </a:t>
            </a:r>
            <a:r>
              <a:rPr dirty="0" sz="5000" spc="-5">
                <a:latin typeface="Calibri"/>
                <a:cs typeface="Calibri"/>
              </a:rPr>
              <a:t>policies </a:t>
            </a:r>
            <a:r>
              <a:rPr dirty="0" sz="5000" spc="5">
                <a:latin typeface="Calibri"/>
                <a:cs typeface="Calibri"/>
              </a:rPr>
              <a:t>in </a:t>
            </a:r>
            <a:r>
              <a:rPr dirty="0" sz="5000" spc="-10">
                <a:latin typeface="Calibri"/>
                <a:cs typeface="Calibri"/>
              </a:rPr>
              <a:t>respect </a:t>
            </a:r>
            <a:r>
              <a:rPr dirty="0" sz="5000" spc="-5">
                <a:latin typeface="Calibri"/>
                <a:cs typeface="Calibri"/>
              </a:rPr>
              <a:t>of  </a:t>
            </a:r>
            <a:r>
              <a:rPr dirty="0" sz="5000" spc="-10">
                <a:latin typeface="Calibri"/>
                <a:cs typeface="Calibri"/>
              </a:rPr>
              <a:t>various </a:t>
            </a:r>
            <a:r>
              <a:rPr dirty="0" sz="5000" spc="-5">
                <a:latin typeface="Calibri"/>
                <a:cs typeface="Calibri"/>
              </a:rPr>
              <a:t>issues </a:t>
            </a:r>
            <a:r>
              <a:rPr dirty="0" sz="5000" spc="-25">
                <a:latin typeface="Calibri"/>
                <a:cs typeface="Calibri"/>
              </a:rPr>
              <a:t>involved</a:t>
            </a:r>
            <a:r>
              <a:rPr dirty="0" sz="5000" spc="5">
                <a:latin typeface="Calibri"/>
                <a:cs typeface="Calibri"/>
              </a:rPr>
              <a:t> </a:t>
            </a:r>
            <a:r>
              <a:rPr dirty="0" sz="5000">
                <a:latin typeface="Calibri"/>
                <a:cs typeface="Calibri"/>
              </a:rPr>
              <a:t>in </a:t>
            </a:r>
            <a:r>
              <a:rPr dirty="0" sz="5000" spc="-10">
                <a:latin typeface="Calibri"/>
                <a:cs typeface="Calibri"/>
              </a:rPr>
              <a:t>PE.	</a:t>
            </a:r>
            <a:r>
              <a:rPr dirty="0" sz="5000" spc="-15">
                <a:latin typeface="Calibri"/>
                <a:cs typeface="Calibri"/>
              </a:rPr>
              <a:t>Important </a:t>
            </a:r>
            <a:r>
              <a:rPr dirty="0" sz="5000" spc="5">
                <a:latin typeface="Calibri"/>
                <a:cs typeface="Calibri"/>
              </a:rPr>
              <a:t>issues</a:t>
            </a:r>
            <a:r>
              <a:rPr dirty="0" sz="5000" spc="-100">
                <a:latin typeface="Calibri"/>
                <a:cs typeface="Calibri"/>
              </a:rPr>
              <a:t> </a:t>
            </a:r>
            <a:r>
              <a:rPr dirty="0" sz="5000" spc="-40">
                <a:latin typeface="Calibri"/>
                <a:cs typeface="Calibri"/>
              </a:rPr>
              <a:t>for</a:t>
            </a:r>
            <a:r>
              <a:rPr dirty="0" sz="5000" spc="-20">
                <a:latin typeface="Calibri"/>
                <a:cs typeface="Calibri"/>
              </a:rPr>
              <a:t> </a:t>
            </a:r>
            <a:r>
              <a:rPr dirty="0" sz="5000">
                <a:latin typeface="Calibri"/>
                <a:cs typeface="Calibri"/>
              </a:rPr>
              <a:t>which </a:t>
            </a:r>
            <a:r>
              <a:rPr dirty="0" sz="5000">
                <a:latin typeface="Calibri"/>
                <a:cs typeface="Calibri"/>
              </a:rPr>
              <a:t> </a:t>
            </a:r>
            <a:r>
              <a:rPr dirty="0" sz="5000" spc="-5">
                <a:latin typeface="Calibri"/>
                <a:cs typeface="Calibri"/>
              </a:rPr>
              <a:t>policies should be </a:t>
            </a:r>
            <a:r>
              <a:rPr dirty="0" sz="5000" spc="-25">
                <a:latin typeface="Calibri"/>
                <a:cs typeface="Calibri"/>
              </a:rPr>
              <a:t>formulated</a:t>
            </a:r>
            <a:r>
              <a:rPr dirty="0" sz="5000" spc="-60">
                <a:latin typeface="Calibri"/>
                <a:cs typeface="Calibri"/>
              </a:rPr>
              <a:t> </a:t>
            </a:r>
            <a:r>
              <a:rPr dirty="0" sz="5000" spc="-15">
                <a:latin typeface="Calibri"/>
                <a:cs typeface="Calibri"/>
              </a:rPr>
              <a:t>are:</a:t>
            </a:r>
            <a:endParaRPr sz="5000">
              <a:latin typeface="Calibri"/>
              <a:cs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330452" y="7894319"/>
            <a:ext cx="482346" cy="5494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5061" y="79253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132715" y="229616"/>
                </a:lnTo>
                <a:lnTo>
                  <a:pt x="0" y="459232"/>
                </a:lnTo>
                <a:lnTo>
                  <a:pt x="397510" y="229616"/>
                </a:lnTo>
                <a:lnTo>
                  <a:pt x="150240" y="229616"/>
                </a:lnTo>
                <a:lnTo>
                  <a:pt x="41147" y="41021"/>
                </a:lnTo>
                <a:lnTo>
                  <a:pt x="71015" y="41021"/>
                </a:lnTo>
                <a:lnTo>
                  <a:pt x="0" y="0"/>
                </a:lnTo>
                <a:close/>
              </a:path>
              <a:path w="397510" h="459740">
                <a:moveTo>
                  <a:pt x="71015" y="41021"/>
                </a:moveTo>
                <a:lnTo>
                  <a:pt x="41147" y="41021"/>
                </a:lnTo>
                <a:lnTo>
                  <a:pt x="367156" y="229616"/>
                </a:lnTo>
                <a:lnTo>
                  <a:pt x="397510" y="229616"/>
                </a:lnTo>
                <a:lnTo>
                  <a:pt x="71015" y="41021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426210" y="7966329"/>
            <a:ext cx="326390" cy="188595"/>
          </a:xfrm>
          <a:custGeom>
            <a:avLst/>
            <a:gdLst/>
            <a:ahLst/>
            <a:cxnLst/>
            <a:rect l="l" t="t" r="r" b="b"/>
            <a:pathLst>
              <a:path w="326389" h="188595">
                <a:moveTo>
                  <a:pt x="0" y="0"/>
                </a:moveTo>
                <a:lnTo>
                  <a:pt x="109093" y="188595"/>
                </a:lnTo>
                <a:lnTo>
                  <a:pt x="326009" y="18859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85061" y="79253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397510" y="229616"/>
                </a:lnTo>
                <a:lnTo>
                  <a:pt x="0" y="459232"/>
                </a:lnTo>
                <a:lnTo>
                  <a:pt x="132715" y="229616"/>
                </a:lnTo>
                <a:lnTo>
                  <a:pt x="0" y="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011679" y="7935468"/>
            <a:ext cx="11153394" cy="60578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041017" y="7941056"/>
            <a:ext cx="11112246" cy="56527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30452" y="8808719"/>
            <a:ext cx="482346" cy="5494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385061" y="88397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132715" y="229616"/>
                </a:lnTo>
                <a:lnTo>
                  <a:pt x="0" y="459232"/>
                </a:lnTo>
                <a:lnTo>
                  <a:pt x="397510" y="229616"/>
                </a:lnTo>
                <a:lnTo>
                  <a:pt x="150240" y="229616"/>
                </a:lnTo>
                <a:lnTo>
                  <a:pt x="41147" y="41021"/>
                </a:lnTo>
                <a:lnTo>
                  <a:pt x="71015" y="41021"/>
                </a:lnTo>
                <a:lnTo>
                  <a:pt x="0" y="0"/>
                </a:lnTo>
                <a:close/>
              </a:path>
              <a:path w="397510" h="459740">
                <a:moveTo>
                  <a:pt x="71015" y="41021"/>
                </a:moveTo>
                <a:lnTo>
                  <a:pt x="41147" y="41021"/>
                </a:lnTo>
                <a:lnTo>
                  <a:pt x="367156" y="229616"/>
                </a:lnTo>
                <a:lnTo>
                  <a:pt x="397510" y="229616"/>
                </a:lnTo>
                <a:lnTo>
                  <a:pt x="71015" y="41021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26210" y="8880729"/>
            <a:ext cx="326390" cy="188595"/>
          </a:xfrm>
          <a:custGeom>
            <a:avLst/>
            <a:gdLst/>
            <a:ahLst/>
            <a:cxnLst/>
            <a:rect l="l" t="t" r="r" b="b"/>
            <a:pathLst>
              <a:path w="326389" h="188595">
                <a:moveTo>
                  <a:pt x="0" y="0"/>
                </a:moveTo>
                <a:lnTo>
                  <a:pt x="109093" y="188595"/>
                </a:lnTo>
                <a:lnTo>
                  <a:pt x="326009" y="18859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5061" y="88397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397510" y="229616"/>
                </a:lnTo>
                <a:lnTo>
                  <a:pt x="0" y="459232"/>
                </a:lnTo>
                <a:lnTo>
                  <a:pt x="132715" y="22961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011679" y="8851404"/>
            <a:ext cx="6890766" cy="49757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041017" y="8857868"/>
            <a:ext cx="6849618" cy="45745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30452" y="9723119"/>
            <a:ext cx="482346" cy="54940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1385061" y="97541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132715" y="229616"/>
                </a:lnTo>
                <a:lnTo>
                  <a:pt x="0" y="459232"/>
                </a:lnTo>
                <a:lnTo>
                  <a:pt x="397510" y="229616"/>
                </a:lnTo>
                <a:lnTo>
                  <a:pt x="150240" y="229616"/>
                </a:lnTo>
                <a:lnTo>
                  <a:pt x="41147" y="41021"/>
                </a:lnTo>
                <a:lnTo>
                  <a:pt x="71015" y="41021"/>
                </a:lnTo>
                <a:lnTo>
                  <a:pt x="0" y="0"/>
                </a:lnTo>
                <a:close/>
              </a:path>
              <a:path w="397510" h="459740">
                <a:moveTo>
                  <a:pt x="71015" y="41021"/>
                </a:moveTo>
                <a:lnTo>
                  <a:pt x="41147" y="41021"/>
                </a:lnTo>
                <a:lnTo>
                  <a:pt x="367156" y="229616"/>
                </a:lnTo>
                <a:lnTo>
                  <a:pt x="397510" y="229616"/>
                </a:lnTo>
                <a:lnTo>
                  <a:pt x="71015" y="41021"/>
                </a:lnTo>
                <a:close/>
              </a:path>
            </a:pathLst>
          </a:custGeom>
          <a:solidFill>
            <a:srgbClr val="6600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1426210" y="9795129"/>
            <a:ext cx="326390" cy="188595"/>
          </a:xfrm>
          <a:custGeom>
            <a:avLst/>
            <a:gdLst/>
            <a:ahLst/>
            <a:cxnLst/>
            <a:rect l="l" t="t" r="r" b="b"/>
            <a:pathLst>
              <a:path w="326389" h="188595">
                <a:moveTo>
                  <a:pt x="0" y="0"/>
                </a:moveTo>
                <a:lnTo>
                  <a:pt x="109093" y="188595"/>
                </a:lnTo>
                <a:lnTo>
                  <a:pt x="326009" y="18859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385061" y="97541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397510" y="229616"/>
                </a:lnTo>
                <a:lnTo>
                  <a:pt x="0" y="459232"/>
                </a:lnTo>
                <a:lnTo>
                  <a:pt x="132715" y="22961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042160" y="9764255"/>
            <a:ext cx="7760970" cy="49912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071242" y="9769856"/>
            <a:ext cx="7720203" cy="45986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9805416" y="9768852"/>
            <a:ext cx="291833" cy="4930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9843307" y="9783953"/>
            <a:ext cx="233045" cy="434340"/>
          </a:xfrm>
          <a:custGeom>
            <a:avLst/>
            <a:gdLst/>
            <a:ahLst/>
            <a:cxnLst/>
            <a:rect l="l" t="t" r="r" b="b"/>
            <a:pathLst>
              <a:path w="233045" h="434340">
                <a:moveTo>
                  <a:pt x="105618" y="342519"/>
                </a:moveTo>
                <a:lnTo>
                  <a:pt x="88727" y="342519"/>
                </a:lnTo>
                <a:lnTo>
                  <a:pt x="81615" y="343281"/>
                </a:lnTo>
                <a:lnTo>
                  <a:pt x="76027" y="344932"/>
                </a:lnTo>
                <a:lnTo>
                  <a:pt x="70439" y="346456"/>
                </a:lnTo>
                <a:lnTo>
                  <a:pt x="65867" y="348996"/>
                </a:lnTo>
                <a:lnTo>
                  <a:pt x="62438" y="352679"/>
                </a:lnTo>
                <a:lnTo>
                  <a:pt x="59009" y="356235"/>
                </a:lnTo>
                <a:lnTo>
                  <a:pt x="56723" y="361061"/>
                </a:lnTo>
                <a:lnTo>
                  <a:pt x="55326" y="366902"/>
                </a:lnTo>
                <a:lnTo>
                  <a:pt x="53929" y="372872"/>
                </a:lnTo>
                <a:lnTo>
                  <a:pt x="53294" y="380111"/>
                </a:lnTo>
                <a:lnTo>
                  <a:pt x="53294" y="397256"/>
                </a:lnTo>
                <a:lnTo>
                  <a:pt x="81615" y="433324"/>
                </a:lnTo>
                <a:lnTo>
                  <a:pt x="88727" y="434086"/>
                </a:lnTo>
                <a:lnTo>
                  <a:pt x="105618" y="434086"/>
                </a:lnTo>
                <a:lnTo>
                  <a:pt x="139146" y="410210"/>
                </a:lnTo>
                <a:lnTo>
                  <a:pt x="141178" y="397256"/>
                </a:lnTo>
                <a:lnTo>
                  <a:pt x="141178" y="380111"/>
                </a:lnTo>
                <a:lnTo>
                  <a:pt x="118318" y="344932"/>
                </a:lnTo>
                <a:lnTo>
                  <a:pt x="112603" y="343281"/>
                </a:lnTo>
                <a:lnTo>
                  <a:pt x="105618" y="342519"/>
                </a:lnTo>
                <a:close/>
              </a:path>
              <a:path w="233045" h="434340">
                <a:moveTo>
                  <a:pt x="218869" y="62102"/>
                </a:moveTo>
                <a:lnTo>
                  <a:pt x="81869" y="62102"/>
                </a:lnTo>
                <a:lnTo>
                  <a:pt x="90271" y="62390"/>
                </a:lnTo>
                <a:lnTo>
                  <a:pt x="98125" y="63261"/>
                </a:lnTo>
                <a:lnTo>
                  <a:pt x="133558" y="80645"/>
                </a:lnTo>
                <a:lnTo>
                  <a:pt x="150187" y="122128"/>
                </a:lnTo>
                <a:lnTo>
                  <a:pt x="150449" y="129412"/>
                </a:lnTo>
                <a:lnTo>
                  <a:pt x="150449" y="138302"/>
                </a:lnTo>
                <a:lnTo>
                  <a:pt x="135590" y="175006"/>
                </a:lnTo>
                <a:lnTo>
                  <a:pt x="95383" y="193869"/>
                </a:lnTo>
                <a:lnTo>
                  <a:pt x="87457" y="194183"/>
                </a:lnTo>
                <a:lnTo>
                  <a:pt x="78567" y="194183"/>
                </a:lnTo>
                <a:lnTo>
                  <a:pt x="74630" y="194691"/>
                </a:lnTo>
                <a:lnTo>
                  <a:pt x="71328" y="195580"/>
                </a:lnTo>
                <a:lnTo>
                  <a:pt x="68026" y="196596"/>
                </a:lnTo>
                <a:lnTo>
                  <a:pt x="65232" y="198247"/>
                </a:lnTo>
                <a:lnTo>
                  <a:pt x="63073" y="200787"/>
                </a:lnTo>
                <a:lnTo>
                  <a:pt x="60914" y="203200"/>
                </a:lnTo>
                <a:lnTo>
                  <a:pt x="59390" y="206501"/>
                </a:lnTo>
                <a:lnTo>
                  <a:pt x="58628" y="210693"/>
                </a:lnTo>
                <a:lnTo>
                  <a:pt x="57739" y="214757"/>
                </a:lnTo>
                <a:lnTo>
                  <a:pt x="57608" y="217582"/>
                </a:lnTo>
                <a:lnTo>
                  <a:pt x="57542" y="223182"/>
                </a:lnTo>
                <a:lnTo>
                  <a:pt x="57660" y="228092"/>
                </a:lnTo>
                <a:lnTo>
                  <a:pt x="60406" y="300100"/>
                </a:lnTo>
                <a:lnTo>
                  <a:pt x="68534" y="308991"/>
                </a:lnTo>
                <a:lnTo>
                  <a:pt x="71201" y="309880"/>
                </a:lnTo>
                <a:lnTo>
                  <a:pt x="74884" y="310388"/>
                </a:lnTo>
                <a:lnTo>
                  <a:pt x="79583" y="310769"/>
                </a:lnTo>
                <a:lnTo>
                  <a:pt x="84155" y="311023"/>
                </a:lnTo>
                <a:lnTo>
                  <a:pt x="89870" y="311276"/>
                </a:lnTo>
                <a:lnTo>
                  <a:pt x="107523" y="311276"/>
                </a:lnTo>
                <a:lnTo>
                  <a:pt x="132796" y="239522"/>
                </a:lnTo>
                <a:lnTo>
                  <a:pt x="143702" y="237878"/>
                </a:lnTo>
                <a:lnTo>
                  <a:pt x="182469" y="223182"/>
                </a:lnTo>
                <a:lnTo>
                  <a:pt x="211399" y="196375"/>
                </a:lnTo>
                <a:lnTo>
                  <a:pt x="228873" y="158259"/>
                </a:lnTo>
                <a:lnTo>
                  <a:pt x="232999" y="122809"/>
                </a:lnTo>
                <a:lnTo>
                  <a:pt x="232521" y="110759"/>
                </a:lnTo>
                <a:lnTo>
                  <a:pt x="231078" y="98996"/>
                </a:lnTo>
                <a:lnTo>
                  <a:pt x="228659" y="87518"/>
                </a:lnTo>
                <a:lnTo>
                  <a:pt x="225252" y="76326"/>
                </a:lnTo>
                <a:lnTo>
                  <a:pt x="220799" y="65607"/>
                </a:lnTo>
                <a:lnTo>
                  <a:pt x="218869" y="62102"/>
                </a:lnTo>
                <a:close/>
              </a:path>
              <a:path w="233045" h="434340">
                <a:moveTo>
                  <a:pt x="95458" y="0"/>
                </a:moveTo>
                <a:lnTo>
                  <a:pt x="57209" y="3722"/>
                </a:lnTo>
                <a:lnTo>
                  <a:pt x="16718" y="16256"/>
                </a:lnTo>
                <a:lnTo>
                  <a:pt x="10876" y="19050"/>
                </a:lnTo>
                <a:lnTo>
                  <a:pt x="6939" y="21462"/>
                </a:lnTo>
                <a:lnTo>
                  <a:pt x="4907" y="23622"/>
                </a:lnTo>
                <a:lnTo>
                  <a:pt x="2875" y="25654"/>
                </a:lnTo>
                <a:lnTo>
                  <a:pt x="1478" y="28321"/>
                </a:lnTo>
                <a:lnTo>
                  <a:pt x="208" y="34925"/>
                </a:lnTo>
                <a:lnTo>
                  <a:pt x="99" y="37211"/>
                </a:lnTo>
                <a:lnTo>
                  <a:pt x="0" y="55530"/>
                </a:lnTo>
                <a:lnTo>
                  <a:pt x="208" y="60325"/>
                </a:lnTo>
                <a:lnTo>
                  <a:pt x="1255" y="69518"/>
                </a:lnTo>
                <a:lnTo>
                  <a:pt x="1859" y="72898"/>
                </a:lnTo>
                <a:lnTo>
                  <a:pt x="2748" y="75437"/>
                </a:lnTo>
                <a:lnTo>
                  <a:pt x="3510" y="77850"/>
                </a:lnTo>
                <a:lnTo>
                  <a:pt x="4653" y="79629"/>
                </a:lnTo>
                <a:lnTo>
                  <a:pt x="5796" y="80518"/>
                </a:lnTo>
                <a:lnTo>
                  <a:pt x="7066" y="81407"/>
                </a:lnTo>
                <a:lnTo>
                  <a:pt x="8463" y="81914"/>
                </a:lnTo>
                <a:lnTo>
                  <a:pt x="11892" y="81914"/>
                </a:lnTo>
                <a:lnTo>
                  <a:pt x="14940" y="80899"/>
                </a:lnTo>
                <a:lnTo>
                  <a:pt x="18750" y="78739"/>
                </a:lnTo>
                <a:lnTo>
                  <a:pt x="22560" y="76708"/>
                </a:lnTo>
                <a:lnTo>
                  <a:pt x="27386" y="74422"/>
                </a:lnTo>
                <a:lnTo>
                  <a:pt x="33101" y="72009"/>
                </a:lnTo>
                <a:lnTo>
                  <a:pt x="38943" y="69469"/>
                </a:lnTo>
                <a:lnTo>
                  <a:pt x="81869" y="62102"/>
                </a:lnTo>
                <a:lnTo>
                  <a:pt x="218869" y="62102"/>
                </a:lnTo>
                <a:lnTo>
                  <a:pt x="215251" y="55530"/>
                </a:lnTo>
                <a:lnTo>
                  <a:pt x="181913" y="21859"/>
                </a:lnTo>
                <a:lnTo>
                  <a:pt x="144500" y="5625"/>
                </a:lnTo>
                <a:lnTo>
                  <a:pt x="113155" y="621"/>
                </a:lnTo>
                <a:lnTo>
                  <a:pt x="9545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9896602" y="10126471"/>
            <a:ext cx="88265" cy="92075"/>
          </a:xfrm>
          <a:custGeom>
            <a:avLst/>
            <a:gdLst/>
            <a:ahLst/>
            <a:cxnLst/>
            <a:rect l="l" t="t" r="r" b="b"/>
            <a:pathLst>
              <a:path w="88265" h="92075">
                <a:moveTo>
                  <a:pt x="44069" y="0"/>
                </a:moveTo>
                <a:lnTo>
                  <a:pt x="52324" y="0"/>
                </a:lnTo>
                <a:lnTo>
                  <a:pt x="59308" y="762"/>
                </a:lnTo>
                <a:lnTo>
                  <a:pt x="65024" y="2412"/>
                </a:lnTo>
                <a:lnTo>
                  <a:pt x="70739" y="3937"/>
                </a:lnTo>
                <a:lnTo>
                  <a:pt x="87883" y="37591"/>
                </a:lnTo>
                <a:lnTo>
                  <a:pt x="87883" y="46227"/>
                </a:lnTo>
                <a:lnTo>
                  <a:pt x="87883" y="54737"/>
                </a:lnTo>
                <a:lnTo>
                  <a:pt x="65024" y="89280"/>
                </a:lnTo>
                <a:lnTo>
                  <a:pt x="59308" y="90804"/>
                </a:lnTo>
                <a:lnTo>
                  <a:pt x="52324" y="91566"/>
                </a:lnTo>
                <a:lnTo>
                  <a:pt x="44069" y="91566"/>
                </a:lnTo>
                <a:lnTo>
                  <a:pt x="35432" y="91566"/>
                </a:lnTo>
                <a:lnTo>
                  <a:pt x="2031" y="67690"/>
                </a:lnTo>
                <a:lnTo>
                  <a:pt x="634" y="61849"/>
                </a:lnTo>
                <a:lnTo>
                  <a:pt x="0" y="54737"/>
                </a:lnTo>
                <a:lnTo>
                  <a:pt x="0" y="46227"/>
                </a:lnTo>
                <a:lnTo>
                  <a:pt x="0" y="37591"/>
                </a:lnTo>
                <a:lnTo>
                  <a:pt x="9144" y="10160"/>
                </a:lnTo>
                <a:lnTo>
                  <a:pt x="12573" y="6476"/>
                </a:lnTo>
                <a:lnTo>
                  <a:pt x="17145" y="3937"/>
                </a:lnTo>
                <a:lnTo>
                  <a:pt x="22732" y="2412"/>
                </a:lnTo>
                <a:lnTo>
                  <a:pt x="28321" y="762"/>
                </a:lnTo>
                <a:lnTo>
                  <a:pt x="35432" y="0"/>
                </a:lnTo>
                <a:lnTo>
                  <a:pt x="44069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9843261" y="9783953"/>
            <a:ext cx="233045" cy="311785"/>
          </a:xfrm>
          <a:custGeom>
            <a:avLst/>
            <a:gdLst/>
            <a:ahLst/>
            <a:cxnLst/>
            <a:rect l="l" t="t" r="r" b="b"/>
            <a:pathLst>
              <a:path w="233045" h="311784">
                <a:moveTo>
                  <a:pt x="95504" y="0"/>
                </a:moveTo>
                <a:lnTo>
                  <a:pt x="144545" y="5625"/>
                </a:lnTo>
                <a:lnTo>
                  <a:pt x="181959" y="21859"/>
                </a:lnTo>
                <a:lnTo>
                  <a:pt x="215296" y="55530"/>
                </a:lnTo>
                <a:lnTo>
                  <a:pt x="231124" y="98996"/>
                </a:lnTo>
                <a:lnTo>
                  <a:pt x="233045" y="122809"/>
                </a:lnTo>
                <a:lnTo>
                  <a:pt x="232590" y="135260"/>
                </a:lnTo>
                <a:lnTo>
                  <a:pt x="221680" y="178694"/>
                </a:lnTo>
                <a:lnTo>
                  <a:pt x="198326" y="211268"/>
                </a:lnTo>
                <a:lnTo>
                  <a:pt x="164131" y="232163"/>
                </a:lnTo>
                <a:lnTo>
                  <a:pt x="132842" y="239522"/>
                </a:lnTo>
                <a:lnTo>
                  <a:pt x="130302" y="300100"/>
                </a:lnTo>
                <a:lnTo>
                  <a:pt x="107569" y="311276"/>
                </a:lnTo>
                <a:lnTo>
                  <a:pt x="96774" y="311276"/>
                </a:lnTo>
                <a:lnTo>
                  <a:pt x="89916" y="311276"/>
                </a:lnTo>
                <a:lnTo>
                  <a:pt x="68580" y="308991"/>
                </a:lnTo>
                <a:lnTo>
                  <a:pt x="65913" y="308229"/>
                </a:lnTo>
                <a:lnTo>
                  <a:pt x="57658" y="226822"/>
                </a:lnTo>
                <a:lnTo>
                  <a:pt x="57531" y="220218"/>
                </a:lnTo>
                <a:lnTo>
                  <a:pt x="57785" y="214757"/>
                </a:lnTo>
                <a:lnTo>
                  <a:pt x="58674" y="210693"/>
                </a:lnTo>
                <a:lnTo>
                  <a:pt x="59436" y="206501"/>
                </a:lnTo>
                <a:lnTo>
                  <a:pt x="60960" y="203200"/>
                </a:lnTo>
                <a:lnTo>
                  <a:pt x="63119" y="200787"/>
                </a:lnTo>
                <a:lnTo>
                  <a:pt x="65278" y="198247"/>
                </a:lnTo>
                <a:lnTo>
                  <a:pt x="68072" y="196596"/>
                </a:lnTo>
                <a:lnTo>
                  <a:pt x="71374" y="195580"/>
                </a:lnTo>
                <a:lnTo>
                  <a:pt x="74676" y="194691"/>
                </a:lnTo>
                <a:lnTo>
                  <a:pt x="78613" y="194183"/>
                </a:lnTo>
                <a:lnTo>
                  <a:pt x="83185" y="194183"/>
                </a:lnTo>
                <a:lnTo>
                  <a:pt x="87503" y="194183"/>
                </a:lnTo>
                <a:lnTo>
                  <a:pt x="130429" y="180848"/>
                </a:lnTo>
                <a:lnTo>
                  <a:pt x="146939" y="154559"/>
                </a:lnTo>
                <a:lnTo>
                  <a:pt x="149352" y="146685"/>
                </a:lnTo>
                <a:lnTo>
                  <a:pt x="150495" y="138302"/>
                </a:lnTo>
                <a:lnTo>
                  <a:pt x="150495" y="129412"/>
                </a:lnTo>
                <a:lnTo>
                  <a:pt x="139319" y="86613"/>
                </a:lnTo>
                <a:lnTo>
                  <a:pt x="105453" y="64728"/>
                </a:lnTo>
                <a:lnTo>
                  <a:pt x="81915" y="62102"/>
                </a:lnTo>
                <a:lnTo>
                  <a:pt x="74245" y="62293"/>
                </a:lnTo>
                <a:lnTo>
                  <a:pt x="33147" y="72009"/>
                </a:lnTo>
                <a:lnTo>
                  <a:pt x="27432" y="74422"/>
                </a:lnTo>
                <a:lnTo>
                  <a:pt x="22606" y="76708"/>
                </a:lnTo>
                <a:lnTo>
                  <a:pt x="18796" y="78739"/>
                </a:lnTo>
                <a:lnTo>
                  <a:pt x="14986" y="80899"/>
                </a:lnTo>
                <a:lnTo>
                  <a:pt x="11938" y="81914"/>
                </a:lnTo>
                <a:lnTo>
                  <a:pt x="9906" y="81914"/>
                </a:lnTo>
                <a:lnTo>
                  <a:pt x="8509" y="81914"/>
                </a:lnTo>
                <a:lnTo>
                  <a:pt x="7112" y="81407"/>
                </a:lnTo>
                <a:lnTo>
                  <a:pt x="5842" y="80518"/>
                </a:lnTo>
                <a:lnTo>
                  <a:pt x="4699" y="79629"/>
                </a:lnTo>
                <a:lnTo>
                  <a:pt x="3556" y="77850"/>
                </a:lnTo>
                <a:lnTo>
                  <a:pt x="2794" y="75437"/>
                </a:lnTo>
                <a:lnTo>
                  <a:pt x="1905" y="72898"/>
                </a:lnTo>
                <a:lnTo>
                  <a:pt x="1270" y="69342"/>
                </a:lnTo>
                <a:lnTo>
                  <a:pt x="762" y="64897"/>
                </a:lnTo>
                <a:lnTo>
                  <a:pt x="254" y="60325"/>
                </a:lnTo>
                <a:lnTo>
                  <a:pt x="0" y="54483"/>
                </a:lnTo>
                <a:lnTo>
                  <a:pt x="0" y="47498"/>
                </a:lnTo>
                <a:lnTo>
                  <a:pt x="0" y="40259"/>
                </a:lnTo>
                <a:lnTo>
                  <a:pt x="254" y="34925"/>
                </a:lnTo>
                <a:lnTo>
                  <a:pt x="889" y="31623"/>
                </a:lnTo>
                <a:lnTo>
                  <a:pt x="1524" y="28321"/>
                </a:lnTo>
                <a:lnTo>
                  <a:pt x="2921" y="25654"/>
                </a:lnTo>
                <a:lnTo>
                  <a:pt x="4953" y="23622"/>
                </a:lnTo>
                <a:lnTo>
                  <a:pt x="6985" y="21462"/>
                </a:lnTo>
                <a:lnTo>
                  <a:pt x="10922" y="19050"/>
                </a:lnTo>
                <a:lnTo>
                  <a:pt x="16764" y="16256"/>
                </a:lnTo>
                <a:lnTo>
                  <a:pt x="22479" y="13462"/>
                </a:lnTo>
                <a:lnTo>
                  <a:pt x="64516" y="2412"/>
                </a:lnTo>
                <a:lnTo>
                  <a:pt x="87554" y="144"/>
                </a:lnTo>
                <a:lnTo>
                  <a:pt x="95504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30452" y="10637519"/>
            <a:ext cx="482346" cy="5494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85061" y="106685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132715" y="229616"/>
                </a:lnTo>
                <a:lnTo>
                  <a:pt x="0" y="459232"/>
                </a:lnTo>
                <a:lnTo>
                  <a:pt x="397510" y="229616"/>
                </a:lnTo>
                <a:lnTo>
                  <a:pt x="150240" y="229616"/>
                </a:lnTo>
                <a:lnTo>
                  <a:pt x="41147" y="41021"/>
                </a:lnTo>
                <a:lnTo>
                  <a:pt x="71015" y="41021"/>
                </a:lnTo>
                <a:lnTo>
                  <a:pt x="0" y="0"/>
                </a:lnTo>
                <a:close/>
              </a:path>
              <a:path w="397510" h="459740">
                <a:moveTo>
                  <a:pt x="71015" y="41021"/>
                </a:moveTo>
                <a:lnTo>
                  <a:pt x="41147" y="41021"/>
                </a:lnTo>
                <a:lnTo>
                  <a:pt x="367156" y="229616"/>
                </a:lnTo>
                <a:lnTo>
                  <a:pt x="397510" y="229616"/>
                </a:lnTo>
                <a:lnTo>
                  <a:pt x="71015" y="41021"/>
                </a:lnTo>
                <a:close/>
              </a:path>
            </a:pathLst>
          </a:custGeom>
          <a:solidFill>
            <a:srgbClr val="0066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1426210" y="10709529"/>
            <a:ext cx="326390" cy="188595"/>
          </a:xfrm>
          <a:custGeom>
            <a:avLst/>
            <a:gdLst/>
            <a:ahLst/>
            <a:cxnLst/>
            <a:rect l="l" t="t" r="r" b="b"/>
            <a:pathLst>
              <a:path w="326389" h="188595">
                <a:moveTo>
                  <a:pt x="0" y="0"/>
                </a:moveTo>
                <a:lnTo>
                  <a:pt x="109093" y="188595"/>
                </a:lnTo>
                <a:lnTo>
                  <a:pt x="326009" y="188595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385061" y="10668507"/>
            <a:ext cx="397510" cy="459740"/>
          </a:xfrm>
          <a:custGeom>
            <a:avLst/>
            <a:gdLst/>
            <a:ahLst/>
            <a:cxnLst/>
            <a:rect l="l" t="t" r="r" b="b"/>
            <a:pathLst>
              <a:path w="397510" h="459740">
                <a:moveTo>
                  <a:pt x="0" y="0"/>
                </a:moveTo>
                <a:lnTo>
                  <a:pt x="397510" y="229616"/>
                </a:lnTo>
                <a:lnTo>
                  <a:pt x="0" y="459232"/>
                </a:lnTo>
                <a:lnTo>
                  <a:pt x="132715" y="229616"/>
                </a:lnTo>
                <a:lnTo>
                  <a:pt x="0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2011679" y="10680204"/>
            <a:ext cx="5107686" cy="49757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2041017" y="10686668"/>
            <a:ext cx="5066537" cy="45745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0391" y="861060"/>
            <a:ext cx="9818370" cy="53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76566" y="866902"/>
            <a:ext cx="9781654" cy="4997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1161" y="2175002"/>
            <a:ext cx="15629890" cy="68814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 indent="-706120">
              <a:lnSpc>
                <a:spcPct val="80000"/>
              </a:lnSpc>
            </a:pPr>
            <a:r>
              <a:rPr dirty="0" sz="4400" spc="-15">
                <a:latin typeface="Calibri"/>
                <a:cs typeface="Calibri"/>
              </a:rPr>
              <a:t>There </a:t>
            </a:r>
            <a:r>
              <a:rPr dirty="0" sz="4400" spc="-20">
                <a:latin typeface="Calibri"/>
                <a:cs typeface="Calibri"/>
              </a:rPr>
              <a:t>are </a:t>
            </a:r>
            <a:r>
              <a:rPr dirty="0" sz="4400" spc="-10">
                <a:latin typeface="Calibri"/>
                <a:cs typeface="Calibri"/>
              </a:rPr>
              <a:t>various </a:t>
            </a:r>
            <a:r>
              <a:rPr dirty="0" sz="4400" spc="-20">
                <a:latin typeface="Calibri"/>
                <a:cs typeface="Calibri"/>
              </a:rPr>
              <a:t>categories </a:t>
            </a:r>
            <a:r>
              <a:rPr dirty="0" sz="4400">
                <a:latin typeface="Calibri"/>
                <a:cs typeface="Calibri"/>
              </a:rPr>
              <a:t>and types </a:t>
            </a:r>
            <a:r>
              <a:rPr dirty="0" sz="4400" spc="-5">
                <a:latin typeface="Calibri"/>
                <a:cs typeface="Calibri"/>
              </a:rPr>
              <a:t>of </a:t>
            </a:r>
            <a:r>
              <a:rPr dirty="0" sz="4400" spc="-10">
                <a:latin typeface="Calibri"/>
                <a:cs typeface="Calibri"/>
              </a:rPr>
              <a:t>employees working </a:t>
            </a:r>
            <a:r>
              <a:rPr dirty="0" sz="4400">
                <a:latin typeface="Calibri"/>
                <a:cs typeface="Calibri"/>
              </a:rPr>
              <a:t>in an  </a:t>
            </a:r>
            <a:r>
              <a:rPr dirty="0" sz="4400" spc="-20">
                <a:latin typeface="Calibri"/>
                <a:cs typeface="Calibri"/>
              </a:rPr>
              <a:t>organization. </a:t>
            </a:r>
            <a:r>
              <a:rPr dirty="0" sz="4400" spc="-15">
                <a:latin typeface="Calibri"/>
                <a:cs typeface="Calibri"/>
              </a:rPr>
              <a:t>Alternative </a:t>
            </a:r>
            <a:r>
              <a:rPr dirty="0" sz="4400" spc="-10">
                <a:latin typeface="Calibri"/>
                <a:cs typeface="Calibri"/>
              </a:rPr>
              <a:t>employees </a:t>
            </a:r>
            <a:r>
              <a:rPr dirty="0" sz="4400" spc="-5">
                <a:latin typeface="Calibri"/>
                <a:cs typeface="Calibri"/>
              </a:rPr>
              <a:t>on </a:t>
            </a:r>
            <a:r>
              <a:rPr dirty="0" sz="4400">
                <a:latin typeface="Calibri"/>
                <a:cs typeface="Calibri"/>
              </a:rPr>
              <a:t>whom PE </a:t>
            </a:r>
            <a:r>
              <a:rPr dirty="0" sz="4400" spc="-10">
                <a:latin typeface="Calibri"/>
                <a:cs typeface="Calibri"/>
              </a:rPr>
              <a:t>can </a:t>
            </a:r>
            <a:r>
              <a:rPr dirty="0" sz="4400" spc="-5">
                <a:latin typeface="Calibri"/>
                <a:cs typeface="Calibri"/>
              </a:rPr>
              <a:t>be done </a:t>
            </a:r>
            <a:r>
              <a:rPr dirty="0" sz="4400" spc="-20">
                <a:latin typeface="Calibri"/>
                <a:cs typeface="Calibri"/>
              </a:rPr>
              <a:t>are  </a:t>
            </a:r>
            <a:r>
              <a:rPr dirty="0" sz="4400" spc="-10">
                <a:latin typeface="Calibri"/>
                <a:cs typeface="Calibri"/>
              </a:rPr>
              <a:t>given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below:</a:t>
            </a:r>
            <a:endParaRPr sz="4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dirty="0" sz="4400" spc="-15">
                <a:latin typeface="Calibri"/>
                <a:cs typeface="Calibri"/>
              </a:rPr>
              <a:t>Permanent </a:t>
            </a:r>
            <a:r>
              <a:rPr dirty="0" sz="4400" spc="-10">
                <a:latin typeface="Calibri"/>
                <a:cs typeface="Calibri"/>
              </a:rPr>
              <a:t>employees</a:t>
            </a:r>
            <a:r>
              <a:rPr dirty="0" sz="4400" spc="-55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only</a:t>
            </a:r>
            <a:endParaRPr sz="4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  <a:tab pos="927735" algn="l"/>
                <a:tab pos="7199630" algn="l"/>
              </a:tabLst>
            </a:pPr>
            <a:r>
              <a:rPr dirty="0" sz="4400" spc="-15">
                <a:latin typeface="Calibri"/>
                <a:cs typeface="Calibri"/>
              </a:rPr>
              <a:t>Permanent</a:t>
            </a:r>
            <a:r>
              <a:rPr dirty="0" sz="4400" spc="-25">
                <a:latin typeface="Calibri"/>
                <a:cs typeface="Calibri"/>
              </a:rPr>
              <a:t> </a:t>
            </a:r>
            <a:r>
              <a:rPr dirty="0" sz="4400">
                <a:latin typeface="Calibri"/>
                <a:cs typeface="Calibri"/>
              </a:rPr>
              <a:t>and</a:t>
            </a:r>
            <a:r>
              <a:rPr dirty="0" sz="4400" spc="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temporary	employees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only</a:t>
            </a:r>
            <a:endParaRPr sz="4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dirty="0" sz="4400">
                <a:latin typeface="Calibri"/>
                <a:cs typeface="Calibri"/>
              </a:rPr>
              <a:t>All </a:t>
            </a:r>
            <a:r>
              <a:rPr dirty="0" sz="4400" spc="-10">
                <a:latin typeface="Calibri"/>
                <a:cs typeface="Calibri"/>
              </a:rPr>
              <a:t>employees </a:t>
            </a:r>
            <a:r>
              <a:rPr dirty="0" sz="4400">
                <a:latin typeface="Calibri"/>
                <a:cs typeface="Calibri"/>
              </a:rPr>
              <a:t>( including </a:t>
            </a:r>
            <a:r>
              <a:rPr dirty="0" sz="4400" spc="-5">
                <a:latin typeface="Calibri"/>
                <a:cs typeface="Calibri"/>
              </a:rPr>
              <a:t>casual</a:t>
            </a:r>
            <a:r>
              <a:rPr dirty="0" sz="4400" spc="-65">
                <a:latin typeface="Calibri"/>
                <a:cs typeface="Calibri"/>
              </a:rPr>
              <a:t> </a:t>
            </a:r>
            <a:r>
              <a:rPr dirty="0" sz="4400" spc="-10">
                <a:latin typeface="Calibri"/>
                <a:cs typeface="Calibri"/>
              </a:rPr>
              <a:t>employees)</a:t>
            </a:r>
            <a:endParaRPr sz="4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dirty="0" sz="4400" spc="-5">
                <a:latin typeface="Calibri"/>
                <a:cs typeface="Calibri"/>
              </a:rPr>
              <a:t>Managerial </a:t>
            </a:r>
            <a:r>
              <a:rPr dirty="0" sz="4400" spc="-10">
                <a:latin typeface="Calibri"/>
                <a:cs typeface="Calibri"/>
              </a:rPr>
              <a:t>employees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only</a:t>
            </a:r>
            <a:endParaRPr sz="4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dirty="0" sz="4400">
                <a:latin typeface="Calibri"/>
                <a:cs typeface="Calibri"/>
              </a:rPr>
              <a:t>Non- </a:t>
            </a:r>
            <a:r>
              <a:rPr dirty="0" sz="4400" spc="-5">
                <a:latin typeface="Calibri"/>
                <a:cs typeface="Calibri"/>
              </a:rPr>
              <a:t>managerial </a:t>
            </a:r>
            <a:r>
              <a:rPr dirty="0" sz="4400" spc="-10">
                <a:latin typeface="Calibri"/>
                <a:cs typeface="Calibri"/>
              </a:rPr>
              <a:t>employees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only</a:t>
            </a:r>
            <a:endParaRPr sz="4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dirty="0" sz="4400">
                <a:latin typeface="Calibri"/>
                <a:cs typeface="Calibri"/>
              </a:rPr>
              <a:t>A </a:t>
            </a:r>
            <a:r>
              <a:rPr dirty="0" sz="4400" spc="-5">
                <a:latin typeface="Calibri"/>
                <a:cs typeface="Calibri"/>
              </a:rPr>
              <a:t>selected </a:t>
            </a:r>
            <a:r>
              <a:rPr dirty="0" sz="4400" spc="-15">
                <a:latin typeface="Calibri"/>
                <a:cs typeface="Calibri"/>
              </a:rPr>
              <a:t>group </a:t>
            </a:r>
            <a:r>
              <a:rPr dirty="0" sz="4400" spc="-5">
                <a:latin typeface="Calibri"/>
                <a:cs typeface="Calibri"/>
              </a:rPr>
              <a:t>of </a:t>
            </a:r>
            <a:r>
              <a:rPr dirty="0" sz="4400" spc="-10">
                <a:latin typeface="Calibri"/>
                <a:cs typeface="Calibri"/>
              </a:rPr>
              <a:t>employees</a:t>
            </a:r>
            <a:r>
              <a:rPr dirty="0" sz="4400" spc="-75">
                <a:latin typeface="Calibri"/>
                <a:cs typeface="Calibri"/>
              </a:rPr>
              <a:t> </a:t>
            </a:r>
            <a:r>
              <a:rPr dirty="0" sz="4400" spc="-5">
                <a:latin typeface="Calibri"/>
                <a:cs typeface="Calibri"/>
              </a:rPr>
              <a:t>only</a:t>
            </a:r>
            <a:endParaRPr sz="4400">
              <a:latin typeface="Calibri"/>
              <a:cs typeface="Calibri"/>
            </a:endParaRPr>
          </a:p>
          <a:p>
            <a:pPr marL="927100" marR="582930" indent="-915035">
              <a:lnSpc>
                <a:spcPct val="80000"/>
              </a:lnSpc>
              <a:spcBef>
                <a:spcPts val="1055"/>
              </a:spcBef>
            </a:pPr>
            <a:r>
              <a:rPr dirty="0" sz="4400">
                <a:latin typeface="Calibri"/>
                <a:cs typeface="Calibri"/>
              </a:rPr>
              <a:t>A policy </a:t>
            </a:r>
            <a:r>
              <a:rPr dirty="0" sz="4400" spc="-5">
                <a:latin typeface="Calibri"/>
                <a:cs typeface="Calibri"/>
              </a:rPr>
              <a:t>decision </a:t>
            </a:r>
            <a:r>
              <a:rPr dirty="0" sz="4400" spc="5">
                <a:latin typeface="Calibri"/>
                <a:cs typeface="Calibri"/>
              </a:rPr>
              <a:t>has </a:t>
            </a:r>
            <a:r>
              <a:rPr dirty="0" sz="4400" spc="-20">
                <a:latin typeface="Calibri"/>
                <a:cs typeface="Calibri"/>
              </a:rPr>
              <a:t>to </a:t>
            </a:r>
            <a:r>
              <a:rPr dirty="0" sz="4400" spc="-5">
                <a:latin typeface="Calibri"/>
                <a:cs typeface="Calibri"/>
              </a:rPr>
              <a:t>be </a:t>
            </a:r>
            <a:r>
              <a:rPr dirty="0" sz="4400" spc="-40">
                <a:latin typeface="Calibri"/>
                <a:cs typeface="Calibri"/>
              </a:rPr>
              <a:t>taken </a:t>
            </a:r>
            <a:r>
              <a:rPr dirty="0" sz="4400" spc="-25">
                <a:latin typeface="Calibri"/>
                <a:cs typeface="Calibri"/>
              </a:rPr>
              <a:t>regarding </a:t>
            </a:r>
            <a:r>
              <a:rPr dirty="0" sz="4400">
                <a:latin typeface="Calibri"/>
                <a:cs typeface="Calibri"/>
              </a:rPr>
              <a:t>which </a:t>
            </a:r>
            <a:r>
              <a:rPr dirty="0" sz="4400" spc="-10">
                <a:latin typeface="Calibri"/>
                <a:cs typeface="Calibri"/>
              </a:rPr>
              <a:t>employees </a:t>
            </a:r>
            <a:r>
              <a:rPr dirty="0" sz="4400" spc="-25">
                <a:latin typeface="Calibri"/>
                <a:cs typeface="Calibri"/>
              </a:rPr>
              <a:t>to </a:t>
            </a:r>
            <a:r>
              <a:rPr dirty="0" sz="4400" spc="-5">
                <a:latin typeface="Calibri"/>
                <a:cs typeface="Calibri"/>
              </a:rPr>
              <a:t>be  </a:t>
            </a:r>
            <a:r>
              <a:rPr dirty="0" sz="4400" spc="-15">
                <a:latin typeface="Calibri"/>
                <a:cs typeface="Calibri"/>
              </a:rPr>
              <a:t>evaluated.</a:t>
            </a:r>
            <a:endParaRPr sz="4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2668" y="850404"/>
            <a:ext cx="6890766" cy="497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1979" y="856869"/>
            <a:ext cx="6849643" cy="457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4961" y="2492247"/>
            <a:ext cx="15694660" cy="8884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238760" indent="-706120">
              <a:lnSpc>
                <a:spcPct val="100000"/>
              </a:lnSpc>
            </a:pPr>
            <a:r>
              <a:rPr dirty="0" sz="5000" spc="-20">
                <a:latin typeface="Calibri"/>
                <a:cs typeface="Calibri"/>
              </a:rPr>
              <a:t>There </a:t>
            </a:r>
            <a:r>
              <a:rPr dirty="0" sz="5000">
                <a:latin typeface="Calibri"/>
                <a:cs typeface="Calibri"/>
              </a:rPr>
              <a:t>is </a:t>
            </a:r>
            <a:r>
              <a:rPr dirty="0" sz="5000" spc="-5">
                <a:latin typeface="Calibri"/>
                <a:cs typeface="Calibri"/>
              </a:rPr>
              <a:t>no specific schedule </a:t>
            </a:r>
            <a:r>
              <a:rPr dirty="0" sz="5000" spc="-45">
                <a:latin typeface="Calibri"/>
                <a:cs typeface="Calibri"/>
              </a:rPr>
              <a:t>for </a:t>
            </a:r>
            <a:r>
              <a:rPr dirty="0" sz="5000" spc="-15">
                <a:latin typeface="Calibri"/>
                <a:cs typeface="Calibri"/>
              </a:rPr>
              <a:t>evaluating </a:t>
            </a:r>
            <a:r>
              <a:rPr dirty="0" sz="5000">
                <a:latin typeface="Calibri"/>
                <a:cs typeface="Calibri"/>
              </a:rPr>
              <a:t>all types </a:t>
            </a:r>
            <a:r>
              <a:rPr dirty="0" sz="5000" spc="-5">
                <a:latin typeface="Calibri"/>
                <a:cs typeface="Calibri"/>
              </a:rPr>
              <a:t>of  </a:t>
            </a:r>
            <a:r>
              <a:rPr dirty="0" sz="5000" spc="-15">
                <a:latin typeface="Calibri"/>
                <a:cs typeface="Calibri"/>
              </a:rPr>
              <a:t>employees. </a:t>
            </a:r>
            <a:r>
              <a:rPr dirty="0" sz="5000" spc="-35">
                <a:latin typeface="Calibri"/>
                <a:cs typeface="Calibri"/>
              </a:rPr>
              <a:t>Regarding </a:t>
            </a:r>
            <a:r>
              <a:rPr dirty="0" sz="5000">
                <a:latin typeface="Calibri"/>
                <a:cs typeface="Calibri"/>
              </a:rPr>
              <a:t>when </a:t>
            </a:r>
            <a:r>
              <a:rPr dirty="0" sz="5000" spc="-30">
                <a:latin typeface="Calibri"/>
                <a:cs typeface="Calibri"/>
              </a:rPr>
              <a:t>to </a:t>
            </a:r>
            <a:r>
              <a:rPr dirty="0" sz="5000" spc="-25">
                <a:latin typeface="Calibri"/>
                <a:cs typeface="Calibri"/>
              </a:rPr>
              <a:t>evaluate </a:t>
            </a:r>
            <a:r>
              <a:rPr dirty="0" sz="5000" spc="-15">
                <a:latin typeface="Calibri"/>
                <a:cs typeface="Calibri"/>
              </a:rPr>
              <a:t>there </a:t>
            </a:r>
            <a:r>
              <a:rPr dirty="0" sz="5000" spc="-20">
                <a:latin typeface="Calibri"/>
                <a:cs typeface="Calibri"/>
              </a:rPr>
              <a:t>are </a:t>
            </a:r>
            <a:r>
              <a:rPr dirty="0" sz="5000" spc="-35">
                <a:latin typeface="Calibri"/>
                <a:cs typeface="Calibri"/>
              </a:rPr>
              <a:t>several  </a:t>
            </a:r>
            <a:r>
              <a:rPr dirty="0" sz="5000" spc="-10">
                <a:latin typeface="Calibri"/>
                <a:cs typeface="Calibri"/>
              </a:rPr>
              <a:t>approaches.</a:t>
            </a:r>
            <a:endParaRPr sz="5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7300">
              <a:latin typeface="Times New Roman"/>
              <a:cs typeface="Times New Roman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820" algn="l"/>
              </a:tabLst>
            </a:pPr>
            <a:r>
              <a:rPr dirty="0" sz="5000" spc="-25">
                <a:solidFill>
                  <a:srgbClr val="FF0000"/>
                </a:solidFill>
                <a:latin typeface="Calibri"/>
                <a:cs typeface="Calibri"/>
              </a:rPr>
              <a:t>Fixed </a:t>
            </a:r>
            <a:r>
              <a:rPr dirty="0" sz="5000">
                <a:solidFill>
                  <a:srgbClr val="FF0000"/>
                </a:solidFill>
                <a:latin typeface="Calibri"/>
                <a:cs typeface="Calibri"/>
              </a:rPr>
              <a:t>time</a:t>
            </a:r>
            <a:r>
              <a:rPr dirty="0" sz="5000" spc="-85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5000" spc="-15">
                <a:solidFill>
                  <a:srgbClr val="FF0000"/>
                </a:solidFill>
                <a:latin typeface="Calibri"/>
                <a:cs typeface="Calibri"/>
              </a:rPr>
              <a:t>approach</a:t>
            </a:r>
            <a:endParaRPr sz="5000">
              <a:latin typeface="Calibri"/>
              <a:cs typeface="Calibri"/>
            </a:endParaRPr>
          </a:p>
          <a:p>
            <a:pPr marL="718185" marR="5080" indent="-706120">
              <a:lnSpc>
                <a:spcPct val="100000"/>
              </a:lnSpc>
              <a:spcBef>
                <a:spcPts val="1200"/>
              </a:spcBef>
              <a:tabLst>
                <a:tab pos="6642734" algn="l"/>
              </a:tabLst>
            </a:pPr>
            <a:r>
              <a:rPr dirty="0" sz="5000" spc="-5">
                <a:latin typeface="Calibri"/>
                <a:cs typeface="Calibri"/>
              </a:rPr>
              <a:t>This </a:t>
            </a:r>
            <a:r>
              <a:rPr dirty="0" sz="5000" spc="-15">
                <a:latin typeface="Calibri"/>
                <a:cs typeface="Calibri"/>
              </a:rPr>
              <a:t>approach alternatively </a:t>
            </a:r>
            <a:r>
              <a:rPr dirty="0" sz="5000" spc="-5">
                <a:latin typeface="Calibri"/>
                <a:cs typeface="Calibri"/>
              </a:rPr>
              <a:t>called </a:t>
            </a:r>
            <a:r>
              <a:rPr dirty="0" sz="5000" spc="-10">
                <a:latin typeface="Calibri"/>
                <a:cs typeface="Calibri"/>
              </a:rPr>
              <a:t>unitary </a:t>
            </a:r>
            <a:r>
              <a:rPr dirty="0" sz="5000">
                <a:latin typeface="Calibri"/>
                <a:cs typeface="Calibri"/>
              </a:rPr>
              <a:t>time </a:t>
            </a:r>
            <a:r>
              <a:rPr dirty="0" sz="5000" spc="-15">
                <a:latin typeface="Calibri"/>
                <a:cs typeface="Calibri"/>
              </a:rPr>
              <a:t>approach, </a:t>
            </a:r>
            <a:r>
              <a:rPr dirty="0" sz="5000" spc="-5">
                <a:latin typeface="Calibri"/>
                <a:cs typeface="Calibri"/>
              </a:rPr>
              <a:t>or  </a:t>
            </a:r>
            <a:r>
              <a:rPr dirty="0" sz="5000" spc="-30">
                <a:latin typeface="Calibri"/>
                <a:cs typeface="Calibri"/>
              </a:rPr>
              <a:t>fixed day </a:t>
            </a:r>
            <a:r>
              <a:rPr dirty="0" sz="5000" spc="-15">
                <a:latin typeface="Calibri"/>
                <a:cs typeface="Calibri"/>
              </a:rPr>
              <a:t>approach. </a:t>
            </a:r>
            <a:r>
              <a:rPr dirty="0" sz="5000">
                <a:latin typeface="Calibri"/>
                <a:cs typeface="Calibri"/>
              </a:rPr>
              <a:t>In this </a:t>
            </a:r>
            <a:r>
              <a:rPr dirty="0" sz="5000" spc="-10">
                <a:latin typeface="Calibri"/>
                <a:cs typeface="Calibri"/>
              </a:rPr>
              <a:t>approach </a:t>
            </a:r>
            <a:r>
              <a:rPr dirty="0" sz="5000" spc="-40">
                <a:latin typeface="Calibri"/>
                <a:cs typeface="Calibri"/>
              </a:rPr>
              <a:t>employee’s  </a:t>
            </a:r>
            <a:r>
              <a:rPr dirty="0" sz="5000" spc="-15">
                <a:latin typeface="Calibri"/>
                <a:cs typeface="Calibri"/>
              </a:rPr>
              <a:t>performance </a:t>
            </a:r>
            <a:r>
              <a:rPr dirty="0" sz="5000" spc="-20">
                <a:latin typeface="Calibri"/>
                <a:cs typeface="Calibri"/>
              </a:rPr>
              <a:t>are evaluated </a:t>
            </a:r>
            <a:r>
              <a:rPr dirty="0" sz="5000">
                <a:latin typeface="Calibri"/>
                <a:cs typeface="Calibri"/>
              </a:rPr>
              <a:t>within a </a:t>
            </a:r>
            <a:r>
              <a:rPr dirty="0" sz="5000" spc="-10">
                <a:latin typeface="Calibri"/>
                <a:cs typeface="Calibri"/>
              </a:rPr>
              <a:t>certain </a:t>
            </a:r>
            <a:r>
              <a:rPr dirty="0" sz="5000" spc="-5">
                <a:latin typeface="Calibri"/>
                <a:cs typeface="Calibri"/>
              </a:rPr>
              <a:t>period of </a:t>
            </a:r>
            <a:r>
              <a:rPr dirty="0" sz="5000">
                <a:latin typeface="Calibri"/>
                <a:cs typeface="Calibri"/>
              </a:rPr>
              <a:t>time  </a:t>
            </a:r>
            <a:r>
              <a:rPr dirty="0" sz="5000" spc="-10">
                <a:latin typeface="Calibri"/>
                <a:cs typeface="Calibri"/>
              </a:rPr>
              <a:t>that </a:t>
            </a:r>
            <a:r>
              <a:rPr dirty="0" sz="5000" spc="-35">
                <a:latin typeface="Calibri"/>
                <a:cs typeface="Calibri"/>
              </a:rPr>
              <a:t>may </a:t>
            </a:r>
            <a:r>
              <a:rPr dirty="0" sz="5000" spc="-5">
                <a:latin typeface="Calibri"/>
                <a:cs typeface="Calibri"/>
              </a:rPr>
              <a:t>be one </a:t>
            </a:r>
            <a:r>
              <a:rPr dirty="0" sz="5000" spc="-35">
                <a:latin typeface="Calibri"/>
                <a:cs typeface="Calibri"/>
              </a:rPr>
              <a:t>day </a:t>
            </a:r>
            <a:r>
              <a:rPr dirty="0" sz="5000" spc="-5">
                <a:latin typeface="Calibri"/>
                <a:cs typeface="Calibri"/>
              </a:rPr>
              <a:t>or </a:t>
            </a:r>
            <a:r>
              <a:rPr dirty="0" sz="5000" spc="-15">
                <a:latin typeface="Calibri"/>
                <a:cs typeface="Calibri"/>
              </a:rPr>
              <a:t>two </a:t>
            </a:r>
            <a:r>
              <a:rPr dirty="0" sz="5000" spc="-40">
                <a:latin typeface="Calibri"/>
                <a:cs typeface="Calibri"/>
              </a:rPr>
              <a:t>days </a:t>
            </a:r>
            <a:r>
              <a:rPr dirty="0" sz="5000" spc="-5">
                <a:latin typeface="Calibri"/>
                <a:cs typeface="Calibri"/>
              </a:rPr>
              <a:t>or </a:t>
            </a:r>
            <a:r>
              <a:rPr dirty="0" sz="5000" spc="-30">
                <a:latin typeface="Calibri"/>
                <a:cs typeface="Calibri"/>
              </a:rPr>
              <a:t>several </a:t>
            </a:r>
            <a:r>
              <a:rPr dirty="0" sz="5000" spc="-35">
                <a:latin typeface="Calibri"/>
                <a:cs typeface="Calibri"/>
              </a:rPr>
              <a:t>days </a:t>
            </a:r>
            <a:r>
              <a:rPr dirty="0" sz="5000" spc="-5">
                <a:latin typeface="Calibri"/>
                <a:cs typeface="Calibri"/>
              </a:rPr>
              <a:t>or one  </a:t>
            </a:r>
            <a:r>
              <a:rPr dirty="0" sz="5000" spc="-15">
                <a:latin typeface="Calibri"/>
                <a:cs typeface="Calibri"/>
              </a:rPr>
              <a:t>week </a:t>
            </a:r>
            <a:r>
              <a:rPr dirty="0" sz="5000" spc="-5">
                <a:latin typeface="Calibri"/>
                <a:cs typeface="Calibri"/>
              </a:rPr>
              <a:t>or</a:t>
            </a:r>
            <a:r>
              <a:rPr dirty="0" sz="5000" spc="35">
                <a:latin typeface="Calibri"/>
                <a:cs typeface="Calibri"/>
              </a:rPr>
              <a:t> </a:t>
            </a:r>
            <a:r>
              <a:rPr dirty="0" sz="5000" spc="-35">
                <a:latin typeface="Calibri"/>
                <a:cs typeface="Calibri"/>
              </a:rPr>
              <a:t>several</a:t>
            </a:r>
            <a:r>
              <a:rPr dirty="0" sz="5000" spc="10">
                <a:latin typeface="Calibri"/>
                <a:cs typeface="Calibri"/>
              </a:rPr>
              <a:t> </a:t>
            </a:r>
            <a:r>
              <a:rPr dirty="0" sz="5000" spc="-20">
                <a:latin typeface="Calibri"/>
                <a:cs typeface="Calibri"/>
              </a:rPr>
              <a:t>weeks	</a:t>
            </a:r>
            <a:r>
              <a:rPr dirty="0" sz="5000" spc="-5">
                <a:latin typeface="Calibri"/>
                <a:cs typeface="Calibri"/>
              </a:rPr>
              <a:t>depending on </a:t>
            </a:r>
            <a:r>
              <a:rPr dirty="0" sz="5000">
                <a:latin typeface="Calibri"/>
                <a:cs typeface="Calibri"/>
              </a:rPr>
              <a:t>the </a:t>
            </a:r>
            <a:r>
              <a:rPr dirty="0" sz="5000" spc="-5">
                <a:latin typeface="Calibri"/>
                <a:cs typeface="Calibri"/>
              </a:rPr>
              <a:t>number</a:t>
            </a:r>
            <a:r>
              <a:rPr dirty="0" sz="5000" spc="-75">
                <a:latin typeface="Calibri"/>
                <a:cs typeface="Calibri"/>
              </a:rPr>
              <a:t> </a:t>
            </a:r>
            <a:r>
              <a:rPr dirty="0" sz="5000" spc="-5">
                <a:latin typeface="Calibri"/>
                <a:cs typeface="Calibri"/>
              </a:rPr>
              <a:t>of</a:t>
            </a:r>
            <a:r>
              <a:rPr dirty="0" sz="5000" spc="-10">
                <a:latin typeface="Calibri"/>
                <a:cs typeface="Calibri"/>
              </a:rPr>
              <a:t> </a:t>
            </a:r>
            <a:r>
              <a:rPr dirty="0" sz="5000">
                <a:latin typeface="Calibri"/>
                <a:cs typeface="Calibri"/>
              </a:rPr>
              <a:t>the </a:t>
            </a:r>
            <a:r>
              <a:rPr dirty="0" sz="5000">
                <a:latin typeface="Calibri"/>
                <a:cs typeface="Calibri"/>
              </a:rPr>
              <a:t> </a:t>
            </a:r>
            <a:r>
              <a:rPr dirty="0" sz="5000" spc="-15">
                <a:latin typeface="Calibri"/>
                <a:cs typeface="Calibri"/>
              </a:rPr>
              <a:t>employees </a:t>
            </a:r>
            <a:r>
              <a:rPr dirty="0" sz="5000">
                <a:latin typeface="Calibri"/>
                <a:cs typeface="Calibri"/>
              </a:rPr>
              <a:t>and the </a:t>
            </a:r>
            <a:r>
              <a:rPr dirty="0" sz="5000" spc="-10">
                <a:latin typeface="Calibri"/>
                <a:cs typeface="Calibri"/>
              </a:rPr>
              <a:t>workload </a:t>
            </a:r>
            <a:r>
              <a:rPr dirty="0" sz="5000" spc="-5">
                <a:latin typeface="Calibri"/>
                <a:cs typeface="Calibri"/>
              </a:rPr>
              <a:t>of </a:t>
            </a:r>
            <a:r>
              <a:rPr dirty="0" sz="5000">
                <a:latin typeface="Calibri"/>
                <a:cs typeface="Calibri"/>
              </a:rPr>
              <a:t>the</a:t>
            </a:r>
            <a:r>
              <a:rPr dirty="0" sz="5000" spc="-40">
                <a:latin typeface="Calibri"/>
                <a:cs typeface="Calibri"/>
              </a:rPr>
              <a:t> </a:t>
            </a:r>
            <a:r>
              <a:rPr dirty="0" sz="5000" spc="-70">
                <a:latin typeface="Calibri"/>
                <a:cs typeface="Calibri"/>
              </a:rPr>
              <a:t>evaluator.</a:t>
            </a:r>
            <a:endParaRPr sz="5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2561" y="732282"/>
            <a:ext cx="3476625" cy="9334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800" spc="-5">
                <a:latin typeface="Calibri"/>
                <a:cs typeface="Calibri"/>
              </a:rPr>
              <a:t>Ad</a:t>
            </a:r>
            <a:r>
              <a:rPr dirty="0" sz="5800" spc="-105">
                <a:latin typeface="Calibri"/>
                <a:cs typeface="Calibri"/>
              </a:rPr>
              <a:t>v</a:t>
            </a:r>
            <a:r>
              <a:rPr dirty="0" sz="5800" spc="-5">
                <a:latin typeface="Calibri"/>
                <a:cs typeface="Calibri"/>
              </a:rPr>
              <a:t>a</a:t>
            </a:r>
            <a:r>
              <a:rPr dirty="0" sz="5800" spc="-55">
                <a:latin typeface="Calibri"/>
                <a:cs typeface="Calibri"/>
              </a:rPr>
              <a:t>n</a:t>
            </a:r>
            <a:r>
              <a:rPr dirty="0" sz="5800" spc="-75">
                <a:latin typeface="Calibri"/>
                <a:cs typeface="Calibri"/>
              </a:rPr>
              <a:t>t</a:t>
            </a:r>
            <a:r>
              <a:rPr dirty="0" sz="5800" spc="-5">
                <a:latin typeface="Calibri"/>
                <a:cs typeface="Calibri"/>
              </a:rPr>
              <a:t>a</a:t>
            </a:r>
            <a:r>
              <a:rPr dirty="0" sz="5800" spc="-65">
                <a:latin typeface="Calibri"/>
                <a:cs typeface="Calibri"/>
              </a:rPr>
              <a:t>g</a:t>
            </a:r>
            <a:r>
              <a:rPr dirty="0" sz="5800" spc="-5">
                <a:latin typeface="Calibri"/>
                <a:cs typeface="Calibri"/>
              </a:rPr>
              <a:t>es</a:t>
            </a:r>
            <a:endParaRPr sz="5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2561" y="1770633"/>
            <a:ext cx="8068945" cy="9115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370205" indent="-705485">
              <a:lnSpc>
                <a:spcPct val="100000"/>
              </a:lnSpc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4800" spc="-15">
                <a:latin typeface="Calibri"/>
                <a:cs typeface="Calibri"/>
              </a:rPr>
              <a:t>Administration </a:t>
            </a:r>
            <a:r>
              <a:rPr dirty="0" sz="4800" spc="-5">
                <a:latin typeface="Calibri"/>
                <a:cs typeface="Calibri"/>
              </a:rPr>
              <a:t>of </a:t>
            </a:r>
            <a:r>
              <a:rPr dirty="0" sz="4800">
                <a:latin typeface="Calibri"/>
                <a:cs typeface="Calibri"/>
              </a:rPr>
              <a:t>the  </a:t>
            </a:r>
            <a:r>
              <a:rPr dirty="0" sz="4800" spc="-15">
                <a:latin typeface="Calibri"/>
                <a:cs typeface="Calibri"/>
              </a:rPr>
              <a:t>evaluation </a:t>
            </a:r>
            <a:r>
              <a:rPr dirty="0" sz="4800">
                <a:latin typeface="Calibri"/>
                <a:cs typeface="Calibri"/>
              </a:rPr>
              <a:t>is </a:t>
            </a:r>
            <a:r>
              <a:rPr dirty="0" sz="4800" spc="-20">
                <a:latin typeface="Calibri"/>
                <a:cs typeface="Calibri"/>
              </a:rPr>
              <a:t>relatively </a:t>
            </a:r>
            <a:r>
              <a:rPr dirty="0" sz="4800" spc="-15">
                <a:latin typeface="Calibri"/>
                <a:cs typeface="Calibri"/>
              </a:rPr>
              <a:t>more  </a:t>
            </a:r>
            <a:r>
              <a:rPr dirty="0" sz="4800" spc="-25">
                <a:latin typeface="Calibri"/>
                <a:cs typeface="Calibri"/>
              </a:rPr>
              <a:t>convenient</a:t>
            </a:r>
            <a:endParaRPr sz="4800">
              <a:latin typeface="Calibri"/>
              <a:cs typeface="Calibri"/>
            </a:endParaRPr>
          </a:p>
          <a:p>
            <a:pPr marL="718185" marR="67310" indent="-70548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4800" spc="-5">
                <a:latin typeface="Calibri"/>
                <a:cs typeface="Calibri"/>
              </a:rPr>
              <a:t>The </a:t>
            </a:r>
            <a:r>
              <a:rPr dirty="0" sz="4800" spc="-15">
                <a:latin typeface="Calibri"/>
                <a:cs typeface="Calibri"/>
              </a:rPr>
              <a:t>evaluation </a:t>
            </a:r>
            <a:r>
              <a:rPr dirty="0" sz="4800">
                <a:latin typeface="Calibri"/>
                <a:cs typeface="Calibri"/>
              </a:rPr>
              <a:t>is </a:t>
            </a:r>
            <a:r>
              <a:rPr dirty="0" sz="4800" spc="-5">
                <a:latin typeface="Calibri"/>
                <a:cs typeface="Calibri"/>
              </a:rPr>
              <a:t>done </a:t>
            </a:r>
            <a:r>
              <a:rPr dirty="0" sz="4800">
                <a:latin typeface="Calibri"/>
                <a:cs typeface="Calibri"/>
              </a:rPr>
              <a:t>within  a time when the </a:t>
            </a:r>
            <a:r>
              <a:rPr dirty="0" sz="4800" spc="-20">
                <a:latin typeface="Calibri"/>
                <a:cs typeface="Calibri"/>
              </a:rPr>
              <a:t>evaluator </a:t>
            </a:r>
            <a:r>
              <a:rPr dirty="0" sz="4800">
                <a:latin typeface="Calibri"/>
                <a:cs typeface="Calibri"/>
              </a:rPr>
              <a:t>is  </a:t>
            </a:r>
            <a:r>
              <a:rPr dirty="0" sz="4800" spc="-20">
                <a:latin typeface="Calibri"/>
                <a:cs typeface="Calibri"/>
              </a:rPr>
              <a:t>generally </a:t>
            </a:r>
            <a:r>
              <a:rPr dirty="0" sz="4800" spc="-15">
                <a:latin typeface="Calibri"/>
                <a:cs typeface="Calibri"/>
              </a:rPr>
              <a:t>freed </a:t>
            </a:r>
            <a:r>
              <a:rPr dirty="0" sz="4800" spc="-20">
                <a:latin typeface="Calibri"/>
                <a:cs typeface="Calibri"/>
              </a:rPr>
              <a:t>from </a:t>
            </a:r>
            <a:r>
              <a:rPr dirty="0" sz="4800">
                <a:latin typeface="Calibri"/>
                <a:cs typeface="Calibri"/>
              </a:rPr>
              <a:t>the  </a:t>
            </a:r>
            <a:r>
              <a:rPr dirty="0" sz="4800" spc="-40">
                <a:latin typeface="Calibri"/>
                <a:cs typeface="Calibri"/>
              </a:rPr>
              <a:t>matters</a:t>
            </a:r>
            <a:endParaRPr sz="4800">
              <a:latin typeface="Calibri"/>
              <a:cs typeface="Calibri"/>
            </a:endParaRPr>
          </a:p>
          <a:p>
            <a:pPr marL="718185" marR="5080" indent="-70548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4800" spc="-5">
                <a:latin typeface="Calibri"/>
                <a:cs typeface="Calibri"/>
              </a:rPr>
              <a:t>Comparison of </a:t>
            </a:r>
            <a:r>
              <a:rPr dirty="0" sz="4800">
                <a:latin typeface="Calibri"/>
                <a:cs typeface="Calibri"/>
              </a:rPr>
              <a:t>the  </a:t>
            </a:r>
            <a:r>
              <a:rPr dirty="0" sz="4800" spc="-15">
                <a:latin typeface="Calibri"/>
                <a:cs typeface="Calibri"/>
              </a:rPr>
              <a:t>evaluations </a:t>
            </a:r>
            <a:r>
              <a:rPr dirty="0" sz="4800" spc="5">
                <a:latin typeface="Calibri"/>
                <a:cs typeface="Calibri"/>
              </a:rPr>
              <a:t>of </a:t>
            </a:r>
            <a:r>
              <a:rPr dirty="0" sz="4800" spc="-35">
                <a:latin typeface="Calibri"/>
                <a:cs typeface="Calibri"/>
              </a:rPr>
              <a:t>different  </a:t>
            </a:r>
            <a:r>
              <a:rPr dirty="0" sz="4800" spc="-10">
                <a:latin typeface="Calibri"/>
                <a:cs typeface="Calibri"/>
              </a:rPr>
              <a:t>employees </a:t>
            </a:r>
            <a:r>
              <a:rPr dirty="0" sz="4800">
                <a:latin typeface="Calibri"/>
                <a:cs typeface="Calibri"/>
              </a:rPr>
              <a:t>is </a:t>
            </a:r>
            <a:r>
              <a:rPr dirty="0" sz="4800" spc="-15">
                <a:latin typeface="Calibri"/>
                <a:cs typeface="Calibri"/>
              </a:rPr>
              <a:t>relatively </a:t>
            </a:r>
            <a:r>
              <a:rPr dirty="0" sz="4800" spc="-65">
                <a:latin typeface="Calibri"/>
                <a:cs typeface="Calibri"/>
              </a:rPr>
              <a:t>easier,  </a:t>
            </a:r>
            <a:r>
              <a:rPr dirty="0" sz="4800" spc="-5">
                <a:latin typeface="Calibri"/>
                <a:cs typeface="Calibri"/>
              </a:rPr>
              <a:t>since </a:t>
            </a:r>
            <a:r>
              <a:rPr dirty="0" sz="4800">
                <a:latin typeface="Calibri"/>
                <a:cs typeface="Calibri"/>
              </a:rPr>
              <a:t>all </a:t>
            </a:r>
            <a:r>
              <a:rPr dirty="0" sz="4800" spc="-10">
                <a:latin typeface="Calibri"/>
                <a:cs typeface="Calibri"/>
              </a:rPr>
              <a:t>employees </a:t>
            </a:r>
            <a:r>
              <a:rPr dirty="0" sz="4800" spc="-20">
                <a:latin typeface="Calibri"/>
                <a:cs typeface="Calibri"/>
              </a:rPr>
              <a:t>are  evaluated </a:t>
            </a:r>
            <a:r>
              <a:rPr dirty="0" sz="4800" spc="-25">
                <a:latin typeface="Calibri"/>
                <a:cs typeface="Calibri"/>
              </a:rPr>
              <a:t>at </a:t>
            </a:r>
            <a:r>
              <a:rPr dirty="0" sz="4800">
                <a:latin typeface="Calibri"/>
                <a:cs typeface="Calibri"/>
              </a:rPr>
              <a:t>a </a:t>
            </a:r>
            <a:r>
              <a:rPr dirty="0" sz="4800" spc="-10">
                <a:latin typeface="Calibri"/>
                <a:cs typeface="Calibri"/>
              </a:rPr>
              <a:t>certain</a:t>
            </a:r>
            <a:r>
              <a:rPr dirty="0" sz="4800" spc="-30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time</a:t>
            </a:r>
            <a:endParaRPr sz="48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244076" y="351282"/>
            <a:ext cx="4313555" cy="88391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800" spc="-25"/>
              <a:t>Disadvantages</a:t>
            </a:r>
            <a:endParaRPr sz="5800"/>
          </a:p>
        </p:txBody>
      </p:sp>
      <p:sp>
        <p:nvSpPr>
          <p:cNvPr id="5" name="object 5"/>
          <p:cNvSpPr txBox="1"/>
          <p:nvPr/>
        </p:nvSpPr>
        <p:spPr>
          <a:xfrm>
            <a:off x="9244076" y="1411985"/>
            <a:ext cx="8298180" cy="9900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360045" indent="-705485">
              <a:lnSpc>
                <a:spcPct val="100000"/>
              </a:lnSpc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5800" spc="-5">
                <a:latin typeface="Calibri"/>
                <a:cs typeface="Calibri"/>
              </a:rPr>
              <a:t>It </a:t>
            </a:r>
            <a:r>
              <a:rPr dirty="0" sz="5800" spc="-25">
                <a:latin typeface="Calibri"/>
                <a:cs typeface="Calibri"/>
              </a:rPr>
              <a:t>requires </a:t>
            </a:r>
            <a:r>
              <a:rPr dirty="0" sz="5800" spc="-5">
                <a:latin typeface="Calibri"/>
                <a:cs typeface="Calibri"/>
              </a:rPr>
              <a:t>the </a:t>
            </a:r>
            <a:r>
              <a:rPr dirty="0" sz="5800" spc="-30">
                <a:latin typeface="Calibri"/>
                <a:cs typeface="Calibri"/>
              </a:rPr>
              <a:t>evaluator  </a:t>
            </a:r>
            <a:r>
              <a:rPr dirty="0" sz="5800" spc="-35">
                <a:latin typeface="Calibri"/>
                <a:cs typeface="Calibri"/>
              </a:rPr>
              <a:t>to </a:t>
            </a:r>
            <a:r>
              <a:rPr dirty="0" sz="5800" spc="-5">
                <a:latin typeface="Calibri"/>
                <a:cs typeface="Calibri"/>
              </a:rPr>
              <a:t>spend a </a:t>
            </a:r>
            <a:r>
              <a:rPr dirty="0" sz="5800">
                <a:latin typeface="Calibri"/>
                <a:cs typeface="Calibri"/>
              </a:rPr>
              <a:t>lot </a:t>
            </a:r>
            <a:r>
              <a:rPr dirty="0" sz="5800" spc="-5">
                <a:latin typeface="Calibri"/>
                <a:cs typeface="Calibri"/>
              </a:rPr>
              <a:t>of time </a:t>
            </a:r>
            <a:r>
              <a:rPr dirty="0" sz="5800">
                <a:latin typeface="Calibri"/>
                <a:cs typeface="Calibri"/>
              </a:rPr>
              <a:t>in  </a:t>
            </a:r>
            <a:r>
              <a:rPr dirty="0" sz="5800" spc="-10">
                <a:latin typeface="Calibri"/>
                <a:cs typeface="Calibri"/>
              </a:rPr>
              <a:t>filling </a:t>
            </a:r>
            <a:r>
              <a:rPr dirty="0" sz="5800" spc="-30">
                <a:latin typeface="Calibri"/>
                <a:cs typeface="Calibri"/>
              </a:rPr>
              <a:t>forms </a:t>
            </a:r>
            <a:r>
              <a:rPr dirty="0" sz="5800" spc="-5">
                <a:latin typeface="Calibri"/>
                <a:cs typeface="Calibri"/>
              </a:rPr>
              <a:t>and  </a:t>
            </a:r>
            <a:r>
              <a:rPr dirty="0" sz="5800" spc="-10">
                <a:latin typeface="Calibri"/>
                <a:cs typeface="Calibri"/>
              </a:rPr>
              <a:t>conducting </a:t>
            </a:r>
            <a:r>
              <a:rPr dirty="0" sz="5800" spc="-20">
                <a:latin typeface="Calibri"/>
                <a:cs typeface="Calibri"/>
              </a:rPr>
              <a:t>feedback  interviews</a:t>
            </a:r>
            <a:endParaRPr sz="5800">
              <a:latin typeface="Calibri"/>
              <a:cs typeface="Calibri"/>
            </a:endParaRPr>
          </a:p>
          <a:p>
            <a:pPr marL="718185" marR="5080" indent="-705485">
              <a:lnSpc>
                <a:spcPct val="100000"/>
              </a:lnSpc>
              <a:spcBef>
                <a:spcPts val="1395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5800" spc="-5">
                <a:latin typeface="Calibri"/>
                <a:cs typeface="Calibri"/>
              </a:rPr>
              <a:t>It </a:t>
            </a:r>
            <a:r>
              <a:rPr dirty="0" sz="5800" spc="-15">
                <a:latin typeface="Calibri"/>
                <a:cs typeface="Calibri"/>
              </a:rPr>
              <a:t>might </a:t>
            </a:r>
            <a:r>
              <a:rPr dirty="0" sz="5800" spc="-10">
                <a:latin typeface="Calibri"/>
                <a:cs typeface="Calibri"/>
              </a:rPr>
              <a:t>lead </a:t>
            </a:r>
            <a:r>
              <a:rPr dirty="0" sz="5800" spc="-5">
                <a:latin typeface="Calibri"/>
                <a:cs typeface="Calibri"/>
              </a:rPr>
              <a:t>the  </a:t>
            </a:r>
            <a:r>
              <a:rPr dirty="0" sz="5800" spc="-30">
                <a:latin typeface="Calibri"/>
                <a:cs typeface="Calibri"/>
              </a:rPr>
              <a:t>evaluator </a:t>
            </a:r>
            <a:r>
              <a:rPr dirty="0" sz="5800" spc="-35">
                <a:latin typeface="Calibri"/>
                <a:cs typeface="Calibri"/>
              </a:rPr>
              <a:t>to </a:t>
            </a:r>
            <a:r>
              <a:rPr dirty="0" sz="5800" spc="-30">
                <a:latin typeface="Calibri"/>
                <a:cs typeface="Calibri"/>
              </a:rPr>
              <a:t>want </a:t>
            </a:r>
            <a:r>
              <a:rPr dirty="0" sz="5800" spc="-35">
                <a:latin typeface="Calibri"/>
                <a:cs typeface="Calibri"/>
              </a:rPr>
              <a:t>to </a:t>
            </a:r>
            <a:r>
              <a:rPr dirty="0" sz="5800" spc="-5">
                <a:latin typeface="Calibri"/>
                <a:cs typeface="Calibri"/>
              </a:rPr>
              <a:t>“  finish </a:t>
            </a:r>
            <a:r>
              <a:rPr dirty="0" sz="5800" spc="65">
                <a:latin typeface="Calibri"/>
                <a:cs typeface="Calibri"/>
              </a:rPr>
              <a:t>it” </a:t>
            </a:r>
            <a:r>
              <a:rPr dirty="0" sz="5800" spc="-5">
                <a:latin typeface="Calibri"/>
                <a:cs typeface="Calibri"/>
              </a:rPr>
              <a:t>quickly</a:t>
            </a:r>
            <a:r>
              <a:rPr dirty="0" sz="5800" spc="-95">
                <a:latin typeface="Calibri"/>
                <a:cs typeface="Calibri"/>
              </a:rPr>
              <a:t> </a:t>
            </a:r>
            <a:r>
              <a:rPr dirty="0" sz="5800" spc="-15">
                <a:latin typeface="Calibri"/>
                <a:cs typeface="Calibri"/>
              </a:rPr>
              <a:t>resulting  </a:t>
            </a:r>
            <a:r>
              <a:rPr dirty="0" sz="5800">
                <a:latin typeface="Calibri"/>
                <a:cs typeface="Calibri"/>
              </a:rPr>
              <a:t>in </a:t>
            </a:r>
            <a:r>
              <a:rPr dirty="0" sz="5800" spc="-10">
                <a:latin typeface="Calibri"/>
                <a:cs typeface="Calibri"/>
              </a:rPr>
              <a:t>occurrence of  </a:t>
            </a:r>
            <a:r>
              <a:rPr dirty="0" sz="5800" spc="-20">
                <a:latin typeface="Calibri"/>
                <a:cs typeface="Calibri"/>
              </a:rPr>
              <a:t>incomplete </a:t>
            </a:r>
            <a:r>
              <a:rPr dirty="0" sz="5800" spc="-5">
                <a:latin typeface="Calibri"/>
                <a:cs typeface="Calibri"/>
              </a:rPr>
              <a:t>and  </a:t>
            </a:r>
            <a:r>
              <a:rPr dirty="0" sz="5800" spc="-30">
                <a:latin typeface="Calibri"/>
                <a:cs typeface="Calibri"/>
              </a:rPr>
              <a:t>inaccurate</a:t>
            </a:r>
            <a:r>
              <a:rPr dirty="0" sz="5800" spc="-55">
                <a:latin typeface="Calibri"/>
                <a:cs typeface="Calibri"/>
              </a:rPr>
              <a:t> </a:t>
            </a:r>
            <a:r>
              <a:rPr dirty="0" sz="5800" spc="-20">
                <a:latin typeface="Calibri"/>
                <a:cs typeface="Calibri"/>
              </a:rPr>
              <a:t>evacuations</a:t>
            </a:r>
            <a:endParaRPr sz="5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161" y="955293"/>
            <a:ext cx="15862935" cy="72974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15">
                <a:solidFill>
                  <a:srgbClr val="FF0000"/>
                </a:solidFill>
                <a:latin typeface="Calibri"/>
                <a:cs typeface="Calibri"/>
              </a:rPr>
              <a:t>Arbitrary </a:t>
            </a:r>
            <a:r>
              <a:rPr dirty="0" sz="6600" spc="-30">
                <a:solidFill>
                  <a:srgbClr val="FF0000"/>
                </a:solidFill>
                <a:latin typeface="Calibri"/>
                <a:cs typeface="Calibri"/>
              </a:rPr>
              <a:t>dates</a:t>
            </a:r>
            <a:r>
              <a:rPr dirty="0" sz="6600" spc="-5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6600" spc="-20">
                <a:solidFill>
                  <a:srgbClr val="FF0000"/>
                </a:solidFill>
                <a:latin typeface="Calibri"/>
                <a:cs typeface="Calibri"/>
              </a:rPr>
              <a:t>approach</a:t>
            </a:r>
            <a:endParaRPr sz="6600">
              <a:latin typeface="Calibri"/>
              <a:cs typeface="Calibri"/>
            </a:endParaRPr>
          </a:p>
          <a:p>
            <a:pPr marL="718185" marR="5080" indent="-706120">
              <a:lnSpc>
                <a:spcPct val="100000"/>
              </a:lnSpc>
              <a:spcBef>
                <a:spcPts val="1585"/>
              </a:spcBef>
              <a:tabLst>
                <a:tab pos="1581785" algn="l"/>
                <a:tab pos="6965315" algn="l"/>
                <a:tab pos="11431270" algn="l"/>
              </a:tabLst>
            </a:pPr>
            <a:r>
              <a:rPr dirty="0" sz="6600">
                <a:latin typeface="Calibri"/>
                <a:cs typeface="Calibri"/>
              </a:rPr>
              <a:t>In this </a:t>
            </a:r>
            <a:r>
              <a:rPr dirty="0" sz="6600" spc="-15">
                <a:latin typeface="Calibri"/>
                <a:cs typeface="Calibri"/>
              </a:rPr>
              <a:t>approach( </a:t>
            </a:r>
            <a:r>
              <a:rPr dirty="0" sz="6600" spc="-20">
                <a:latin typeface="Calibri"/>
                <a:cs typeface="Calibri"/>
              </a:rPr>
              <a:t>alternatively </a:t>
            </a:r>
            <a:r>
              <a:rPr dirty="0" sz="6600" spc="-15">
                <a:latin typeface="Calibri"/>
                <a:cs typeface="Calibri"/>
              </a:rPr>
              <a:t>called </a:t>
            </a:r>
            <a:r>
              <a:rPr dirty="0" sz="6600" spc="-10">
                <a:latin typeface="Calibri"/>
                <a:cs typeface="Calibri"/>
              </a:rPr>
              <a:t>multiple  </a:t>
            </a:r>
            <a:r>
              <a:rPr dirty="0" sz="6600">
                <a:latin typeface="Calibri"/>
                <a:cs typeface="Calibri"/>
              </a:rPr>
              <a:t>time </a:t>
            </a:r>
            <a:r>
              <a:rPr dirty="0" sz="6600" spc="-15">
                <a:latin typeface="Calibri"/>
                <a:cs typeface="Calibri"/>
              </a:rPr>
              <a:t>approach), </a:t>
            </a:r>
            <a:r>
              <a:rPr dirty="0" sz="6600" spc="-25">
                <a:latin typeface="Calibri"/>
                <a:cs typeface="Calibri"/>
              </a:rPr>
              <a:t>evaluating </a:t>
            </a:r>
            <a:r>
              <a:rPr dirty="0" sz="6600" spc="-5">
                <a:latin typeface="Calibri"/>
                <a:cs typeface="Calibri"/>
              </a:rPr>
              <a:t>job </a:t>
            </a:r>
            <a:r>
              <a:rPr dirty="0" sz="6600" spc="-20">
                <a:latin typeface="Calibri"/>
                <a:cs typeface="Calibri"/>
              </a:rPr>
              <a:t>performance 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 spc="-10">
                <a:latin typeface="Calibri"/>
                <a:cs typeface="Calibri"/>
              </a:rPr>
              <a:t>all </a:t>
            </a:r>
            <a:r>
              <a:rPr dirty="0" sz="6600" spc="-15">
                <a:latin typeface="Calibri"/>
                <a:cs typeface="Calibri"/>
              </a:rPr>
              <a:t>employees </a:t>
            </a:r>
            <a:r>
              <a:rPr dirty="0" sz="6600" spc="-10">
                <a:latin typeface="Calibri"/>
                <a:cs typeface="Calibri"/>
              </a:rPr>
              <a:t>under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35">
                <a:latin typeface="Calibri"/>
                <a:cs typeface="Calibri"/>
              </a:rPr>
              <a:t>evaluator </a:t>
            </a:r>
            <a:r>
              <a:rPr dirty="0" sz="6600">
                <a:latin typeface="Calibri"/>
                <a:cs typeface="Calibri"/>
              </a:rPr>
              <a:t>is </a:t>
            </a:r>
            <a:r>
              <a:rPr dirty="0" sz="6600" spc="-10">
                <a:latin typeface="Calibri"/>
                <a:cs typeface="Calibri"/>
              </a:rPr>
              <a:t>done  </a:t>
            </a:r>
            <a:r>
              <a:rPr dirty="0" sz="6600" spc="-35">
                <a:latin typeface="Calibri"/>
                <a:cs typeface="Calibri"/>
              </a:rPr>
              <a:t>at	</a:t>
            </a:r>
            <a:r>
              <a:rPr dirty="0" sz="6600" spc="-45">
                <a:latin typeface="Calibri"/>
                <a:cs typeface="Calibri"/>
              </a:rPr>
              <a:t>different</a:t>
            </a:r>
            <a:r>
              <a:rPr dirty="0" sz="6600" spc="-10">
                <a:latin typeface="Calibri"/>
                <a:cs typeface="Calibri"/>
              </a:rPr>
              <a:t> </a:t>
            </a:r>
            <a:r>
              <a:rPr dirty="0" sz="6600" spc="-25">
                <a:latin typeface="Calibri"/>
                <a:cs typeface="Calibri"/>
              </a:rPr>
              <a:t>dates.	</a:t>
            </a:r>
            <a:r>
              <a:rPr dirty="0" sz="6600" spc="-15">
                <a:latin typeface="Calibri"/>
                <a:cs typeface="Calibri"/>
              </a:rPr>
              <a:t>Generally</a:t>
            </a:r>
            <a:r>
              <a:rPr dirty="0" sz="6600" spc="-1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an	</a:t>
            </a:r>
            <a:r>
              <a:rPr dirty="0" sz="6600" spc="-55">
                <a:latin typeface="Calibri"/>
                <a:cs typeface="Calibri"/>
              </a:rPr>
              <a:t>employee’s  </a:t>
            </a:r>
            <a:r>
              <a:rPr dirty="0" sz="6600" spc="-20">
                <a:latin typeface="Calibri"/>
                <a:cs typeface="Calibri"/>
              </a:rPr>
              <a:t>performance </a:t>
            </a:r>
            <a:r>
              <a:rPr dirty="0" sz="6600">
                <a:latin typeface="Calibri"/>
                <a:cs typeface="Calibri"/>
              </a:rPr>
              <a:t>is </a:t>
            </a:r>
            <a:r>
              <a:rPr dirty="0" sz="6600" spc="-35">
                <a:latin typeface="Calibri"/>
                <a:cs typeface="Calibri"/>
              </a:rPr>
              <a:t>evaluated </a:t>
            </a:r>
            <a:r>
              <a:rPr dirty="0" sz="6600" spc="-5">
                <a:latin typeface="Calibri"/>
                <a:cs typeface="Calibri"/>
              </a:rPr>
              <a:t>on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40">
                <a:latin typeface="Calibri"/>
                <a:cs typeface="Calibri"/>
              </a:rPr>
              <a:t>date </a:t>
            </a:r>
            <a:r>
              <a:rPr dirty="0" sz="6600">
                <a:latin typeface="Calibri"/>
                <a:cs typeface="Calibri"/>
              </a:rPr>
              <a:t>the  </a:t>
            </a:r>
            <a:r>
              <a:rPr dirty="0" sz="6600" spc="-20">
                <a:latin typeface="Calibri"/>
                <a:cs typeface="Calibri"/>
              </a:rPr>
              <a:t>employee </a:t>
            </a:r>
            <a:r>
              <a:rPr dirty="0" sz="6600" spc="-30">
                <a:latin typeface="Calibri"/>
                <a:cs typeface="Calibri"/>
              </a:rPr>
              <a:t>was </a:t>
            </a:r>
            <a:r>
              <a:rPr dirty="0" sz="6600" spc="-15">
                <a:latin typeface="Calibri"/>
                <a:cs typeface="Calibri"/>
              </a:rPr>
              <a:t>hired( </a:t>
            </a:r>
            <a:r>
              <a:rPr dirty="0" sz="6600" spc="-20">
                <a:latin typeface="Calibri"/>
                <a:cs typeface="Calibri"/>
              </a:rPr>
              <a:t>anniversary</a:t>
            </a:r>
            <a:r>
              <a:rPr dirty="0" sz="6600" spc="20">
                <a:latin typeface="Calibri"/>
                <a:cs typeface="Calibri"/>
              </a:rPr>
              <a:t> </a:t>
            </a:r>
            <a:r>
              <a:rPr dirty="0" sz="6600" spc="-30">
                <a:latin typeface="Calibri"/>
                <a:cs typeface="Calibri"/>
              </a:rPr>
              <a:t>date)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1" y="656082"/>
            <a:ext cx="7650480" cy="6591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800" spc="-30">
                <a:latin typeface="Calibri"/>
                <a:cs typeface="Calibri"/>
              </a:rPr>
              <a:t>Advantages</a:t>
            </a:r>
            <a:endParaRPr sz="5800">
              <a:latin typeface="Calibri"/>
              <a:cs typeface="Calibri"/>
            </a:endParaRPr>
          </a:p>
          <a:p>
            <a:pPr marL="718185" marR="401955" indent="-705485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5800" spc="-5">
                <a:latin typeface="Calibri"/>
                <a:cs typeface="Calibri"/>
              </a:rPr>
              <a:t>It </a:t>
            </a:r>
            <a:r>
              <a:rPr dirty="0" sz="5800" spc="-10">
                <a:latin typeface="Calibri"/>
                <a:cs typeface="Calibri"/>
              </a:rPr>
              <a:t>does not </a:t>
            </a:r>
            <a:r>
              <a:rPr dirty="0" sz="5800" spc="-25">
                <a:latin typeface="Calibri"/>
                <a:cs typeface="Calibri"/>
              </a:rPr>
              <a:t>require  </a:t>
            </a:r>
            <a:r>
              <a:rPr dirty="0" sz="5800" spc="-10">
                <a:latin typeface="Calibri"/>
                <a:cs typeface="Calibri"/>
              </a:rPr>
              <a:t>spending </a:t>
            </a:r>
            <a:r>
              <a:rPr dirty="0" sz="5800" spc="-5">
                <a:latin typeface="Calibri"/>
                <a:cs typeface="Calibri"/>
              </a:rPr>
              <a:t>a </a:t>
            </a:r>
            <a:r>
              <a:rPr dirty="0" sz="5800">
                <a:latin typeface="Calibri"/>
                <a:cs typeface="Calibri"/>
              </a:rPr>
              <a:t>lot </a:t>
            </a:r>
            <a:r>
              <a:rPr dirty="0" sz="5800" spc="-5">
                <a:latin typeface="Calibri"/>
                <a:cs typeface="Calibri"/>
              </a:rPr>
              <a:t>of time  </a:t>
            </a:r>
            <a:r>
              <a:rPr dirty="0" sz="5800">
                <a:latin typeface="Calibri"/>
                <a:cs typeface="Calibri"/>
              </a:rPr>
              <a:t>in</a:t>
            </a:r>
            <a:r>
              <a:rPr dirty="0" sz="5800" spc="-95">
                <a:latin typeface="Calibri"/>
                <a:cs typeface="Calibri"/>
              </a:rPr>
              <a:t> </a:t>
            </a:r>
            <a:r>
              <a:rPr dirty="0" sz="5800" spc="-20">
                <a:latin typeface="Calibri"/>
                <a:cs typeface="Calibri"/>
              </a:rPr>
              <a:t>evaluating</a:t>
            </a:r>
            <a:endParaRPr sz="5800">
              <a:latin typeface="Calibri"/>
              <a:cs typeface="Calibri"/>
            </a:endParaRPr>
          </a:p>
          <a:p>
            <a:pPr marL="718185" marR="5080" indent="-705485">
              <a:lnSpc>
                <a:spcPct val="100000"/>
              </a:lnSpc>
              <a:spcBef>
                <a:spcPts val="139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5800" spc="-5">
                <a:latin typeface="Calibri"/>
                <a:cs typeface="Calibri"/>
              </a:rPr>
              <a:t>It </a:t>
            </a:r>
            <a:r>
              <a:rPr dirty="0" sz="5800" spc="-15">
                <a:latin typeface="Calibri"/>
                <a:cs typeface="Calibri"/>
              </a:rPr>
              <a:t>might </a:t>
            </a:r>
            <a:r>
              <a:rPr dirty="0" sz="5800" spc="-10">
                <a:latin typeface="Calibri"/>
                <a:cs typeface="Calibri"/>
              </a:rPr>
              <a:t>not </a:t>
            </a:r>
            <a:r>
              <a:rPr dirty="0" sz="5800">
                <a:latin typeface="Calibri"/>
                <a:cs typeface="Calibri"/>
              </a:rPr>
              <a:t>lead </a:t>
            </a:r>
            <a:r>
              <a:rPr dirty="0" sz="5800" spc="-30">
                <a:latin typeface="Calibri"/>
                <a:cs typeface="Calibri"/>
              </a:rPr>
              <a:t>to </a:t>
            </a:r>
            <a:r>
              <a:rPr dirty="0" sz="5800" spc="-5">
                <a:latin typeface="Calibri"/>
                <a:cs typeface="Calibri"/>
              </a:rPr>
              <a:t>the  </a:t>
            </a:r>
            <a:r>
              <a:rPr dirty="0" sz="5800" spc="-30">
                <a:latin typeface="Calibri"/>
                <a:cs typeface="Calibri"/>
              </a:rPr>
              <a:t>evaluator </a:t>
            </a:r>
            <a:r>
              <a:rPr dirty="0" sz="5800" spc="-35">
                <a:latin typeface="Calibri"/>
                <a:cs typeface="Calibri"/>
              </a:rPr>
              <a:t>to want to </a:t>
            </a:r>
            <a:r>
              <a:rPr dirty="0" sz="5800" spc="-5">
                <a:latin typeface="Calibri"/>
                <a:cs typeface="Calibri"/>
              </a:rPr>
              <a:t>“  finish </a:t>
            </a:r>
            <a:r>
              <a:rPr dirty="0" sz="5800" spc="65">
                <a:latin typeface="Calibri"/>
                <a:cs typeface="Calibri"/>
              </a:rPr>
              <a:t>it”</a:t>
            </a:r>
            <a:r>
              <a:rPr dirty="0" sz="5800" spc="-55">
                <a:latin typeface="Calibri"/>
                <a:cs typeface="Calibri"/>
              </a:rPr>
              <a:t> </a:t>
            </a:r>
            <a:r>
              <a:rPr dirty="0" sz="5800" spc="-5">
                <a:latin typeface="Calibri"/>
                <a:cs typeface="Calibri"/>
              </a:rPr>
              <a:t>quickly</a:t>
            </a:r>
            <a:endParaRPr sz="58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96476" y="503682"/>
            <a:ext cx="4313555" cy="9334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800" spc="-25"/>
              <a:t>Disadvantages</a:t>
            </a:r>
            <a:endParaRPr sz="5800"/>
          </a:p>
        </p:txBody>
      </p:sp>
      <p:sp>
        <p:nvSpPr>
          <p:cNvPr id="4" name="object 4"/>
          <p:cNvSpPr txBox="1"/>
          <p:nvPr/>
        </p:nvSpPr>
        <p:spPr>
          <a:xfrm>
            <a:off x="9396476" y="1542033"/>
            <a:ext cx="7450455" cy="10724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220979" indent="-705485">
              <a:lnSpc>
                <a:spcPct val="100000"/>
              </a:lnSpc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4800" spc="-5">
                <a:latin typeface="Calibri"/>
                <a:cs typeface="Calibri"/>
              </a:rPr>
              <a:t>Comparison of </a:t>
            </a:r>
            <a:r>
              <a:rPr dirty="0" sz="4800">
                <a:latin typeface="Calibri"/>
                <a:cs typeface="Calibri"/>
              </a:rPr>
              <a:t>PE among  </a:t>
            </a:r>
            <a:r>
              <a:rPr dirty="0" sz="4800" spc="-10">
                <a:latin typeface="Calibri"/>
                <a:cs typeface="Calibri"/>
              </a:rPr>
              <a:t>employees becomes</a:t>
            </a:r>
            <a:r>
              <a:rPr dirty="0" sz="4800" spc="-80">
                <a:latin typeface="Calibri"/>
                <a:cs typeface="Calibri"/>
              </a:rPr>
              <a:t> </a:t>
            </a:r>
            <a:r>
              <a:rPr dirty="0" sz="4800" spc="-15">
                <a:latin typeface="Calibri"/>
                <a:cs typeface="Calibri"/>
              </a:rPr>
              <a:t>more  </a:t>
            </a:r>
            <a:r>
              <a:rPr dirty="0" sz="4800" spc="-10">
                <a:latin typeface="Calibri"/>
                <a:cs typeface="Calibri"/>
              </a:rPr>
              <a:t>difficult</a:t>
            </a:r>
            <a:endParaRPr sz="4800">
              <a:latin typeface="Calibri"/>
              <a:cs typeface="Calibri"/>
            </a:endParaRPr>
          </a:p>
          <a:p>
            <a:pPr marL="718185" marR="1331595" indent="-70548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4800">
                <a:latin typeface="Calibri"/>
                <a:cs typeface="Calibri"/>
              </a:rPr>
              <a:t>PE </a:t>
            </a:r>
            <a:r>
              <a:rPr dirty="0" sz="4800" spc="-25">
                <a:latin typeface="Calibri"/>
                <a:cs typeface="Calibri"/>
              </a:rPr>
              <a:t>may </a:t>
            </a:r>
            <a:r>
              <a:rPr dirty="0" sz="4800" spc="-5">
                <a:latin typeface="Calibri"/>
                <a:cs typeface="Calibri"/>
              </a:rPr>
              <a:t>be </a:t>
            </a:r>
            <a:r>
              <a:rPr dirty="0" sz="4800" spc="-25">
                <a:latin typeface="Calibri"/>
                <a:cs typeface="Calibri"/>
              </a:rPr>
              <a:t>unfair </a:t>
            </a:r>
            <a:r>
              <a:rPr dirty="0" sz="4800">
                <a:latin typeface="Calibri"/>
                <a:cs typeface="Calibri"/>
              </a:rPr>
              <a:t>and  </a:t>
            </a:r>
            <a:r>
              <a:rPr dirty="0" sz="4800" spc="-25">
                <a:latin typeface="Calibri"/>
                <a:cs typeface="Calibri"/>
              </a:rPr>
              <a:t>inaccurate </a:t>
            </a:r>
            <a:r>
              <a:rPr dirty="0" sz="4800" spc="-5">
                <a:latin typeface="Calibri"/>
                <a:cs typeface="Calibri"/>
              </a:rPr>
              <a:t>owing </a:t>
            </a:r>
            <a:r>
              <a:rPr dirty="0" sz="4800" spc="-25">
                <a:latin typeface="Calibri"/>
                <a:cs typeface="Calibri"/>
              </a:rPr>
              <a:t>to  </a:t>
            </a:r>
            <a:r>
              <a:rPr dirty="0" sz="4800" spc="-20">
                <a:latin typeface="Calibri"/>
                <a:cs typeface="Calibri"/>
              </a:rPr>
              <a:t>organizational </a:t>
            </a:r>
            <a:r>
              <a:rPr dirty="0" sz="4800">
                <a:latin typeface="Calibri"/>
                <a:cs typeface="Calibri"/>
              </a:rPr>
              <a:t>and  </a:t>
            </a:r>
            <a:r>
              <a:rPr dirty="0" sz="4800" spc="-25">
                <a:latin typeface="Calibri"/>
                <a:cs typeface="Calibri"/>
              </a:rPr>
              <a:t>environmental</a:t>
            </a:r>
            <a:r>
              <a:rPr dirty="0" sz="4800" spc="-20">
                <a:latin typeface="Calibri"/>
                <a:cs typeface="Calibri"/>
              </a:rPr>
              <a:t> </a:t>
            </a:r>
            <a:r>
              <a:rPr dirty="0" sz="4800" spc="-10">
                <a:latin typeface="Calibri"/>
                <a:cs typeface="Calibri"/>
              </a:rPr>
              <a:t>causes</a:t>
            </a:r>
            <a:endParaRPr sz="4800">
              <a:latin typeface="Calibri"/>
              <a:cs typeface="Calibri"/>
            </a:endParaRPr>
          </a:p>
          <a:p>
            <a:pPr marL="718185" marR="374015" indent="-70548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4800" spc="-25">
                <a:latin typeface="Calibri"/>
                <a:cs typeface="Calibri"/>
              </a:rPr>
              <a:t>Evaluation </a:t>
            </a:r>
            <a:r>
              <a:rPr dirty="0" sz="4800" spc="-5">
                <a:latin typeface="Calibri"/>
                <a:cs typeface="Calibri"/>
              </a:rPr>
              <a:t>depend on </a:t>
            </a:r>
            <a:r>
              <a:rPr dirty="0" sz="4800">
                <a:latin typeface="Calibri"/>
                <a:cs typeface="Calibri"/>
              </a:rPr>
              <a:t>the  </a:t>
            </a:r>
            <a:r>
              <a:rPr dirty="0" sz="4800" spc="-30">
                <a:latin typeface="Calibri"/>
                <a:cs typeface="Calibri"/>
              </a:rPr>
              <a:t>evaluators</a:t>
            </a:r>
            <a:r>
              <a:rPr dirty="0" sz="4800" spc="-75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mood</a:t>
            </a:r>
            <a:endParaRPr sz="4800">
              <a:latin typeface="Calibri"/>
              <a:cs typeface="Calibri"/>
            </a:endParaRPr>
          </a:p>
          <a:p>
            <a:pPr marL="718185" marR="5080" indent="-705485">
              <a:lnSpc>
                <a:spcPct val="100000"/>
              </a:lnSpc>
              <a:spcBef>
                <a:spcPts val="1150"/>
              </a:spcBef>
              <a:buFont typeface="Arial"/>
              <a:buChar char="•"/>
              <a:tabLst>
                <a:tab pos="718185" algn="l"/>
                <a:tab pos="718820" algn="l"/>
              </a:tabLst>
            </a:pPr>
            <a:r>
              <a:rPr dirty="0" sz="4800">
                <a:latin typeface="Calibri"/>
                <a:cs typeface="Calibri"/>
              </a:rPr>
              <a:t>When the </a:t>
            </a:r>
            <a:r>
              <a:rPr dirty="0" sz="4800" spc="-20">
                <a:latin typeface="Calibri"/>
                <a:cs typeface="Calibri"/>
              </a:rPr>
              <a:t>evaluator </a:t>
            </a:r>
            <a:r>
              <a:rPr dirty="0" sz="4800" spc="-5">
                <a:latin typeface="Calibri"/>
                <a:cs typeface="Calibri"/>
              </a:rPr>
              <a:t>has </a:t>
            </a:r>
            <a:r>
              <a:rPr dirty="0" sz="4800" spc="-25">
                <a:latin typeface="Calibri"/>
                <a:cs typeface="Calibri"/>
              </a:rPr>
              <a:t>to  </a:t>
            </a:r>
            <a:r>
              <a:rPr dirty="0" sz="4800" spc="-5">
                <a:latin typeface="Calibri"/>
                <a:cs typeface="Calibri"/>
              </a:rPr>
              <a:t>do </a:t>
            </a:r>
            <a:r>
              <a:rPr dirty="0" sz="4800">
                <a:latin typeface="Calibri"/>
                <a:cs typeface="Calibri"/>
              </a:rPr>
              <a:t>PE while </a:t>
            </a:r>
            <a:r>
              <a:rPr dirty="0" sz="4800" spc="-15">
                <a:latin typeface="Calibri"/>
                <a:cs typeface="Calibri"/>
              </a:rPr>
              <a:t>performing  </a:t>
            </a:r>
            <a:r>
              <a:rPr dirty="0" sz="4800" spc="-5">
                <a:latin typeface="Calibri"/>
                <a:cs typeface="Calibri"/>
              </a:rPr>
              <a:t>other </a:t>
            </a:r>
            <a:r>
              <a:rPr dirty="0" sz="4800" spc="-40">
                <a:latin typeface="Calibri"/>
                <a:cs typeface="Calibri"/>
              </a:rPr>
              <a:t>matters </a:t>
            </a:r>
            <a:r>
              <a:rPr dirty="0" sz="4800">
                <a:latin typeface="Calibri"/>
                <a:cs typeface="Calibri"/>
              </a:rPr>
              <a:t>and this lead  </a:t>
            </a:r>
            <a:r>
              <a:rPr dirty="0" sz="4800" spc="-25">
                <a:latin typeface="Calibri"/>
                <a:cs typeface="Calibri"/>
              </a:rPr>
              <a:t>to </a:t>
            </a:r>
            <a:r>
              <a:rPr dirty="0" sz="4800" spc="-5">
                <a:latin typeface="Calibri"/>
                <a:cs typeface="Calibri"/>
              </a:rPr>
              <a:t>occur lesser  </a:t>
            </a:r>
            <a:r>
              <a:rPr dirty="0" sz="4800" spc="-20">
                <a:latin typeface="Calibri"/>
                <a:cs typeface="Calibri"/>
              </a:rPr>
              <a:t>concentration </a:t>
            </a:r>
            <a:r>
              <a:rPr dirty="0" sz="4800" spc="-5">
                <a:latin typeface="Calibri"/>
                <a:cs typeface="Calibri"/>
              </a:rPr>
              <a:t>on</a:t>
            </a:r>
            <a:r>
              <a:rPr dirty="0" sz="4800" spc="-45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PE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161" y="650493"/>
            <a:ext cx="15927069" cy="649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>
                <a:latin typeface="Calibri"/>
                <a:cs typeface="Calibri"/>
              </a:rPr>
              <a:t>Job </a:t>
            </a:r>
            <a:r>
              <a:rPr dirty="0" sz="6600" spc="-25">
                <a:latin typeface="Calibri"/>
                <a:cs typeface="Calibri"/>
              </a:rPr>
              <a:t>Cycle</a:t>
            </a:r>
            <a:r>
              <a:rPr dirty="0" sz="6600" spc="-75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approach</a:t>
            </a:r>
            <a:endParaRPr sz="6600">
              <a:latin typeface="Calibri"/>
              <a:cs typeface="Calibri"/>
            </a:endParaRPr>
          </a:p>
          <a:p>
            <a:pPr marL="718185" marR="129539" indent="-706120">
              <a:lnSpc>
                <a:spcPct val="100000"/>
              </a:lnSpc>
              <a:spcBef>
                <a:spcPts val="1585"/>
              </a:spcBef>
            </a:pPr>
            <a:r>
              <a:rPr dirty="0" sz="6600">
                <a:latin typeface="Calibri"/>
                <a:cs typeface="Calibri"/>
              </a:rPr>
              <a:t>Job </a:t>
            </a:r>
            <a:r>
              <a:rPr dirty="0" sz="6600" spc="-20">
                <a:latin typeface="Calibri"/>
                <a:cs typeface="Calibri"/>
              </a:rPr>
              <a:t>cycle </a:t>
            </a:r>
            <a:r>
              <a:rPr dirty="0" sz="6600" spc="-15">
                <a:latin typeface="Calibri"/>
                <a:cs typeface="Calibri"/>
              </a:rPr>
              <a:t>is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25">
                <a:latin typeface="Calibri"/>
                <a:cs typeface="Calibri"/>
              </a:rPr>
              <a:t>required </a:t>
            </a:r>
            <a:r>
              <a:rPr dirty="0" sz="6600">
                <a:latin typeface="Calibri"/>
                <a:cs typeface="Calibri"/>
              </a:rPr>
              <a:t>time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 spc="-25">
                <a:latin typeface="Calibri"/>
                <a:cs typeface="Calibri"/>
              </a:rPr>
              <a:t>complete  </a:t>
            </a:r>
            <a:r>
              <a:rPr dirty="0" sz="6600" spc="-15">
                <a:latin typeface="Calibri"/>
                <a:cs typeface="Calibri"/>
              </a:rPr>
              <a:t>every </a:t>
            </a:r>
            <a:r>
              <a:rPr dirty="0" sz="6600" spc="-10">
                <a:latin typeface="Calibri"/>
                <a:cs typeface="Calibri"/>
              </a:rPr>
              <a:t>duty </a:t>
            </a:r>
            <a:r>
              <a:rPr dirty="0" sz="6600">
                <a:latin typeface="Calibri"/>
                <a:cs typeface="Calibri"/>
              </a:rPr>
              <a:t>in the </a:t>
            </a:r>
            <a:r>
              <a:rPr dirty="0" sz="6600" spc="-5">
                <a:latin typeface="Calibri"/>
                <a:cs typeface="Calibri"/>
              </a:rPr>
              <a:t>job </a:t>
            </a:r>
            <a:r>
              <a:rPr dirty="0" sz="6600" spc="-50">
                <a:latin typeface="Calibri"/>
                <a:cs typeface="Calibri"/>
              </a:rPr>
              <a:t>for </a:t>
            </a:r>
            <a:r>
              <a:rPr dirty="0" sz="6600" spc="-5">
                <a:latin typeface="Calibri"/>
                <a:cs typeface="Calibri"/>
              </a:rPr>
              <a:t>once. </a:t>
            </a:r>
            <a:r>
              <a:rPr dirty="0" sz="6600">
                <a:latin typeface="Calibri"/>
                <a:cs typeface="Calibri"/>
              </a:rPr>
              <a:t>Job </a:t>
            </a:r>
            <a:r>
              <a:rPr dirty="0" sz="6600" spc="-20">
                <a:latin typeface="Calibri"/>
                <a:cs typeface="Calibri"/>
              </a:rPr>
              <a:t>cycle </a:t>
            </a:r>
            <a:r>
              <a:rPr dirty="0" sz="6600" spc="-50">
                <a:latin typeface="Calibri"/>
                <a:cs typeface="Calibri"/>
              </a:rPr>
              <a:t>may  </a:t>
            </a:r>
            <a:r>
              <a:rPr dirty="0" sz="6600">
                <a:latin typeface="Calibri"/>
                <a:cs typeface="Calibri"/>
              </a:rPr>
              <a:t>include a </a:t>
            </a:r>
            <a:r>
              <a:rPr dirty="0" sz="6600" spc="-5">
                <a:latin typeface="Calibri"/>
                <a:cs typeface="Calibri"/>
              </a:rPr>
              <a:t>full </a:t>
            </a:r>
            <a:r>
              <a:rPr dirty="0" sz="6600" spc="-15">
                <a:latin typeface="Calibri"/>
                <a:cs typeface="Calibri"/>
              </a:rPr>
              <a:t>completion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a </a:t>
            </a:r>
            <a:r>
              <a:rPr dirty="0" sz="6600" spc="-10">
                <a:latin typeface="Calibri"/>
                <a:cs typeface="Calibri"/>
              </a:rPr>
              <a:t>major</a:t>
            </a:r>
            <a:r>
              <a:rPr dirty="0" sz="6600" spc="-80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task.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4982845" algn="l"/>
              </a:tabLst>
            </a:pPr>
            <a:r>
              <a:rPr dirty="0" sz="6600" spc="-5">
                <a:latin typeface="Calibri"/>
                <a:cs typeface="Calibri"/>
              </a:rPr>
              <a:t>Eg:</a:t>
            </a:r>
            <a:r>
              <a:rPr dirty="0" sz="6600" spc="25">
                <a:latin typeface="Calibri"/>
                <a:cs typeface="Calibri"/>
              </a:rPr>
              <a:t> </a:t>
            </a:r>
            <a:r>
              <a:rPr dirty="0" sz="6600" spc="-75">
                <a:latin typeface="Calibri"/>
                <a:cs typeface="Calibri"/>
              </a:rPr>
              <a:t>Teaching</a:t>
            </a:r>
            <a:r>
              <a:rPr dirty="0" sz="6600" spc="-4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	</a:t>
            </a:r>
            <a:r>
              <a:rPr dirty="0" sz="6600" spc="-15">
                <a:latin typeface="Calibri"/>
                <a:cs typeface="Calibri"/>
              </a:rPr>
              <a:t>certain </a:t>
            </a:r>
            <a:r>
              <a:rPr dirty="0" sz="6600" spc="-5">
                <a:latin typeface="Calibri"/>
                <a:cs typeface="Calibri"/>
              </a:rPr>
              <a:t>subject </a:t>
            </a:r>
            <a:r>
              <a:rPr dirty="0" sz="6600" spc="-55">
                <a:latin typeface="Calibri"/>
                <a:cs typeface="Calibri"/>
              </a:rPr>
              <a:t>for </a:t>
            </a:r>
            <a:r>
              <a:rPr dirty="0" sz="6600" spc="-5">
                <a:latin typeface="Calibri"/>
                <a:cs typeface="Calibri"/>
              </a:rPr>
              <a:t>one </a:t>
            </a:r>
            <a:r>
              <a:rPr dirty="0" sz="6600">
                <a:latin typeface="Calibri"/>
                <a:cs typeface="Calibri"/>
              </a:rPr>
              <a:t>class</a:t>
            </a:r>
            <a:r>
              <a:rPr dirty="0" sz="6600" spc="-1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and</a:t>
            </a:r>
            <a:endParaRPr sz="6600">
              <a:latin typeface="Calibri"/>
              <a:cs typeface="Calibri"/>
            </a:endParaRPr>
          </a:p>
          <a:p>
            <a:pPr marL="718185">
              <a:lnSpc>
                <a:spcPct val="100000"/>
              </a:lnSpc>
            </a:pPr>
            <a:r>
              <a:rPr dirty="0" sz="6600" spc="-25">
                <a:latin typeface="Calibri"/>
                <a:cs typeface="Calibri"/>
              </a:rPr>
              <a:t>evaluating</a:t>
            </a:r>
            <a:r>
              <a:rPr dirty="0" sz="6600" spc="-60">
                <a:latin typeface="Calibri"/>
                <a:cs typeface="Calibri"/>
              </a:rPr>
              <a:t> </a:t>
            </a:r>
            <a:r>
              <a:rPr dirty="0" sz="6600" spc="-15">
                <a:latin typeface="Calibri"/>
                <a:cs typeface="Calibri"/>
              </a:rPr>
              <a:t>performance.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624" y="612648"/>
            <a:ext cx="7448550" cy="48234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11503" y="619125"/>
            <a:ext cx="7408113" cy="4418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630411" y="617232"/>
            <a:ext cx="282689" cy="4747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668257" y="633094"/>
            <a:ext cx="224154" cy="416559"/>
          </a:xfrm>
          <a:custGeom>
            <a:avLst/>
            <a:gdLst/>
            <a:ahLst/>
            <a:cxnLst/>
            <a:rect l="l" t="t" r="r" b="b"/>
            <a:pathLst>
              <a:path w="224154" h="416559">
                <a:moveTo>
                  <a:pt x="101473" y="328549"/>
                </a:moveTo>
                <a:lnTo>
                  <a:pt x="85217" y="328549"/>
                </a:lnTo>
                <a:lnTo>
                  <a:pt x="78359" y="329311"/>
                </a:lnTo>
                <a:lnTo>
                  <a:pt x="51943" y="357632"/>
                </a:lnTo>
                <a:lnTo>
                  <a:pt x="51308" y="364617"/>
                </a:lnTo>
                <a:lnTo>
                  <a:pt x="51308" y="381000"/>
                </a:lnTo>
                <a:lnTo>
                  <a:pt x="78359" y="415671"/>
                </a:lnTo>
                <a:lnTo>
                  <a:pt x="85217" y="416433"/>
                </a:lnTo>
                <a:lnTo>
                  <a:pt x="101473" y="416433"/>
                </a:lnTo>
                <a:lnTo>
                  <a:pt x="133603" y="393446"/>
                </a:lnTo>
                <a:lnTo>
                  <a:pt x="135509" y="381000"/>
                </a:lnTo>
                <a:lnTo>
                  <a:pt x="135509" y="364617"/>
                </a:lnTo>
                <a:lnTo>
                  <a:pt x="108203" y="329311"/>
                </a:lnTo>
                <a:lnTo>
                  <a:pt x="101473" y="328549"/>
                </a:lnTo>
                <a:close/>
              </a:path>
              <a:path w="224154" h="416559">
                <a:moveTo>
                  <a:pt x="210019" y="59436"/>
                </a:moveTo>
                <a:lnTo>
                  <a:pt x="78613" y="59436"/>
                </a:lnTo>
                <a:lnTo>
                  <a:pt x="86711" y="59741"/>
                </a:lnTo>
                <a:lnTo>
                  <a:pt x="94249" y="60642"/>
                </a:lnTo>
                <a:lnTo>
                  <a:pt x="133603" y="83058"/>
                </a:lnTo>
                <a:lnTo>
                  <a:pt x="144399" y="124078"/>
                </a:lnTo>
                <a:lnTo>
                  <a:pt x="144399" y="132588"/>
                </a:lnTo>
                <a:lnTo>
                  <a:pt x="125222" y="173355"/>
                </a:lnTo>
                <a:lnTo>
                  <a:pt x="83947" y="186309"/>
                </a:lnTo>
                <a:lnTo>
                  <a:pt x="75438" y="186309"/>
                </a:lnTo>
                <a:lnTo>
                  <a:pt x="71755" y="186690"/>
                </a:lnTo>
                <a:lnTo>
                  <a:pt x="55301" y="214050"/>
                </a:lnTo>
                <a:lnTo>
                  <a:pt x="55415" y="218694"/>
                </a:lnTo>
                <a:lnTo>
                  <a:pt x="58039" y="287782"/>
                </a:lnTo>
                <a:lnTo>
                  <a:pt x="103250" y="298450"/>
                </a:lnTo>
                <a:lnTo>
                  <a:pt x="111125" y="297561"/>
                </a:lnTo>
                <a:lnTo>
                  <a:pt x="122047" y="294005"/>
                </a:lnTo>
                <a:lnTo>
                  <a:pt x="124841" y="291338"/>
                </a:lnTo>
                <a:lnTo>
                  <a:pt x="125095" y="287782"/>
                </a:lnTo>
                <a:lnTo>
                  <a:pt x="127508" y="229743"/>
                </a:lnTo>
                <a:lnTo>
                  <a:pt x="137959" y="228195"/>
                </a:lnTo>
                <a:lnTo>
                  <a:pt x="175152" y="214050"/>
                </a:lnTo>
                <a:lnTo>
                  <a:pt x="208200" y="180213"/>
                </a:lnTo>
                <a:lnTo>
                  <a:pt x="221869" y="141081"/>
                </a:lnTo>
                <a:lnTo>
                  <a:pt x="223647" y="117856"/>
                </a:lnTo>
                <a:lnTo>
                  <a:pt x="223172" y="106209"/>
                </a:lnTo>
                <a:lnTo>
                  <a:pt x="221757" y="94884"/>
                </a:lnTo>
                <a:lnTo>
                  <a:pt x="219414" y="83869"/>
                </a:lnTo>
                <a:lnTo>
                  <a:pt x="216153" y="73151"/>
                </a:lnTo>
                <a:lnTo>
                  <a:pt x="211913" y="62886"/>
                </a:lnTo>
                <a:lnTo>
                  <a:pt x="210019" y="59436"/>
                </a:lnTo>
                <a:close/>
              </a:path>
              <a:path w="224154" h="416559">
                <a:moveTo>
                  <a:pt x="91694" y="0"/>
                </a:moveTo>
                <a:lnTo>
                  <a:pt x="48355" y="4968"/>
                </a:lnTo>
                <a:lnTo>
                  <a:pt x="10541" y="18288"/>
                </a:lnTo>
                <a:lnTo>
                  <a:pt x="4825" y="22606"/>
                </a:lnTo>
                <a:lnTo>
                  <a:pt x="2794" y="24511"/>
                </a:lnTo>
                <a:lnTo>
                  <a:pt x="1524" y="27178"/>
                </a:lnTo>
                <a:lnTo>
                  <a:pt x="889" y="30353"/>
                </a:lnTo>
                <a:lnTo>
                  <a:pt x="381" y="33528"/>
                </a:lnTo>
                <a:lnTo>
                  <a:pt x="0" y="38608"/>
                </a:lnTo>
                <a:lnTo>
                  <a:pt x="46" y="53228"/>
                </a:lnTo>
                <a:lnTo>
                  <a:pt x="253" y="57785"/>
                </a:lnTo>
                <a:lnTo>
                  <a:pt x="1270" y="66548"/>
                </a:lnTo>
                <a:lnTo>
                  <a:pt x="1905" y="69850"/>
                </a:lnTo>
                <a:lnTo>
                  <a:pt x="2794" y="72263"/>
                </a:lnTo>
                <a:lnTo>
                  <a:pt x="3556" y="74676"/>
                </a:lnTo>
                <a:lnTo>
                  <a:pt x="4572" y="76326"/>
                </a:lnTo>
                <a:lnTo>
                  <a:pt x="6858" y="78105"/>
                </a:lnTo>
                <a:lnTo>
                  <a:pt x="8255" y="78486"/>
                </a:lnTo>
                <a:lnTo>
                  <a:pt x="11557" y="78486"/>
                </a:lnTo>
                <a:lnTo>
                  <a:pt x="14350" y="77597"/>
                </a:lnTo>
                <a:lnTo>
                  <a:pt x="21717" y="73533"/>
                </a:lnTo>
                <a:lnTo>
                  <a:pt x="26289" y="71374"/>
                </a:lnTo>
                <a:lnTo>
                  <a:pt x="64357" y="60198"/>
                </a:lnTo>
                <a:lnTo>
                  <a:pt x="78613" y="59436"/>
                </a:lnTo>
                <a:lnTo>
                  <a:pt x="210019" y="59436"/>
                </a:lnTo>
                <a:lnTo>
                  <a:pt x="206613" y="53228"/>
                </a:lnTo>
                <a:lnTo>
                  <a:pt x="174577" y="21002"/>
                </a:lnTo>
                <a:lnTo>
                  <a:pt x="138771" y="5411"/>
                </a:lnTo>
                <a:lnTo>
                  <a:pt x="108672" y="597"/>
                </a:lnTo>
                <a:lnTo>
                  <a:pt x="916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8719566" y="961644"/>
            <a:ext cx="84455" cy="88265"/>
          </a:xfrm>
          <a:custGeom>
            <a:avLst/>
            <a:gdLst/>
            <a:ahLst/>
            <a:cxnLst/>
            <a:rect l="l" t="t" r="r" b="b"/>
            <a:pathLst>
              <a:path w="84454" h="88265">
                <a:moveTo>
                  <a:pt x="42163" y="0"/>
                </a:moveTo>
                <a:lnTo>
                  <a:pt x="50164" y="0"/>
                </a:lnTo>
                <a:lnTo>
                  <a:pt x="56895" y="761"/>
                </a:lnTo>
                <a:lnTo>
                  <a:pt x="62356" y="2286"/>
                </a:lnTo>
                <a:lnTo>
                  <a:pt x="67817" y="3809"/>
                </a:lnTo>
                <a:lnTo>
                  <a:pt x="84200" y="36067"/>
                </a:lnTo>
                <a:lnTo>
                  <a:pt x="84200" y="44323"/>
                </a:lnTo>
                <a:lnTo>
                  <a:pt x="84200" y="52450"/>
                </a:lnTo>
                <a:lnTo>
                  <a:pt x="62356" y="85598"/>
                </a:lnTo>
                <a:lnTo>
                  <a:pt x="50164" y="87884"/>
                </a:lnTo>
                <a:lnTo>
                  <a:pt x="42163" y="87884"/>
                </a:lnTo>
                <a:lnTo>
                  <a:pt x="33908" y="87884"/>
                </a:lnTo>
                <a:lnTo>
                  <a:pt x="27050" y="87121"/>
                </a:lnTo>
                <a:lnTo>
                  <a:pt x="21716" y="85598"/>
                </a:lnTo>
                <a:lnTo>
                  <a:pt x="16255" y="84073"/>
                </a:lnTo>
                <a:lnTo>
                  <a:pt x="11937" y="81661"/>
                </a:lnTo>
                <a:lnTo>
                  <a:pt x="8762" y="78359"/>
                </a:lnTo>
                <a:lnTo>
                  <a:pt x="5460" y="74929"/>
                </a:lnTo>
                <a:lnTo>
                  <a:pt x="3175" y="70484"/>
                </a:lnTo>
                <a:lnTo>
                  <a:pt x="1904" y="64896"/>
                </a:lnTo>
                <a:lnTo>
                  <a:pt x="634" y="59309"/>
                </a:lnTo>
                <a:lnTo>
                  <a:pt x="0" y="52450"/>
                </a:lnTo>
                <a:lnTo>
                  <a:pt x="0" y="44323"/>
                </a:lnTo>
                <a:lnTo>
                  <a:pt x="0" y="36067"/>
                </a:lnTo>
                <a:lnTo>
                  <a:pt x="8762" y="9651"/>
                </a:lnTo>
                <a:lnTo>
                  <a:pt x="11937" y="6223"/>
                </a:lnTo>
                <a:lnTo>
                  <a:pt x="16255" y="3809"/>
                </a:lnTo>
                <a:lnTo>
                  <a:pt x="21716" y="2286"/>
                </a:lnTo>
                <a:lnTo>
                  <a:pt x="27050" y="761"/>
                </a:lnTo>
                <a:lnTo>
                  <a:pt x="33908" y="0"/>
                </a:lnTo>
                <a:lnTo>
                  <a:pt x="42163" y="0"/>
                </a:lnTo>
                <a:close/>
              </a:path>
            </a:pathLst>
          </a:custGeom>
          <a:ln w="1828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8668257" y="633094"/>
            <a:ext cx="224154" cy="298450"/>
          </a:xfrm>
          <a:custGeom>
            <a:avLst/>
            <a:gdLst/>
            <a:ahLst/>
            <a:cxnLst/>
            <a:rect l="l" t="t" r="r" b="b"/>
            <a:pathLst>
              <a:path w="224154" h="298450">
                <a:moveTo>
                  <a:pt x="91694" y="0"/>
                </a:moveTo>
                <a:lnTo>
                  <a:pt x="138771" y="5411"/>
                </a:lnTo>
                <a:lnTo>
                  <a:pt x="174577" y="21002"/>
                </a:lnTo>
                <a:lnTo>
                  <a:pt x="206613" y="53228"/>
                </a:lnTo>
                <a:lnTo>
                  <a:pt x="221757" y="94884"/>
                </a:lnTo>
                <a:lnTo>
                  <a:pt x="223647" y="117856"/>
                </a:lnTo>
                <a:lnTo>
                  <a:pt x="223198" y="129760"/>
                </a:lnTo>
                <a:lnTo>
                  <a:pt x="212782" y="171402"/>
                </a:lnTo>
                <a:lnTo>
                  <a:pt x="190305" y="202620"/>
                </a:lnTo>
                <a:lnTo>
                  <a:pt x="157529" y="222670"/>
                </a:lnTo>
                <a:lnTo>
                  <a:pt x="127508" y="229743"/>
                </a:lnTo>
                <a:lnTo>
                  <a:pt x="125095" y="287782"/>
                </a:lnTo>
                <a:lnTo>
                  <a:pt x="103250" y="298450"/>
                </a:lnTo>
                <a:lnTo>
                  <a:pt x="92964" y="298450"/>
                </a:lnTo>
                <a:lnTo>
                  <a:pt x="86360" y="298450"/>
                </a:lnTo>
                <a:lnTo>
                  <a:pt x="80899" y="298323"/>
                </a:lnTo>
                <a:lnTo>
                  <a:pt x="76453" y="298069"/>
                </a:lnTo>
                <a:lnTo>
                  <a:pt x="71882" y="297815"/>
                </a:lnTo>
                <a:lnTo>
                  <a:pt x="55372" y="217551"/>
                </a:lnTo>
                <a:lnTo>
                  <a:pt x="55245" y="211201"/>
                </a:lnTo>
                <a:lnTo>
                  <a:pt x="55499" y="205994"/>
                </a:lnTo>
                <a:lnTo>
                  <a:pt x="75438" y="186309"/>
                </a:lnTo>
                <a:lnTo>
                  <a:pt x="79883" y="186309"/>
                </a:lnTo>
                <a:lnTo>
                  <a:pt x="83947" y="186309"/>
                </a:lnTo>
                <a:lnTo>
                  <a:pt x="125222" y="173355"/>
                </a:lnTo>
                <a:lnTo>
                  <a:pt x="140970" y="148209"/>
                </a:lnTo>
                <a:lnTo>
                  <a:pt x="143256" y="140716"/>
                </a:lnTo>
                <a:lnTo>
                  <a:pt x="144399" y="132588"/>
                </a:lnTo>
                <a:lnTo>
                  <a:pt x="144399" y="124078"/>
                </a:lnTo>
                <a:lnTo>
                  <a:pt x="133603" y="83058"/>
                </a:lnTo>
                <a:lnTo>
                  <a:pt x="128143" y="77343"/>
                </a:lnTo>
                <a:lnTo>
                  <a:pt x="122682" y="71628"/>
                </a:lnTo>
                <a:lnTo>
                  <a:pt x="78613" y="59436"/>
                </a:lnTo>
                <a:lnTo>
                  <a:pt x="71282" y="59626"/>
                </a:lnTo>
                <a:lnTo>
                  <a:pt x="31876" y="68961"/>
                </a:lnTo>
                <a:lnTo>
                  <a:pt x="14350" y="77597"/>
                </a:lnTo>
                <a:lnTo>
                  <a:pt x="11557" y="78486"/>
                </a:lnTo>
                <a:lnTo>
                  <a:pt x="9525" y="78486"/>
                </a:lnTo>
                <a:lnTo>
                  <a:pt x="8255" y="78486"/>
                </a:lnTo>
                <a:lnTo>
                  <a:pt x="6858" y="78105"/>
                </a:lnTo>
                <a:lnTo>
                  <a:pt x="5715" y="77216"/>
                </a:lnTo>
                <a:lnTo>
                  <a:pt x="4572" y="76326"/>
                </a:lnTo>
                <a:lnTo>
                  <a:pt x="3556" y="74676"/>
                </a:lnTo>
                <a:lnTo>
                  <a:pt x="2794" y="72263"/>
                </a:lnTo>
                <a:lnTo>
                  <a:pt x="1905" y="69850"/>
                </a:lnTo>
                <a:lnTo>
                  <a:pt x="1270" y="66548"/>
                </a:lnTo>
                <a:lnTo>
                  <a:pt x="762" y="62230"/>
                </a:lnTo>
                <a:lnTo>
                  <a:pt x="253" y="57785"/>
                </a:lnTo>
                <a:lnTo>
                  <a:pt x="0" y="52197"/>
                </a:lnTo>
                <a:lnTo>
                  <a:pt x="0" y="45466"/>
                </a:lnTo>
                <a:lnTo>
                  <a:pt x="0" y="38608"/>
                </a:lnTo>
                <a:lnTo>
                  <a:pt x="4825" y="22606"/>
                </a:lnTo>
                <a:lnTo>
                  <a:pt x="6858" y="20574"/>
                </a:lnTo>
                <a:lnTo>
                  <a:pt x="48355" y="4968"/>
                </a:lnTo>
                <a:lnTo>
                  <a:pt x="84050" y="142"/>
                </a:lnTo>
                <a:lnTo>
                  <a:pt x="91694" y="0"/>
                </a:lnTo>
                <a:close/>
              </a:path>
            </a:pathLst>
          </a:custGeom>
          <a:ln w="1828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165961" y="1354581"/>
            <a:ext cx="5830570" cy="951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30">
                <a:latin typeface="Wingdings"/>
                <a:cs typeface="Wingdings"/>
              </a:rPr>
              <a:t></a:t>
            </a:r>
            <a:r>
              <a:rPr dirty="0" sz="6600" spc="30">
                <a:latin typeface="Calibri"/>
                <a:cs typeface="Calibri"/>
              </a:rPr>
              <a:t>Annually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20">
                <a:latin typeface="Wingdings"/>
                <a:cs typeface="Wingdings"/>
              </a:rPr>
              <a:t></a:t>
            </a:r>
            <a:r>
              <a:rPr dirty="0" sz="6600" spc="20">
                <a:latin typeface="Calibri"/>
                <a:cs typeface="Calibri"/>
              </a:rPr>
              <a:t>Semi-annually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20">
                <a:latin typeface="Wingdings"/>
                <a:cs typeface="Wingdings"/>
              </a:rPr>
              <a:t></a:t>
            </a:r>
            <a:r>
              <a:rPr dirty="0" sz="6600" spc="20">
                <a:latin typeface="Calibri"/>
                <a:cs typeface="Calibri"/>
              </a:rPr>
              <a:t>Quarterly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</a:pPr>
            <a:r>
              <a:rPr dirty="0" sz="6600" spc="30">
                <a:latin typeface="Wingdings"/>
                <a:cs typeface="Wingdings"/>
              </a:rPr>
              <a:t></a:t>
            </a:r>
            <a:r>
              <a:rPr dirty="0" sz="6600" spc="30">
                <a:latin typeface="Calibri"/>
                <a:cs typeface="Calibri"/>
              </a:rPr>
              <a:t>Monthly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25">
                <a:latin typeface="Wingdings"/>
                <a:cs typeface="Wingdings"/>
              </a:rPr>
              <a:t></a:t>
            </a:r>
            <a:r>
              <a:rPr dirty="0" sz="6600" spc="25">
                <a:latin typeface="Calibri"/>
                <a:cs typeface="Calibri"/>
              </a:rPr>
              <a:t>Biweekly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5">
                <a:latin typeface="Wingdings"/>
                <a:cs typeface="Wingdings"/>
              </a:rPr>
              <a:t></a:t>
            </a:r>
            <a:r>
              <a:rPr dirty="0" sz="6600" spc="5">
                <a:latin typeface="Calibri"/>
                <a:cs typeface="Calibri"/>
              </a:rPr>
              <a:t>Weekly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45">
                <a:latin typeface="Wingdings"/>
                <a:cs typeface="Wingdings"/>
              </a:rPr>
              <a:t></a:t>
            </a:r>
            <a:r>
              <a:rPr dirty="0" sz="6600" spc="45">
                <a:latin typeface="Calibri"/>
                <a:cs typeface="Calibri"/>
              </a:rPr>
              <a:t>Daily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45">
                <a:latin typeface="Wingdings"/>
                <a:cs typeface="Wingdings"/>
              </a:rPr>
              <a:t></a:t>
            </a:r>
            <a:r>
              <a:rPr dirty="0" sz="6600" spc="45">
                <a:latin typeface="Calibri"/>
                <a:cs typeface="Calibri"/>
              </a:rPr>
              <a:t>Any </a:t>
            </a:r>
            <a:r>
              <a:rPr dirty="0" sz="6600" spc="-5">
                <a:latin typeface="Calibri"/>
                <a:cs typeface="Calibri"/>
              </a:rPr>
              <a:t>other</a:t>
            </a:r>
            <a:r>
              <a:rPr dirty="0" sz="6600" spc="-125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time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78991" y="633971"/>
            <a:ext cx="4190238" cy="4122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4366" y="638937"/>
            <a:ext cx="4154957" cy="378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9761" y="1106678"/>
            <a:ext cx="12292965" cy="566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10">
                <a:latin typeface="Calibri"/>
                <a:cs typeface="Calibri"/>
              </a:rPr>
              <a:t>Immediate</a:t>
            </a:r>
            <a:r>
              <a:rPr dirty="0" sz="4100" spc="-85">
                <a:latin typeface="Calibri"/>
                <a:cs typeface="Calibri"/>
              </a:rPr>
              <a:t> </a:t>
            </a:r>
            <a:r>
              <a:rPr dirty="0" sz="4100" spc="-5">
                <a:latin typeface="Calibri"/>
                <a:cs typeface="Calibri"/>
              </a:rPr>
              <a:t>superior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10">
                <a:latin typeface="Calibri"/>
                <a:cs typeface="Calibri"/>
              </a:rPr>
              <a:t>Immediate </a:t>
            </a:r>
            <a:r>
              <a:rPr dirty="0" sz="4100">
                <a:latin typeface="Calibri"/>
                <a:cs typeface="Calibri"/>
              </a:rPr>
              <a:t>superior and </a:t>
            </a:r>
            <a:r>
              <a:rPr dirty="0" sz="4100" spc="-10">
                <a:latin typeface="Calibri"/>
                <a:cs typeface="Calibri"/>
              </a:rPr>
              <a:t>immediate superior’s</a:t>
            </a:r>
            <a:r>
              <a:rPr dirty="0" sz="4100" spc="-190">
                <a:latin typeface="Calibri"/>
                <a:cs typeface="Calibri"/>
              </a:rPr>
              <a:t> </a:t>
            </a:r>
            <a:r>
              <a:rPr dirty="0" sz="4100">
                <a:latin typeface="Calibri"/>
                <a:cs typeface="Calibri"/>
              </a:rPr>
              <a:t>superior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25">
                <a:latin typeface="Calibri"/>
                <a:cs typeface="Calibri"/>
              </a:rPr>
              <a:t>Several</a:t>
            </a:r>
            <a:r>
              <a:rPr dirty="0" sz="4100" spc="-50">
                <a:latin typeface="Calibri"/>
                <a:cs typeface="Calibri"/>
              </a:rPr>
              <a:t> </a:t>
            </a:r>
            <a:r>
              <a:rPr dirty="0" sz="4100" spc="-10">
                <a:latin typeface="Calibri"/>
                <a:cs typeface="Calibri"/>
              </a:rPr>
              <a:t>supervisors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15">
                <a:latin typeface="Calibri"/>
                <a:cs typeface="Calibri"/>
              </a:rPr>
              <a:t>Committee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5">
                <a:latin typeface="Calibri"/>
                <a:cs typeface="Calibri"/>
              </a:rPr>
              <a:t>Outsider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15">
                <a:latin typeface="Calibri"/>
                <a:cs typeface="Calibri"/>
              </a:rPr>
              <a:t>Subordinates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20">
                <a:latin typeface="Calibri"/>
                <a:cs typeface="Calibri"/>
              </a:rPr>
              <a:t>Customers/</a:t>
            </a:r>
            <a:r>
              <a:rPr dirty="0" sz="4100" spc="-80">
                <a:latin typeface="Calibri"/>
                <a:cs typeface="Calibri"/>
              </a:rPr>
              <a:t> </a:t>
            </a:r>
            <a:r>
              <a:rPr dirty="0" sz="4100" spc="-10">
                <a:latin typeface="Calibri"/>
                <a:cs typeface="Calibri"/>
              </a:rPr>
              <a:t>Clients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5">
                <a:latin typeface="Calibri"/>
                <a:cs typeface="Calibri"/>
              </a:rPr>
              <a:t>Self</a:t>
            </a:r>
            <a:endParaRPr sz="41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185" algn="l"/>
                <a:tab pos="718820" algn="l"/>
              </a:tabLst>
            </a:pPr>
            <a:r>
              <a:rPr dirty="0" sz="4100" spc="-5">
                <a:latin typeface="Calibri"/>
                <a:cs typeface="Calibri"/>
              </a:rPr>
              <a:t>Combination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9431" y="690384"/>
            <a:ext cx="9499854" cy="460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16775" y="696341"/>
            <a:ext cx="9462350" cy="4237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98576" y="1456944"/>
            <a:ext cx="1803654" cy="4686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818108" y="1482471"/>
            <a:ext cx="1741830" cy="4057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88923" y="2069845"/>
            <a:ext cx="16845280" cy="80721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6385"/>
              </a:lnSpc>
            </a:pPr>
            <a:r>
              <a:rPr dirty="0" sz="5600" spc="-5">
                <a:latin typeface="Calibri"/>
                <a:cs typeface="Calibri"/>
              </a:rPr>
              <a:t>The </a:t>
            </a:r>
            <a:r>
              <a:rPr dirty="0" sz="5600" spc="-40">
                <a:latin typeface="Calibri"/>
                <a:cs typeface="Calibri"/>
              </a:rPr>
              <a:t>factors </a:t>
            </a:r>
            <a:r>
              <a:rPr dirty="0" sz="5600">
                <a:latin typeface="Calibri"/>
                <a:cs typeface="Calibri"/>
              </a:rPr>
              <a:t>on which an </a:t>
            </a:r>
            <a:r>
              <a:rPr dirty="0" sz="5600" spc="-15">
                <a:latin typeface="Calibri"/>
                <a:cs typeface="Calibri"/>
              </a:rPr>
              <a:t>employee </a:t>
            </a:r>
            <a:r>
              <a:rPr dirty="0" sz="5600">
                <a:latin typeface="Calibri"/>
                <a:cs typeface="Calibri"/>
              </a:rPr>
              <a:t>is </a:t>
            </a:r>
            <a:r>
              <a:rPr dirty="0" sz="5600" spc="-25">
                <a:latin typeface="Calibri"/>
                <a:cs typeface="Calibri"/>
              </a:rPr>
              <a:t>evaluated are</a:t>
            </a:r>
            <a:r>
              <a:rPr dirty="0" sz="5600" spc="20">
                <a:latin typeface="Calibri"/>
                <a:cs typeface="Calibri"/>
              </a:rPr>
              <a:t> </a:t>
            </a:r>
            <a:r>
              <a:rPr dirty="0" sz="5600" spc="-10">
                <a:latin typeface="Calibri"/>
                <a:cs typeface="Calibri"/>
              </a:rPr>
              <a:t>called</a:t>
            </a:r>
            <a:endParaRPr sz="5600">
              <a:latin typeface="Calibri"/>
              <a:cs typeface="Calibri"/>
            </a:endParaRPr>
          </a:p>
          <a:p>
            <a:pPr marL="718185">
              <a:lnSpc>
                <a:spcPts val="6385"/>
              </a:lnSpc>
              <a:tabLst>
                <a:tab pos="1845310" algn="l"/>
              </a:tabLst>
            </a:pPr>
            <a:r>
              <a:rPr dirty="0" sz="5600">
                <a:latin typeface="Calibri"/>
                <a:cs typeface="Calibri"/>
              </a:rPr>
              <a:t>the	</a:t>
            </a:r>
            <a:r>
              <a:rPr dirty="0" sz="5600" spc="-10">
                <a:latin typeface="Calibri"/>
                <a:cs typeface="Calibri"/>
              </a:rPr>
              <a:t>criteria.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  <a:tabLst>
                <a:tab pos="13984605" algn="l"/>
              </a:tabLst>
            </a:pPr>
            <a:r>
              <a:rPr dirty="0" sz="5600">
                <a:latin typeface="Calibri"/>
                <a:cs typeface="Calibri"/>
              </a:rPr>
              <a:t>PE</a:t>
            </a:r>
            <a:r>
              <a:rPr dirty="0" sz="5600" spc="-5">
                <a:latin typeface="Calibri"/>
                <a:cs typeface="Calibri"/>
              </a:rPr>
              <a:t> </a:t>
            </a:r>
            <a:r>
              <a:rPr dirty="0" sz="5600">
                <a:latin typeface="Calibri"/>
                <a:cs typeface="Calibri"/>
              </a:rPr>
              <a:t>cri</a:t>
            </a:r>
            <a:r>
              <a:rPr dirty="0" sz="5600" spc="-70">
                <a:latin typeface="Calibri"/>
                <a:cs typeface="Calibri"/>
              </a:rPr>
              <a:t>t</a:t>
            </a:r>
            <a:r>
              <a:rPr dirty="0" sz="5600" spc="5">
                <a:latin typeface="Calibri"/>
                <a:cs typeface="Calibri"/>
              </a:rPr>
              <a:t>eri</a:t>
            </a:r>
            <a:r>
              <a:rPr dirty="0" sz="5600">
                <a:latin typeface="Calibri"/>
                <a:cs typeface="Calibri"/>
              </a:rPr>
              <a:t>a</a:t>
            </a:r>
            <a:r>
              <a:rPr dirty="0" sz="5600" spc="-10">
                <a:latin typeface="Calibri"/>
                <a:cs typeface="Calibri"/>
              </a:rPr>
              <a:t> </a:t>
            </a:r>
            <a:r>
              <a:rPr dirty="0" sz="5600" spc="-65">
                <a:latin typeface="Calibri"/>
                <a:cs typeface="Calibri"/>
              </a:rPr>
              <a:t>c</a:t>
            </a:r>
            <a:r>
              <a:rPr dirty="0" sz="5600">
                <a:latin typeface="Calibri"/>
                <a:cs typeface="Calibri"/>
              </a:rPr>
              <a:t>an</a:t>
            </a:r>
            <a:r>
              <a:rPr dirty="0" sz="5600" spc="-5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b</a:t>
            </a:r>
            <a:r>
              <a:rPr dirty="0" sz="5600">
                <a:latin typeface="Calibri"/>
                <a:cs typeface="Calibri"/>
              </a:rPr>
              <a:t>e</a:t>
            </a:r>
            <a:r>
              <a:rPr dirty="0" sz="5600" spc="5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d</a:t>
            </a:r>
            <a:r>
              <a:rPr dirty="0" sz="5600" spc="-40">
                <a:latin typeface="Calibri"/>
                <a:cs typeface="Calibri"/>
              </a:rPr>
              <a:t>e</a:t>
            </a:r>
            <a:r>
              <a:rPr dirty="0" sz="5600" spc="-55">
                <a:latin typeface="Calibri"/>
                <a:cs typeface="Calibri"/>
              </a:rPr>
              <a:t>v</a:t>
            </a:r>
            <a:r>
              <a:rPr dirty="0" sz="5600" spc="5">
                <a:latin typeface="Calibri"/>
                <a:cs typeface="Calibri"/>
              </a:rPr>
              <a:t>elope</a:t>
            </a:r>
            <a:r>
              <a:rPr dirty="0" sz="5600">
                <a:latin typeface="Calibri"/>
                <a:cs typeface="Calibri"/>
              </a:rPr>
              <a:t>d</a:t>
            </a:r>
            <a:r>
              <a:rPr dirty="0" sz="5600" spc="-25">
                <a:latin typeface="Calibri"/>
                <a:cs typeface="Calibri"/>
              </a:rPr>
              <a:t> </a:t>
            </a:r>
            <a:r>
              <a:rPr dirty="0" sz="5600">
                <a:latin typeface="Calibri"/>
                <a:cs typeface="Calibri"/>
              </a:rPr>
              <a:t>with</a:t>
            </a:r>
            <a:r>
              <a:rPr dirty="0" sz="5600" spc="-35">
                <a:latin typeface="Calibri"/>
                <a:cs typeface="Calibri"/>
              </a:rPr>
              <a:t> </a:t>
            </a:r>
            <a:r>
              <a:rPr dirty="0" sz="5600" spc="-70">
                <a:latin typeface="Calibri"/>
                <a:cs typeface="Calibri"/>
              </a:rPr>
              <a:t>r</a:t>
            </a:r>
            <a:r>
              <a:rPr dirty="0" sz="5600" spc="5">
                <a:latin typeface="Calibri"/>
                <a:cs typeface="Calibri"/>
              </a:rPr>
              <a:t>espec</a:t>
            </a:r>
            <a:r>
              <a:rPr dirty="0" sz="5600">
                <a:latin typeface="Calibri"/>
                <a:cs typeface="Calibri"/>
              </a:rPr>
              <a:t>t</a:t>
            </a:r>
            <a:r>
              <a:rPr dirty="0" sz="5600" spc="-25">
                <a:latin typeface="Calibri"/>
                <a:cs typeface="Calibri"/>
              </a:rPr>
              <a:t> </a:t>
            </a:r>
            <a:r>
              <a:rPr dirty="0" sz="5600" spc="-80">
                <a:latin typeface="Calibri"/>
                <a:cs typeface="Calibri"/>
              </a:rPr>
              <a:t>t</a:t>
            </a:r>
            <a:r>
              <a:rPr dirty="0" sz="5600">
                <a:latin typeface="Calibri"/>
                <a:cs typeface="Calibri"/>
              </a:rPr>
              <a:t>o</a:t>
            </a:r>
            <a:r>
              <a:rPr dirty="0" sz="5600" spc="-5">
                <a:latin typeface="Calibri"/>
                <a:cs typeface="Calibri"/>
              </a:rPr>
              <a:t> </a:t>
            </a:r>
            <a:r>
              <a:rPr dirty="0" sz="5600">
                <a:latin typeface="Calibri"/>
                <a:cs typeface="Calibri"/>
              </a:rPr>
              <a:t>the</a:t>
            </a:r>
            <a:r>
              <a:rPr dirty="0" sz="5600">
                <a:latin typeface="Calibri"/>
                <a:cs typeface="Calibri"/>
              </a:rPr>
              <a:t>	</a:t>
            </a:r>
            <a:r>
              <a:rPr dirty="0" sz="5600" spc="-120">
                <a:latin typeface="Calibri"/>
                <a:cs typeface="Calibri"/>
              </a:rPr>
              <a:t>f</a:t>
            </a:r>
            <a:r>
              <a:rPr dirty="0" sz="5600" spc="-5">
                <a:latin typeface="Calibri"/>
                <a:cs typeface="Calibri"/>
              </a:rPr>
              <a:t>oll</a:t>
            </a:r>
            <a:r>
              <a:rPr dirty="0" sz="5600" spc="-30">
                <a:latin typeface="Calibri"/>
                <a:cs typeface="Calibri"/>
              </a:rPr>
              <a:t>o</a:t>
            </a:r>
            <a:r>
              <a:rPr dirty="0" sz="5600">
                <a:latin typeface="Calibri"/>
                <a:cs typeface="Calibri"/>
              </a:rPr>
              <a:t>wing:</a:t>
            </a:r>
            <a:endParaRPr sz="5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5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800">
              <a:latin typeface="Times New Roman"/>
              <a:cs typeface="Times New Roman"/>
            </a:endParaRPr>
          </a:p>
          <a:p>
            <a:pPr marL="718185" indent="-7054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600" spc="-80">
                <a:solidFill>
                  <a:srgbClr val="FF0000"/>
                </a:solidFill>
                <a:latin typeface="Calibri"/>
                <a:cs typeface="Calibri"/>
              </a:rPr>
              <a:t>Traits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ts val="6385"/>
              </a:lnSpc>
              <a:spcBef>
                <a:spcPts val="670"/>
              </a:spcBef>
              <a:tabLst>
                <a:tab pos="3281045" algn="l"/>
              </a:tabLst>
            </a:pPr>
            <a:r>
              <a:rPr dirty="0" sz="5600" spc="-80">
                <a:latin typeface="Calibri"/>
                <a:cs typeface="Calibri"/>
              </a:rPr>
              <a:t>Traits</a:t>
            </a:r>
            <a:r>
              <a:rPr dirty="0" sz="5600" spc="20">
                <a:latin typeface="Calibri"/>
                <a:cs typeface="Calibri"/>
              </a:rPr>
              <a:t> </a:t>
            </a:r>
            <a:r>
              <a:rPr dirty="0" sz="5600" spc="-55">
                <a:latin typeface="Calibri"/>
                <a:cs typeface="Calibri"/>
              </a:rPr>
              <a:t>refer	</a:t>
            </a:r>
            <a:r>
              <a:rPr dirty="0" sz="5600" spc="-40">
                <a:latin typeface="Calibri"/>
                <a:cs typeface="Calibri"/>
              </a:rPr>
              <a:t>to </a:t>
            </a:r>
            <a:r>
              <a:rPr dirty="0" sz="5600" spc="-5">
                <a:latin typeface="Calibri"/>
                <a:cs typeface="Calibri"/>
              </a:rPr>
              <a:t>particular qualities or </a:t>
            </a:r>
            <a:r>
              <a:rPr dirty="0" sz="5600" spc="-20">
                <a:latin typeface="Calibri"/>
                <a:cs typeface="Calibri"/>
              </a:rPr>
              <a:t>characteristics</a:t>
            </a:r>
            <a:r>
              <a:rPr dirty="0" sz="5600" spc="105">
                <a:latin typeface="Calibri"/>
                <a:cs typeface="Calibri"/>
              </a:rPr>
              <a:t> </a:t>
            </a:r>
            <a:r>
              <a:rPr dirty="0" sz="5600">
                <a:latin typeface="Calibri"/>
                <a:cs typeface="Calibri"/>
              </a:rPr>
              <a:t>the</a:t>
            </a:r>
            <a:endParaRPr sz="5600">
              <a:latin typeface="Calibri"/>
              <a:cs typeface="Calibri"/>
            </a:endParaRPr>
          </a:p>
          <a:p>
            <a:pPr marL="718185">
              <a:lnSpc>
                <a:spcPts val="6385"/>
              </a:lnSpc>
            </a:pPr>
            <a:r>
              <a:rPr dirty="0" sz="5600" spc="-15">
                <a:latin typeface="Calibri"/>
                <a:cs typeface="Calibri"/>
              </a:rPr>
              <a:t>employee</a:t>
            </a:r>
            <a:r>
              <a:rPr dirty="0" sz="5600" spc="-80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possesses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5600" spc="-5">
                <a:latin typeface="Calibri"/>
                <a:cs typeface="Calibri"/>
              </a:rPr>
              <a:t>Eg: </a:t>
            </a:r>
            <a:r>
              <a:rPr dirty="0" sz="5600">
                <a:latin typeface="Calibri"/>
                <a:cs typeface="Calibri"/>
              </a:rPr>
              <a:t>Job </a:t>
            </a:r>
            <a:r>
              <a:rPr dirty="0" sz="5600" spc="-10">
                <a:latin typeface="Calibri"/>
                <a:cs typeface="Calibri"/>
              </a:rPr>
              <a:t>knowledge, trust, </a:t>
            </a:r>
            <a:r>
              <a:rPr dirty="0" sz="5600" spc="-20">
                <a:latin typeface="Calibri"/>
                <a:cs typeface="Calibri"/>
              </a:rPr>
              <a:t>cooperation, </a:t>
            </a:r>
            <a:r>
              <a:rPr dirty="0" sz="5600" spc="-60">
                <a:latin typeface="Calibri"/>
                <a:cs typeface="Calibri"/>
              </a:rPr>
              <a:t>honesty,</a:t>
            </a:r>
            <a:r>
              <a:rPr dirty="0" sz="5600" spc="20">
                <a:latin typeface="Calibri"/>
                <a:cs typeface="Calibri"/>
              </a:rPr>
              <a:t> </a:t>
            </a:r>
            <a:r>
              <a:rPr dirty="0" sz="5600" spc="-15">
                <a:latin typeface="Calibri"/>
                <a:cs typeface="Calibri"/>
              </a:rPr>
              <a:t>initiative</a:t>
            </a:r>
            <a:endParaRPr sz="5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01155" y="672083"/>
            <a:ext cx="9217914" cy="10492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243320" y="680338"/>
            <a:ext cx="9158986" cy="9900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334264" rIns="0" bIns="0" rtlCol="0" vert="horz">
            <a:spAutoFit/>
          </a:bodyPr>
          <a:lstStyle/>
          <a:p>
            <a:pPr marL="447040">
              <a:lnSpc>
                <a:spcPct val="100000"/>
              </a:lnSpc>
            </a:pPr>
            <a:r>
              <a:rPr dirty="0" sz="4400" spc="-10"/>
              <a:t>After </a:t>
            </a:r>
            <a:r>
              <a:rPr dirty="0" sz="4400" spc="-5"/>
              <a:t>studying this </a:t>
            </a:r>
            <a:r>
              <a:rPr dirty="0" sz="4400"/>
              <a:t>lesson </a:t>
            </a:r>
            <a:r>
              <a:rPr dirty="0" sz="4400" spc="-30"/>
              <a:t>successfully, </a:t>
            </a:r>
            <a:r>
              <a:rPr dirty="0" sz="4400" spc="-20"/>
              <a:t>you </a:t>
            </a:r>
            <a:r>
              <a:rPr dirty="0" sz="4400" spc="-5"/>
              <a:t>should </a:t>
            </a:r>
            <a:r>
              <a:rPr dirty="0" sz="4400"/>
              <a:t>be </a:t>
            </a:r>
            <a:r>
              <a:rPr dirty="0" sz="4400" spc="-5"/>
              <a:t>able</a:t>
            </a:r>
            <a:r>
              <a:rPr dirty="0" sz="4400" spc="60"/>
              <a:t> </a:t>
            </a:r>
            <a:r>
              <a:rPr dirty="0" sz="4400" spc="-25"/>
              <a:t>to</a:t>
            </a:r>
            <a:endParaRPr sz="4400"/>
          </a:p>
        </p:txBody>
      </p:sp>
      <p:sp>
        <p:nvSpPr>
          <p:cNvPr id="5" name="object 5"/>
          <p:cNvSpPr txBox="1"/>
          <p:nvPr/>
        </p:nvSpPr>
        <p:spPr>
          <a:xfrm>
            <a:off x="1471041" y="3342131"/>
            <a:ext cx="15390494" cy="82302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indent="-705485">
              <a:lnSpc>
                <a:spcPct val="100000"/>
              </a:lnSpc>
              <a:buFont typeface="Wingdings"/>
              <a:buChar char=""/>
              <a:tabLst>
                <a:tab pos="718820" algn="l"/>
              </a:tabLst>
            </a:pPr>
            <a:r>
              <a:rPr dirty="0" sz="5400" spc="-15">
                <a:latin typeface="Calibri"/>
                <a:cs typeface="Calibri"/>
              </a:rPr>
              <a:t>Define what</a:t>
            </a:r>
            <a:r>
              <a:rPr dirty="0" sz="5400" spc="-5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PE</a:t>
            </a:r>
            <a:endParaRPr sz="54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324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400" spc="-25">
                <a:latin typeface="Calibri"/>
                <a:cs typeface="Calibri"/>
              </a:rPr>
              <a:t>Understand </a:t>
            </a:r>
            <a:r>
              <a:rPr dirty="0" sz="5400">
                <a:latin typeface="Calibri"/>
                <a:cs typeface="Calibri"/>
              </a:rPr>
              <a:t>the </a:t>
            </a:r>
            <a:r>
              <a:rPr dirty="0" sz="5400" spc="-5">
                <a:latin typeface="Calibri"/>
                <a:cs typeface="Calibri"/>
              </a:rPr>
              <a:t>purposes of</a:t>
            </a:r>
            <a:r>
              <a:rPr dirty="0" sz="5400" spc="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PE</a:t>
            </a:r>
            <a:endParaRPr sz="54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324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400" spc="-30">
                <a:latin typeface="Calibri"/>
                <a:cs typeface="Calibri"/>
              </a:rPr>
              <a:t>Know </a:t>
            </a:r>
            <a:r>
              <a:rPr dirty="0" sz="5400">
                <a:latin typeface="Calibri"/>
                <a:cs typeface="Calibri"/>
              </a:rPr>
              <a:t>the </a:t>
            </a:r>
            <a:r>
              <a:rPr dirty="0" sz="5400" spc="-10">
                <a:latin typeface="Calibri"/>
                <a:cs typeface="Calibri"/>
              </a:rPr>
              <a:t>overview </a:t>
            </a:r>
            <a:r>
              <a:rPr dirty="0" sz="5400" spc="-5">
                <a:latin typeface="Calibri"/>
                <a:cs typeface="Calibri"/>
              </a:rPr>
              <a:t>of </a:t>
            </a:r>
            <a:r>
              <a:rPr dirty="0" sz="5400">
                <a:latin typeface="Calibri"/>
                <a:cs typeface="Calibri"/>
              </a:rPr>
              <a:t>the </a:t>
            </a:r>
            <a:r>
              <a:rPr dirty="0" sz="5400" spc="-15">
                <a:latin typeface="Calibri"/>
                <a:cs typeface="Calibri"/>
              </a:rPr>
              <a:t>process </a:t>
            </a:r>
            <a:r>
              <a:rPr dirty="0" sz="5400" spc="-5">
                <a:latin typeface="Calibri"/>
                <a:cs typeface="Calibri"/>
              </a:rPr>
              <a:t>of</a:t>
            </a:r>
            <a:r>
              <a:rPr dirty="0" sz="5400" spc="3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PE</a:t>
            </a:r>
            <a:endParaRPr sz="54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324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400" spc="-35">
                <a:latin typeface="Calibri"/>
                <a:cs typeface="Calibri"/>
              </a:rPr>
              <a:t>Differentiate </a:t>
            </a:r>
            <a:r>
              <a:rPr dirty="0" sz="5400" spc="-10">
                <a:latin typeface="Calibri"/>
                <a:cs typeface="Calibri"/>
              </a:rPr>
              <a:t>objective criteria </a:t>
            </a:r>
            <a:r>
              <a:rPr dirty="0" sz="5400">
                <a:latin typeface="Calibri"/>
                <a:cs typeface="Calibri"/>
              </a:rPr>
              <a:t>and </a:t>
            </a:r>
            <a:r>
              <a:rPr dirty="0" sz="5400" spc="-10">
                <a:latin typeface="Calibri"/>
                <a:cs typeface="Calibri"/>
              </a:rPr>
              <a:t>subjective</a:t>
            </a:r>
            <a:r>
              <a:rPr dirty="0" sz="5400" spc="35">
                <a:latin typeface="Calibri"/>
                <a:cs typeface="Calibri"/>
              </a:rPr>
              <a:t> </a:t>
            </a:r>
            <a:r>
              <a:rPr dirty="0" sz="5400" spc="-10">
                <a:latin typeface="Calibri"/>
                <a:cs typeface="Calibri"/>
              </a:rPr>
              <a:t>criteria</a:t>
            </a:r>
            <a:endParaRPr sz="54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324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400" spc="-25">
                <a:latin typeface="Calibri"/>
                <a:cs typeface="Calibri"/>
              </a:rPr>
              <a:t>Understand </a:t>
            </a:r>
            <a:r>
              <a:rPr dirty="0" sz="5400">
                <a:latin typeface="Calibri"/>
                <a:cs typeface="Calibri"/>
              </a:rPr>
              <a:t>PE</a:t>
            </a:r>
            <a:r>
              <a:rPr dirty="0" sz="5400" spc="-30">
                <a:latin typeface="Calibri"/>
                <a:cs typeface="Calibri"/>
              </a:rPr>
              <a:t> </a:t>
            </a:r>
            <a:r>
              <a:rPr dirty="0" sz="5400" spc="-25">
                <a:latin typeface="Calibri"/>
                <a:cs typeface="Calibri"/>
              </a:rPr>
              <a:t>standards</a:t>
            </a:r>
            <a:endParaRPr sz="54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324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400" spc="-5">
                <a:latin typeface="Calibri"/>
                <a:cs typeface="Calibri"/>
              </a:rPr>
              <a:t>Describe some </a:t>
            </a:r>
            <a:r>
              <a:rPr dirty="0" sz="5400" spc="-15">
                <a:latin typeface="Calibri"/>
                <a:cs typeface="Calibri"/>
              </a:rPr>
              <a:t>commonly </a:t>
            </a:r>
            <a:r>
              <a:rPr dirty="0" sz="5400" spc="-5">
                <a:latin typeface="Calibri"/>
                <a:cs typeface="Calibri"/>
              </a:rPr>
              <a:t>used methods of</a:t>
            </a:r>
            <a:r>
              <a:rPr dirty="0" sz="5400" spc="8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PE</a:t>
            </a:r>
            <a:endParaRPr sz="54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324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400" spc="-5">
                <a:latin typeface="Calibri"/>
                <a:cs typeface="Calibri"/>
              </a:rPr>
              <a:t>Discuss </a:t>
            </a:r>
            <a:r>
              <a:rPr dirty="0" sz="5400" spc="-25">
                <a:latin typeface="Calibri"/>
                <a:cs typeface="Calibri"/>
              </a:rPr>
              <a:t>evaluator </a:t>
            </a:r>
            <a:r>
              <a:rPr dirty="0" sz="5400" spc="-5">
                <a:latin typeface="Calibri"/>
                <a:cs typeface="Calibri"/>
              </a:rPr>
              <a:t>biases </a:t>
            </a:r>
            <a:r>
              <a:rPr dirty="0" sz="5400">
                <a:latin typeface="Calibri"/>
                <a:cs typeface="Calibri"/>
              </a:rPr>
              <a:t>in PE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89761" y="1793493"/>
            <a:ext cx="4491355" cy="10058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305">
                <a:solidFill>
                  <a:srgbClr val="FF0000"/>
                </a:solidFill>
                <a:latin typeface="Wingdings"/>
                <a:cs typeface="Wingdings"/>
              </a:rPr>
              <a:t></a:t>
            </a:r>
            <a:r>
              <a:rPr dirty="0" sz="6600">
                <a:solidFill>
                  <a:srgbClr val="FF0000"/>
                </a:solidFill>
              </a:rPr>
              <a:t>Beh</a:t>
            </a:r>
            <a:r>
              <a:rPr dirty="0" sz="6600" spc="-120">
                <a:solidFill>
                  <a:srgbClr val="FF0000"/>
                </a:solidFill>
              </a:rPr>
              <a:t>a</a:t>
            </a:r>
            <a:r>
              <a:rPr dirty="0" sz="6600">
                <a:solidFill>
                  <a:srgbClr val="FF0000"/>
                </a:solidFill>
              </a:rPr>
              <a:t>viou</a:t>
            </a:r>
            <a:r>
              <a:rPr dirty="0" sz="6600" spc="-130">
                <a:solidFill>
                  <a:srgbClr val="FF0000"/>
                </a:solidFill>
              </a:rPr>
              <a:t>r</a:t>
            </a:r>
            <a:r>
              <a:rPr dirty="0" sz="6600">
                <a:solidFill>
                  <a:srgbClr val="FF0000"/>
                </a:solidFill>
              </a:rPr>
              <a:t>s</a:t>
            </a:r>
            <a:endParaRPr sz="6600">
              <a:latin typeface="Wingdings"/>
              <a:cs typeface="Wingding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89761" y="3000756"/>
            <a:ext cx="16076930" cy="7874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 indent="-706120">
              <a:lnSpc>
                <a:spcPct val="100000"/>
              </a:lnSpc>
              <a:tabLst>
                <a:tab pos="14874240" algn="l"/>
              </a:tabLst>
            </a:pPr>
            <a:r>
              <a:rPr dirty="0" sz="6600" spc="-25">
                <a:latin typeface="Calibri"/>
                <a:cs typeface="Calibri"/>
              </a:rPr>
              <a:t>Behaviours </a:t>
            </a:r>
            <a:r>
              <a:rPr dirty="0" sz="6600" spc="-35">
                <a:latin typeface="Calibri"/>
                <a:cs typeface="Calibri"/>
              </a:rPr>
              <a:t>are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70">
                <a:latin typeface="Calibri"/>
                <a:cs typeface="Calibri"/>
              </a:rPr>
              <a:t>ways </a:t>
            </a:r>
            <a:r>
              <a:rPr dirty="0" sz="6600">
                <a:latin typeface="Calibri"/>
                <a:cs typeface="Calibri"/>
              </a:rPr>
              <a:t>the</a:t>
            </a:r>
            <a:r>
              <a:rPr dirty="0" sz="6600" spc="155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employee</a:t>
            </a:r>
            <a:r>
              <a:rPr dirty="0" sz="6600">
                <a:latin typeface="Calibri"/>
                <a:cs typeface="Calibri"/>
              </a:rPr>
              <a:t> acts	</a:t>
            </a:r>
            <a:r>
              <a:rPr dirty="0" sz="6600" spc="5">
                <a:latin typeface="Calibri"/>
                <a:cs typeface="Calibri"/>
              </a:rPr>
              <a:t>in  </a:t>
            </a:r>
            <a:r>
              <a:rPr dirty="0" sz="6600" spc="-20">
                <a:latin typeface="Calibri"/>
                <a:cs typeface="Calibri"/>
              </a:rPr>
              <a:t>relation </a:t>
            </a:r>
            <a:r>
              <a:rPr dirty="0" sz="6600" spc="-35">
                <a:latin typeface="Calibri"/>
                <a:cs typeface="Calibri"/>
              </a:rPr>
              <a:t>to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5">
                <a:latin typeface="Calibri"/>
                <a:cs typeface="Calibri"/>
              </a:rPr>
              <a:t>job. </a:t>
            </a:r>
            <a:r>
              <a:rPr dirty="0" sz="6600" spc="-15">
                <a:latin typeface="Calibri"/>
                <a:cs typeface="Calibri"/>
              </a:rPr>
              <a:t>Basically </a:t>
            </a:r>
            <a:r>
              <a:rPr dirty="0" sz="6600" spc="-30">
                <a:latin typeface="Calibri"/>
                <a:cs typeface="Calibri"/>
              </a:rPr>
              <a:t>behaviours  </a:t>
            </a:r>
            <a:r>
              <a:rPr dirty="0" sz="6600" spc="-40">
                <a:latin typeface="Calibri"/>
                <a:cs typeface="Calibri"/>
              </a:rPr>
              <a:t>involve </a:t>
            </a:r>
            <a:r>
              <a:rPr dirty="0" sz="6600" spc="-5">
                <a:latin typeface="Calibri"/>
                <a:cs typeface="Calibri"/>
              </a:rPr>
              <a:t>particular </a:t>
            </a:r>
            <a:r>
              <a:rPr dirty="0" sz="6600">
                <a:latin typeface="Calibri"/>
                <a:cs typeface="Calibri"/>
              </a:rPr>
              <a:t>activities </a:t>
            </a:r>
            <a:r>
              <a:rPr dirty="0" sz="6600" spc="-10">
                <a:latin typeface="Calibri"/>
                <a:cs typeface="Calibri"/>
              </a:rPr>
              <a:t>carried </a:t>
            </a:r>
            <a:r>
              <a:rPr dirty="0" sz="6600" spc="-5">
                <a:latin typeface="Calibri"/>
                <a:cs typeface="Calibri"/>
              </a:rPr>
              <a:t>out </a:t>
            </a:r>
            <a:r>
              <a:rPr dirty="0" sz="6600" spc="-30">
                <a:latin typeface="Calibri"/>
                <a:cs typeface="Calibri"/>
              </a:rPr>
              <a:t>by </a:t>
            </a:r>
            <a:r>
              <a:rPr dirty="0" sz="6600">
                <a:latin typeface="Calibri"/>
                <a:cs typeface="Calibri"/>
              </a:rPr>
              <a:t>the  </a:t>
            </a:r>
            <a:r>
              <a:rPr dirty="0" sz="6600" spc="-20">
                <a:latin typeface="Calibri"/>
                <a:cs typeface="Calibri"/>
              </a:rPr>
              <a:t>employee </a:t>
            </a:r>
            <a:r>
              <a:rPr dirty="0" sz="6600">
                <a:latin typeface="Calibri"/>
                <a:cs typeface="Calibri"/>
              </a:rPr>
              <a:t>in </a:t>
            </a:r>
            <a:r>
              <a:rPr dirty="0" sz="6600" spc="-20">
                <a:latin typeface="Calibri"/>
                <a:cs typeface="Calibri"/>
              </a:rPr>
              <a:t>performing </a:t>
            </a:r>
            <a:r>
              <a:rPr dirty="0" sz="6600">
                <a:latin typeface="Calibri"/>
                <a:cs typeface="Calibri"/>
              </a:rPr>
              <a:t>the</a:t>
            </a:r>
            <a:r>
              <a:rPr dirty="0" sz="6600" spc="-35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job.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4800" spc="-5">
                <a:latin typeface="Calibri"/>
                <a:cs typeface="Calibri"/>
              </a:rPr>
              <a:t>Eg: </a:t>
            </a:r>
            <a:r>
              <a:rPr dirty="0" sz="4800" spc="-35">
                <a:latin typeface="Calibri"/>
                <a:cs typeface="Calibri"/>
              </a:rPr>
              <a:t>punctually, </a:t>
            </a:r>
            <a:r>
              <a:rPr dirty="0" sz="4800" spc="-15">
                <a:latin typeface="Calibri"/>
                <a:cs typeface="Calibri"/>
              </a:rPr>
              <a:t>attendance, </a:t>
            </a:r>
            <a:r>
              <a:rPr dirty="0" sz="4800" spc="-5">
                <a:latin typeface="Calibri"/>
                <a:cs typeface="Calibri"/>
              </a:rPr>
              <a:t>planning </a:t>
            </a:r>
            <a:r>
              <a:rPr dirty="0" sz="4800" spc="-20">
                <a:latin typeface="Calibri"/>
                <a:cs typeface="Calibri"/>
              </a:rPr>
              <a:t>works, organizing</a:t>
            </a:r>
            <a:r>
              <a:rPr dirty="0" sz="4800" spc="150">
                <a:latin typeface="Calibri"/>
                <a:cs typeface="Calibri"/>
              </a:rPr>
              <a:t> </a:t>
            </a:r>
            <a:r>
              <a:rPr dirty="0" sz="4800" spc="-20">
                <a:latin typeface="Calibri"/>
                <a:cs typeface="Calibri"/>
              </a:rPr>
              <a:t>work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26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5400" spc="-15">
                <a:solidFill>
                  <a:srgbClr val="FF0000"/>
                </a:solidFill>
                <a:latin typeface="Calibri"/>
                <a:cs typeface="Calibri"/>
              </a:rPr>
              <a:t>Results</a:t>
            </a:r>
            <a:endParaRPr sz="5400">
              <a:latin typeface="Calibri"/>
              <a:cs typeface="Calibri"/>
            </a:endParaRPr>
          </a:p>
          <a:p>
            <a:pPr marL="12700" marR="1675764">
              <a:lnSpc>
                <a:spcPct val="120000"/>
              </a:lnSpc>
            </a:pPr>
            <a:r>
              <a:rPr dirty="0" sz="5400" spc="-15">
                <a:latin typeface="Calibri"/>
                <a:cs typeface="Calibri"/>
              </a:rPr>
              <a:t>Results </a:t>
            </a:r>
            <a:r>
              <a:rPr dirty="0" sz="5400" spc="-25">
                <a:latin typeface="Calibri"/>
                <a:cs typeface="Calibri"/>
              </a:rPr>
              <a:t>are </a:t>
            </a:r>
            <a:r>
              <a:rPr dirty="0" sz="5400" spc="-20">
                <a:latin typeface="Calibri"/>
                <a:cs typeface="Calibri"/>
              </a:rPr>
              <a:t>outcomes </a:t>
            </a:r>
            <a:r>
              <a:rPr dirty="0" sz="5400" spc="-15">
                <a:latin typeface="Calibri"/>
                <a:cs typeface="Calibri"/>
              </a:rPr>
              <a:t>produced by </a:t>
            </a:r>
            <a:r>
              <a:rPr dirty="0" sz="5400">
                <a:latin typeface="Calibri"/>
                <a:cs typeface="Calibri"/>
              </a:rPr>
              <a:t>the </a:t>
            </a:r>
            <a:r>
              <a:rPr dirty="0" sz="5400" spc="-15">
                <a:latin typeface="Calibri"/>
                <a:cs typeface="Calibri"/>
              </a:rPr>
              <a:t>employee.  </a:t>
            </a:r>
            <a:r>
              <a:rPr dirty="0" sz="5400" spc="-5">
                <a:latin typeface="Calibri"/>
                <a:cs typeface="Calibri"/>
              </a:rPr>
              <a:t>Eg: number of units </a:t>
            </a:r>
            <a:r>
              <a:rPr dirty="0" sz="5400" spc="-15">
                <a:latin typeface="Calibri"/>
                <a:cs typeface="Calibri"/>
              </a:rPr>
              <a:t>produced, </a:t>
            </a:r>
            <a:r>
              <a:rPr dirty="0" sz="5400" spc="-5">
                <a:latin typeface="Calibri"/>
                <a:cs typeface="Calibri"/>
              </a:rPr>
              <a:t>number of units</a:t>
            </a:r>
            <a:r>
              <a:rPr dirty="0" sz="5400" spc="120">
                <a:latin typeface="Calibri"/>
                <a:cs typeface="Calibri"/>
              </a:rPr>
              <a:t> </a:t>
            </a:r>
            <a:r>
              <a:rPr dirty="0" sz="5400" spc="-5">
                <a:latin typeface="Calibri"/>
                <a:cs typeface="Calibri"/>
              </a:rPr>
              <a:t>sold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363206" y="1641093"/>
            <a:ext cx="3564890" cy="106108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/>
              <a:t>PE</a:t>
            </a:r>
            <a:r>
              <a:rPr dirty="0" sz="6600" spc="-75"/>
              <a:t> </a:t>
            </a:r>
            <a:r>
              <a:rPr dirty="0" sz="6600" spc="-15"/>
              <a:t>Criteria</a:t>
            </a:r>
            <a:endParaRPr sz="6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6350" y="4184650"/>
          <a:ext cx="17087850" cy="7877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0"/>
                <a:gridCol w="8534400"/>
              </a:tblGrid>
              <a:tr h="10669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Objective</a:t>
                      </a:r>
                      <a:r>
                        <a:rPr dirty="0" sz="4000" spc="-6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Subjective</a:t>
                      </a:r>
                      <a:r>
                        <a:rPr dirty="0" sz="4000" spc="-3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797548">
                <a:tc>
                  <a:txBody>
                    <a:bodyPr/>
                    <a:lstStyle/>
                    <a:p>
                      <a:pPr marL="85090" marR="751840">
                        <a:lnSpc>
                          <a:spcPts val="4800"/>
                        </a:lnSpc>
                        <a:spcBef>
                          <a:spcPts val="114"/>
                        </a:spcBef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Objective criteria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factors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evaluation that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quantifiable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distinctly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4000" spc="-1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Easier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measure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verify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4000" spc="-2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Verifiable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4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others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123950">
                        <a:lnSpc>
                          <a:spcPts val="4800"/>
                        </a:lnSpc>
                        <a:spcBef>
                          <a:spcPts val="114"/>
                        </a:spcBef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Subjective criteria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factors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evaluation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that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not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quantifiable 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distinctly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Difficult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measure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4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verify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Not verifiable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by</a:t>
                      </a:r>
                      <a:r>
                        <a:rPr dirty="0" sz="40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others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Based on human</a:t>
                      </a:r>
                      <a:r>
                        <a:rPr dirty="0" sz="4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judgment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04800" y="929639"/>
            <a:ext cx="4953000" cy="1370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 marL="1102360">
              <a:lnSpc>
                <a:spcPct val="100000"/>
              </a:lnSpc>
              <a:spcBef>
                <a:spcPts val="4825"/>
              </a:spcBef>
            </a:pPr>
            <a:r>
              <a:rPr dirty="0" sz="6600" spc="-15">
                <a:latin typeface="Calibri"/>
                <a:cs typeface="Calibri"/>
              </a:rPr>
              <a:t>Examples</a:t>
            </a:r>
            <a:r>
              <a:rPr dirty="0" sz="6600" spc="-10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o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47919" y="929639"/>
            <a:ext cx="5725160" cy="1370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825"/>
              </a:spcBef>
            </a:pPr>
            <a:r>
              <a:rPr dirty="0" sz="6600">
                <a:latin typeface="Calibri"/>
                <a:cs typeface="Calibri"/>
              </a:rPr>
              <a:t>f </a:t>
            </a:r>
            <a:r>
              <a:rPr dirty="0" sz="6600" spc="-10">
                <a:latin typeface="Calibri"/>
                <a:cs typeface="Calibri"/>
              </a:rPr>
              <a:t>objective </a:t>
            </a:r>
            <a:r>
              <a:rPr dirty="0" sz="6600">
                <a:latin typeface="Calibri"/>
                <a:cs typeface="Calibri"/>
              </a:rPr>
              <a:t>and</a:t>
            </a:r>
            <a:r>
              <a:rPr dirty="0" sz="6600" spc="-120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s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972800" y="929639"/>
            <a:ext cx="6400800" cy="13700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6600">
              <a:latin typeface="Times New Roman"/>
              <a:cs typeface="Times New Roman"/>
            </a:endParaRPr>
          </a:p>
          <a:p>
            <a:pPr marL="260985">
              <a:lnSpc>
                <a:spcPct val="100000"/>
              </a:lnSpc>
              <a:spcBef>
                <a:spcPts val="4825"/>
              </a:spcBef>
            </a:pPr>
            <a:r>
              <a:rPr dirty="0" sz="6600" spc="-10">
                <a:latin typeface="Calibri"/>
                <a:cs typeface="Calibri"/>
              </a:rPr>
              <a:t>bjective</a:t>
            </a:r>
            <a:r>
              <a:rPr dirty="0" sz="6600" spc="-8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criteria</a:t>
            </a:r>
            <a:endParaRPr sz="6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98450" y="222250"/>
          <a:ext cx="17087850" cy="14414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53000"/>
                <a:gridCol w="5715000"/>
                <a:gridCol w="6400800"/>
              </a:tblGrid>
              <a:tr h="7010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Job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Objective</a:t>
                      </a:r>
                      <a:r>
                        <a:rPr dirty="0" sz="40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Subjective</a:t>
                      </a:r>
                      <a:r>
                        <a:rPr dirty="0" sz="40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99300">
                <a:tc>
                  <a:txBody>
                    <a:bodyPr/>
                    <a:lstStyle/>
                    <a:p>
                      <a:pPr marL="84455">
                        <a:lnSpc>
                          <a:spcPts val="4755"/>
                        </a:lnSpc>
                      </a:pPr>
                      <a:r>
                        <a:rPr dirty="0" sz="4000" spc="-15">
                          <a:latin typeface="Wingdings"/>
                          <a:cs typeface="Wingdings"/>
                        </a:rPr>
                        <a:t>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University</a:t>
                      </a:r>
                      <a:r>
                        <a:rPr dirty="0" sz="4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Lecturer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1165" indent="-345440">
                        <a:lnSpc>
                          <a:spcPts val="4755"/>
                        </a:lnSpc>
                        <a:buFont typeface="Wingdings"/>
                        <a:buChar char=""/>
                        <a:tabLst>
                          <a:tab pos="431800" algn="l"/>
                        </a:tabLst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Number of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lectures</a:t>
                      </a:r>
                      <a:r>
                        <a:rPr dirty="0" sz="4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done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 rowSpan="13">
                  <a:txBody>
                    <a:bodyPr/>
                    <a:lstStyle/>
                    <a:p>
                      <a:pPr marL="431800" indent="-346075">
                        <a:lnSpc>
                          <a:spcPts val="4755"/>
                        </a:lnSpc>
                        <a:buFont typeface="Wingdings"/>
                        <a:buChar char=""/>
                        <a:tabLst>
                          <a:tab pos="432434" algn="l"/>
                        </a:tabLst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Sensitivity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4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student’s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10">
                          <a:latin typeface="Calibri"/>
                          <a:cs typeface="Calibri"/>
                        </a:rPr>
                        <a:t>needs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subject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knowledge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85725" marR="1629410" indent="-102235">
                        <a:lnSpc>
                          <a:spcPct val="93400"/>
                        </a:lnSpc>
                        <a:spcBef>
                          <a:spcPts val="2920"/>
                        </a:spcBef>
                      </a:pPr>
                      <a:r>
                        <a:rPr dirty="0" baseline="-27777" sz="9900" spc="-2002">
                          <a:latin typeface="Calibri"/>
                          <a:cs typeface="Calibri"/>
                        </a:rPr>
                        <a:t>u</a:t>
                      </a:r>
                      <a:r>
                        <a:rPr dirty="0" sz="4000" spc="-1335">
                          <a:latin typeface="Wingdings"/>
                          <a:cs typeface="Wingdings"/>
                        </a:rPr>
                        <a:t></a:t>
                      </a:r>
                      <a:r>
                        <a:rPr dirty="0" sz="40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Cooperation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interpersonal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relations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350">
                        <a:latin typeface="Times New Roman"/>
                        <a:cs typeface="Times New Roman"/>
                      </a:endParaRPr>
                    </a:p>
                    <a:p>
                      <a:pPr marL="85725" marR="823594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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Pity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towards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40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commitment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4000" spc="-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work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350">
                        <a:latin typeface="Times New Roman"/>
                        <a:cs typeface="Times New Roman"/>
                      </a:endParaRPr>
                    </a:p>
                    <a:p>
                      <a:pPr marL="85725" marR="1912620">
                        <a:lnSpc>
                          <a:spcPct val="100000"/>
                        </a:lnSpc>
                      </a:pPr>
                      <a:r>
                        <a:rPr dirty="0" sz="4000" spc="-45">
                          <a:latin typeface="Wingdings"/>
                          <a:cs typeface="Wingdings"/>
                        </a:rPr>
                        <a:t></a:t>
                      </a:r>
                      <a:r>
                        <a:rPr dirty="0" sz="4000" spc="-45">
                          <a:latin typeface="Calibri"/>
                          <a:cs typeface="Calibri"/>
                        </a:rPr>
                        <a:t>Technical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ability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originality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609688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10">
                          <a:latin typeface="Calibri"/>
                          <a:cs typeface="Calibri"/>
                        </a:rPr>
                        <a:t>during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academic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year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number 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topics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899189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25">
                          <a:latin typeface="Calibri"/>
                          <a:cs typeface="Calibri"/>
                        </a:rPr>
                        <a:t>covered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929800">
                <a:tc>
                  <a:txBody>
                    <a:bodyPr/>
                    <a:lstStyle/>
                    <a:p>
                      <a:pPr marL="651510" indent="-566420">
                        <a:lnSpc>
                          <a:spcPct val="100000"/>
                        </a:lnSpc>
                        <a:spcBef>
                          <a:spcPts val="1914"/>
                        </a:spcBef>
                        <a:buFont typeface="Wingdings"/>
                        <a:buChar char=""/>
                        <a:tabLst>
                          <a:tab pos="652145" algn="l"/>
                        </a:tabLst>
                      </a:pPr>
                      <a:r>
                        <a:rPr dirty="0" sz="4000" spc="-10">
                          <a:latin typeface="Calibri"/>
                          <a:cs typeface="Calibri"/>
                        </a:rPr>
                        <a:t>Salesman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431165" indent="-345440">
                        <a:lnSpc>
                          <a:spcPct val="100000"/>
                        </a:lnSpc>
                        <a:spcBef>
                          <a:spcPts val="1914"/>
                        </a:spcBef>
                        <a:buFont typeface="Wingdings"/>
                        <a:buChar char=""/>
                        <a:tabLst>
                          <a:tab pos="431800" algn="l"/>
                        </a:tabLst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Number of units</a:t>
                      </a:r>
                      <a:r>
                        <a:rPr dirty="0" sz="4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sold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609790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number 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new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899189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25">
                          <a:latin typeface="Calibri"/>
                          <a:cs typeface="Calibri"/>
                        </a:rPr>
                        <a:t>customers</a:t>
                      </a:r>
                      <a:r>
                        <a:rPr dirty="0" sz="4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created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92961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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4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Expert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14"/>
                        </a:spcBef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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Number of</a:t>
                      </a:r>
                      <a:r>
                        <a:rPr dirty="0" sz="4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patients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609485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15">
                          <a:latin typeface="Calibri"/>
                          <a:cs typeface="Calibri"/>
                        </a:rPr>
                        <a:t>cured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of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899469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20">
                          <a:latin typeface="Calibri"/>
                          <a:cs typeface="Calibri"/>
                        </a:rPr>
                        <a:t>hours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consultation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92969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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Project</a:t>
                      </a:r>
                      <a:r>
                        <a:rPr dirty="0" sz="4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engineer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1920"/>
                        </a:spcBef>
                      </a:pPr>
                      <a:r>
                        <a:rPr dirty="0" sz="4000" spc="-75">
                          <a:latin typeface="Wingdings"/>
                          <a:cs typeface="Wingdings"/>
                        </a:rPr>
                        <a:t></a:t>
                      </a:r>
                      <a:r>
                        <a:rPr dirty="0" sz="4000" spc="-75">
                          <a:latin typeface="Calibri"/>
                          <a:cs typeface="Calibri"/>
                        </a:rPr>
                        <a:t>Total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cost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completing</a:t>
                      </a:r>
                      <a:r>
                        <a:rPr dirty="0" sz="4000" spc="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15">
                          <a:latin typeface="Calibri"/>
                          <a:cs typeface="Calibri"/>
                        </a:rPr>
                        <a:t>project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of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4466328"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200"/>
                        </a:lnSpc>
                      </a:pPr>
                      <a:r>
                        <a:rPr dirty="0" sz="4000" spc="-10">
                          <a:latin typeface="Calibri"/>
                          <a:cs typeface="Calibri"/>
                        </a:rPr>
                        <a:t>projects</a:t>
                      </a:r>
                      <a:r>
                        <a:rPr dirty="0" sz="4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completed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3355" y="470916"/>
            <a:ext cx="2725673" cy="5234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63904" y="496062"/>
            <a:ext cx="2660040" cy="4587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37361" y="1226566"/>
            <a:ext cx="16243300" cy="45535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40005" indent="-706120">
              <a:lnSpc>
                <a:spcPct val="80000"/>
              </a:lnSpc>
            </a:pPr>
            <a:r>
              <a:rPr dirty="0" sz="5100">
                <a:latin typeface="Calibri"/>
                <a:cs typeface="Calibri"/>
              </a:rPr>
              <a:t>PE </a:t>
            </a:r>
            <a:r>
              <a:rPr dirty="0" sz="5100" spc="-25">
                <a:latin typeface="Calibri"/>
                <a:cs typeface="Calibri"/>
              </a:rPr>
              <a:t>standards </a:t>
            </a:r>
            <a:r>
              <a:rPr dirty="0" sz="5100">
                <a:latin typeface="Calibri"/>
                <a:cs typeface="Calibri"/>
              </a:rPr>
              <a:t>in </a:t>
            </a:r>
            <a:r>
              <a:rPr dirty="0" sz="5100" spc="-20">
                <a:latin typeface="Calibri"/>
                <a:cs typeface="Calibri"/>
              </a:rPr>
              <a:t>order </a:t>
            </a:r>
            <a:r>
              <a:rPr dirty="0" sz="5100" spc="-35">
                <a:latin typeface="Calibri"/>
                <a:cs typeface="Calibri"/>
              </a:rPr>
              <a:t>to </a:t>
            </a:r>
            <a:r>
              <a:rPr dirty="0" sz="5100">
                <a:latin typeface="Calibri"/>
                <a:cs typeface="Calibri"/>
              </a:rPr>
              <a:t>assess </a:t>
            </a:r>
            <a:r>
              <a:rPr dirty="0" sz="5100" spc="-5">
                <a:latin typeface="Calibri"/>
                <a:cs typeface="Calibri"/>
              </a:rPr>
              <a:t>how </a:t>
            </a:r>
            <a:r>
              <a:rPr dirty="0" sz="5100" spc="-20">
                <a:latin typeface="Calibri"/>
                <a:cs typeface="Calibri"/>
              </a:rPr>
              <a:t>well </a:t>
            </a:r>
            <a:r>
              <a:rPr dirty="0" sz="5100">
                <a:latin typeface="Calibri"/>
                <a:cs typeface="Calibri"/>
              </a:rPr>
              <a:t>and </a:t>
            </a:r>
            <a:r>
              <a:rPr dirty="0" sz="5100" spc="-15">
                <a:latin typeface="Calibri"/>
                <a:cs typeface="Calibri"/>
              </a:rPr>
              <a:t>how </a:t>
            </a:r>
            <a:r>
              <a:rPr dirty="0" sz="5100" spc="-35">
                <a:latin typeface="Calibri"/>
                <a:cs typeface="Calibri"/>
              </a:rPr>
              <a:t>far  </a:t>
            </a:r>
            <a:r>
              <a:rPr dirty="0" sz="5100" spc="-15">
                <a:latin typeface="Calibri"/>
                <a:cs typeface="Calibri"/>
              </a:rPr>
              <a:t>employees </a:t>
            </a:r>
            <a:r>
              <a:rPr dirty="0" sz="5100" spc="-20">
                <a:latin typeface="Calibri"/>
                <a:cs typeface="Calibri"/>
              </a:rPr>
              <a:t>are performing </a:t>
            </a:r>
            <a:r>
              <a:rPr dirty="0" sz="5100">
                <a:latin typeface="Calibri"/>
                <a:cs typeface="Calibri"/>
              </a:rPr>
              <a:t>their </a:t>
            </a:r>
            <a:r>
              <a:rPr dirty="0" sz="5100" spc="-10">
                <a:latin typeface="Calibri"/>
                <a:cs typeface="Calibri"/>
              </a:rPr>
              <a:t>jobs. </a:t>
            </a:r>
            <a:r>
              <a:rPr dirty="0" sz="5100">
                <a:latin typeface="Calibri"/>
                <a:cs typeface="Calibri"/>
              </a:rPr>
              <a:t>PE </a:t>
            </a:r>
            <a:r>
              <a:rPr dirty="0" sz="5100" spc="-25">
                <a:latin typeface="Calibri"/>
                <a:cs typeface="Calibri"/>
              </a:rPr>
              <a:t>standards indicate  </a:t>
            </a:r>
            <a:r>
              <a:rPr dirty="0" sz="5100" spc="-30">
                <a:latin typeface="Calibri"/>
                <a:cs typeface="Calibri"/>
              </a:rPr>
              <a:t>rating </a:t>
            </a:r>
            <a:r>
              <a:rPr dirty="0" sz="5100" spc="-10">
                <a:latin typeface="Calibri"/>
                <a:cs typeface="Calibri"/>
              </a:rPr>
              <a:t>scales. </a:t>
            </a:r>
            <a:r>
              <a:rPr dirty="0" sz="5100" spc="-5">
                <a:latin typeface="Calibri"/>
                <a:cs typeface="Calibri"/>
              </a:rPr>
              <a:t>these </a:t>
            </a:r>
            <a:r>
              <a:rPr dirty="0" sz="5100" spc="-10">
                <a:latin typeface="Calibri"/>
                <a:cs typeface="Calibri"/>
              </a:rPr>
              <a:t>scales </a:t>
            </a:r>
            <a:r>
              <a:rPr dirty="0" sz="5100" spc="-5">
                <a:latin typeface="Calibri"/>
                <a:cs typeface="Calibri"/>
              </a:rPr>
              <a:t>should be </a:t>
            </a:r>
            <a:r>
              <a:rPr dirty="0" sz="5100" spc="-15">
                <a:latin typeface="Calibri"/>
                <a:cs typeface="Calibri"/>
              </a:rPr>
              <a:t>developed  </a:t>
            </a:r>
            <a:r>
              <a:rPr dirty="0" sz="5100" spc="-30">
                <a:latin typeface="Calibri"/>
                <a:cs typeface="Calibri"/>
              </a:rPr>
              <a:t>systematically </a:t>
            </a:r>
            <a:r>
              <a:rPr dirty="0" sz="5100">
                <a:latin typeface="Calibri"/>
                <a:cs typeface="Calibri"/>
              </a:rPr>
              <a:t>and </a:t>
            </a:r>
            <a:r>
              <a:rPr dirty="0" sz="5100" spc="-20">
                <a:latin typeface="Calibri"/>
                <a:cs typeface="Calibri"/>
              </a:rPr>
              <a:t>fairly</a:t>
            </a:r>
            <a:r>
              <a:rPr dirty="0" sz="5100" spc="30">
                <a:latin typeface="Calibri"/>
                <a:cs typeface="Calibri"/>
              </a:rPr>
              <a:t> </a:t>
            </a:r>
            <a:r>
              <a:rPr dirty="0" sz="5100">
                <a:latin typeface="Calibri"/>
                <a:cs typeface="Calibri"/>
              </a:rPr>
              <a:t>.</a:t>
            </a:r>
            <a:endParaRPr sz="5100">
              <a:latin typeface="Calibri"/>
              <a:cs typeface="Calibri"/>
            </a:endParaRPr>
          </a:p>
          <a:p>
            <a:pPr marL="718185" marR="5080" indent="-706120">
              <a:lnSpc>
                <a:spcPct val="80000"/>
              </a:lnSpc>
              <a:spcBef>
                <a:spcPts val="1225"/>
              </a:spcBef>
            </a:pPr>
            <a:r>
              <a:rPr dirty="0" sz="5100" spc="-5">
                <a:latin typeface="Calibri"/>
                <a:cs typeface="Calibri"/>
              </a:rPr>
              <a:t>Eg: </a:t>
            </a:r>
            <a:r>
              <a:rPr dirty="0" sz="5100" spc="-20">
                <a:latin typeface="Calibri"/>
                <a:cs typeface="Calibri"/>
              </a:rPr>
              <a:t>Standards </a:t>
            </a:r>
            <a:r>
              <a:rPr dirty="0" sz="5100" spc="-40">
                <a:latin typeface="Calibri"/>
                <a:cs typeface="Calibri"/>
              </a:rPr>
              <a:t>for </a:t>
            </a:r>
            <a:r>
              <a:rPr dirty="0" sz="5100">
                <a:latin typeface="Calibri"/>
                <a:cs typeface="Calibri"/>
              </a:rPr>
              <a:t>assessing </a:t>
            </a:r>
            <a:r>
              <a:rPr dirty="0" sz="5100" spc="-5">
                <a:latin typeface="Calibri"/>
                <a:cs typeface="Calibri"/>
              </a:rPr>
              <a:t>job </a:t>
            </a:r>
            <a:r>
              <a:rPr dirty="0" sz="5100" spc="-15">
                <a:latin typeface="Calibri"/>
                <a:cs typeface="Calibri"/>
              </a:rPr>
              <a:t>performance </a:t>
            </a:r>
            <a:r>
              <a:rPr dirty="0" sz="5100" spc="-5">
                <a:latin typeface="Calibri"/>
                <a:cs typeface="Calibri"/>
              </a:rPr>
              <a:t>of sales </a:t>
            </a:r>
            <a:r>
              <a:rPr dirty="0" sz="5100" spc="-90">
                <a:latin typeface="Calibri"/>
                <a:cs typeface="Calibri"/>
              </a:rPr>
              <a:t>staff. </a:t>
            </a:r>
            <a:r>
              <a:rPr dirty="0" sz="5100">
                <a:latin typeface="Calibri"/>
                <a:cs typeface="Calibri"/>
              </a:rPr>
              <a:t>this  </a:t>
            </a:r>
            <a:r>
              <a:rPr dirty="0" sz="5100" spc="-15">
                <a:latin typeface="Calibri"/>
                <a:cs typeface="Calibri"/>
              </a:rPr>
              <a:t>scale </a:t>
            </a:r>
            <a:r>
              <a:rPr dirty="0" sz="5100" spc="-30">
                <a:latin typeface="Calibri"/>
                <a:cs typeface="Calibri"/>
              </a:rPr>
              <a:t>may </a:t>
            </a:r>
            <a:r>
              <a:rPr dirty="0" sz="5100" spc="-5">
                <a:latin typeface="Calibri"/>
                <a:cs typeface="Calibri"/>
              </a:rPr>
              <a:t>be </a:t>
            </a:r>
            <a:r>
              <a:rPr dirty="0" sz="5100" spc="-15">
                <a:latin typeface="Calibri"/>
                <a:cs typeface="Calibri"/>
              </a:rPr>
              <a:t>determined </a:t>
            </a:r>
            <a:r>
              <a:rPr dirty="0" sz="5100">
                <a:latin typeface="Calibri"/>
                <a:cs typeface="Calibri"/>
              </a:rPr>
              <a:t>in </a:t>
            </a:r>
            <a:r>
              <a:rPr dirty="0" sz="5100" spc="-20">
                <a:latin typeface="Calibri"/>
                <a:cs typeface="Calibri"/>
              </a:rPr>
              <a:t>relation </a:t>
            </a:r>
            <a:r>
              <a:rPr dirty="0" sz="5100" spc="-30">
                <a:latin typeface="Calibri"/>
                <a:cs typeface="Calibri"/>
              </a:rPr>
              <a:t>to </a:t>
            </a:r>
            <a:r>
              <a:rPr dirty="0" sz="5100">
                <a:latin typeface="Calibri"/>
                <a:cs typeface="Calibri"/>
              </a:rPr>
              <a:t>the </a:t>
            </a:r>
            <a:r>
              <a:rPr dirty="0" sz="5100" spc="-10">
                <a:latin typeface="Calibri"/>
                <a:cs typeface="Calibri"/>
              </a:rPr>
              <a:t>criterion </a:t>
            </a:r>
            <a:r>
              <a:rPr dirty="0" sz="5100" spc="-5">
                <a:latin typeface="Calibri"/>
                <a:cs typeface="Calibri"/>
              </a:rPr>
              <a:t>of  number of units</a:t>
            </a:r>
            <a:r>
              <a:rPr dirty="0" sz="5100" spc="-50">
                <a:latin typeface="Calibri"/>
                <a:cs typeface="Calibri"/>
              </a:rPr>
              <a:t> </a:t>
            </a:r>
            <a:r>
              <a:rPr dirty="0" sz="5100" spc="-5">
                <a:latin typeface="Calibri"/>
                <a:cs typeface="Calibri"/>
              </a:rPr>
              <a:t>sold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361" y="5735066"/>
            <a:ext cx="2598420" cy="393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27965">
              <a:lnSpc>
                <a:spcPct val="100000"/>
              </a:lnSpc>
            </a:pPr>
            <a:r>
              <a:rPr dirty="0" sz="5100" spc="-5">
                <a:latin typeface="Calibri"/>
                <a:cs typeface="Calibri"/>
              </a:rPr>
              <a:t>E</a:t>
            </a:r>
            <a:r>
              <a:rPr dirty="0" sz="5100" spc="-114">
                <a:latin typeface="Calibri"/>
                <a:cs typeface="Calibri"/>
              </a:rPr>
              <a:t>x</a:t>
            </a:r>
            <a:r>
              <a:rPr dirty="0" sz="5100">
                <a:latin typeface="Calibri"/>
                <a:cs typeface="Calibri"/>
              </a:rPr>
              <a:t>celle</a:t>
            </a:r>
            <a:r>
              <a:rPr dirty="0" sz="5100" spc="-55">
                <a:latin typeface="Calibri"/>
                <a:cs typeface="Calibri"/>
              </a:rPr>
              <a:t>n</a:t>
            </a:r>
            <a:r>
              <a:rPr dirty="0" sz="5100">
                <a:latin typeface="Calibri"/>
                <a:cs typeface="Calibri"/>
              </a:rPr>
              <a:t>t  Good  </a:t>
            </a:r>
            <a:r>
              <a:rPr dirty="0" sz="5100" spc="-45">
                <a:latin typeface="Calibri"/>
                <a:cs typeface="Calibri"/>
              </a:rPr>
              <a:t>Average  </a:t>
            </a:r>
            <a:r>
              <a:rPr dirty="0" sz="5100" spc="-30">
                <a:latin typeface="Calibri"/>
                <a:cs typeface="Calibri"/>
              </a:rPr>
              <a:t>Poor</a:t>
            </a:r>
            <a:endParaRPr sz="5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5100" spc="-65">
                <a:latin typeface="Calibri"/>
                <a:cs typeface="Calibri"/>
              </a:rPr>
              <a:t>Very</a:t>
            </a:r>
            <a:r>
              <a:rPr dirty="0" sz="5100" spc="-100">
                <a:latin typeface="Calibri"/>
                <a:cs typeface="Calibri"/>
              </a:rPr>
              <a:t> </a:t>
            </a:r>
            <a:r>
              <a:rPr dirty="0" sz="5100" spc="-5">
                <a:latin typeface="Calibri"/>
                <a:cs typeface="Calibri"/>
              </a:rPr>
              <a:t>poor</a:t>
            </a:r>
            <a:endParaRPr sz="5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1853" y="5735066"/>
            <a:ext cx="3308350" cy="3931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5100" spc="-5">
                <a:latin typeface="Calibri"/>
                <a:cs typeface="Calibri"/>
              </a:rPr>
              <a:t>units</a:t>
            </a:r>
            <a:r>
              <a:rPr dirty="0" sz="5100" spc="-80">
                <a:latin typeface="Calibri"/>
                <a:cs typeface="Calibri"/>
              </a:rPr>
              <a:t> </a:t>
            </a:r>
            <a:r>
              <a:rPr dirty="0" sz="5100" spc="-5">
                <a:latin typeface="Calibri"/>
                <a:cs typeface="Calibri"/>
              </a:rPr>
              <a:t>81-100</a:t>
            </a:r>
            <a:endParaRPr sz="5100">
              <a:latin typeface="Calibri"/>
              <a:cs typeface="Calibri"/>
            </a:endParaRPr>
          </a:p>
          <a:p>
            <a:pPr algn="ctr" marR="60960">
              <a:lnSpc>
                <a:spcPct val="100000"/>
              </a:lnSpc>
            </a:pPr>
            <a:r>
              <a:rPr dirty="0" sz="5100" spc="-5">
                <a:latin typeface="Calibri"/>
                <a:cs typeface="Calibri"/>
              </a:rPr>
              <a:t>units</a:t>
            </a:r>
            <a:r>
              <a:rPr dirty="0" sz="5100" spc="-80">
                <a:latin typeface="Calibri"/>
                <a:cs typeface="Calibri"/>
              </a:rPr>
              <a:t> </a:t>
            </a:r>
            <a:r>
              <a:rPr dirty="0" sz="5100" spc="-5">
                <a:latin typeface="Calibri"/>
                <a:cs typeface="Calibri"/>
              </a:rPr>
              <a:t>61-80</a:t>
            </a:r>
            <a:endParaRPr sz="5100">
              <a:latin typeface="Calibri"/>
              <a:cs typeface="Calibri"/>
            </a:endParaRPr>
          </a:p>
          <a:p>
            <a:pPr algn="ctr" marR="60960">
              <a:lnSpc>
                <a:spcPct val="100000"/>
              </a:lnSpc>
            </a:pPr>
            <a:r>
              <a:rPr dirty="0" sz="5100" spc="-5">
                <a:latin typeface="Calibri"/>
                <a:cs typeface="Calibri"/>
              </a:rPr>
              <a:t>units</a:t>
            </a:r>
            <a:r>
              <a:rPr dirty="0" sz="5100" spc="-80">
                <a:latin typeface="Calibri"/>
                <a:cs typeface="Calibri"/>
              </a:rPr>
              <a:t> </a:t>
            </a:r>
            <a:r>
              <a:rPr dirty="0" sz="5100" spc="-5">
                <a:latin typeface="Calibri"/>
                <a:cs typeface="Calibri"/>
              </a:rPr>
              <a:t>41-60</a:t>
            </a:r>
            <a:endParaRPr sz="5100">
              <a:latin typeface="Calibri"/>
              <a:cs typeface="Calibri"/>
            </a:endParaRPr>
          </a:p>
          <a:p>
            <a:pPr algn="ctr" marR="60960">
              <a:lnSpc>
                <a:spcPct val="100000"/>
              </a:lnSpc>
            </a:pPr>
            <a:r>
              <a:rPr dirty="0" sz="5100" spc="-5">
                <a:latin typeface="Calibri"/>
                <a:cs typeface="Calibri"/>
              </a:rPr>
              <a:t>units</a:t>
            </a:r>
            <a:r>
              <a:rPr dirty="0" sz="5100" spc="-80">
                <a:latin typeface="Calibri"/>
                <a:cs typeface="Calibri"/>
              </a:rPr>
              <a:t> </a:t>
            </a:r>
            <a:r>
              <a:rPr dirty="0" sz="5100" spc="-5">
                <a:latin typeface="Calibri"/>
                <a:cs typeface="Calibri"/>
              </a:rPr>
              <a:t>21-40</a:t>
            </a:r>
            <a:endParaRPr sz="5100">
              <a:latin typeface="Calibri"/>
              <a:cs typeface="Calibri"/>
            </a:endParaRPr>
          </a:p>
          <a:p>
            <a:pPr algn="ctr" marR="60960">
              <a:lnSpc>
                <a:spcPct val="100000"/>
              </a:lnSpc>
            </a:pPr>
            <a:r>
              <a:rPr dirty="0" sz="5100" spc="-5">
                <a:latin typeface="Calibri"/>
                <a:cs typeface="Calibri"/>
              </a:rPr>
              <a:t>units</a:t>
            </a:r>
            <a:r>
              <a:rPr dirty="0" sz="5100" spc="-65">
                <a:latin typeface="Calibri"/>
                <a:cs typeface="Calibri"/>
              </a:rPr>
              <a:t> </a:t>
            </a:r>
            <a:r>
              <a:rPr dirty="0" sz="5100" spc="-10">
                <a:latin typeface="Calibri"/>
                <a:cs typeface="Calibri"/>
              </a:rPr>
              <a:t>01-20</a:t>
            </a:r>
            <a:endParaRPr sz="5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9619" y="527304"/>
            <a:ext cx="7107174" cy="6576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00582" y="534162"/>
            <a:ext cx="7063130" cy="61328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84961" y="1249044"/>
            <a:ext cx="15083790" cy="9711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>
                <a:latin typeface="Calibri"/>
                <a:cs typeface="Calibri"/>
              </a:rPr>
              <a:t>PE</a:t>
            </a:r>
            <a:r>
              <a:rPr dirty="0" sz="6600" spc="-95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Methods</a:t>
            </a:r>
            <a:endParaRPr sz="6600">
              <a:latin typeface="Calibri"/>
              <a:cs typeface="Calibri"/>
            </a:endParaRPr>
          </a:p>
          <a:p>
            <a:pPr marL="718185" marR="5080" indent="-706120">
              <a:lnSpc>
                <a:spcPts val="7130"/>
              </a:lnSpc>
              <a:spcBef>
                <a:spcPts val="1685"/>
              </a:spcBef>
            </a:pPr>
            <a:r>
              <a:rPr dirty="0" sz="6600">
                <a:latin typeface="Calibri"/>
                <a:cs typeface="Calibri"/>
              </a:rPr>
              <a:t>It </a:t>
            </a:r>
            <a:r>
              <a:rPr dirty="0" sz="6600" spc="-70">
                <a:latin typeface="Calibri"/>
                <a:cs typeface="Calibri"/>
              </a:rPr>
              <a:t>refers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 spc="-5">
                <a:latin typeface="Calibri"/>
                <a:cs typeface="Calibri"/>
              </a:rPr>
              <a:t>techniques </a:t>
            </a:r>
            <a:r>
              <a:rPr dirty="0" sz="6600" spc="-25">
                <a:latin typeface="Calibri"/>
                <a:cs typeface="Calibri"/>
              </a:rPr>
              <a:t>that </a:t>
            </a:r>
            <a:r>
              <a:rPr dirty="0" sz="6600" spc="-20">
                <a:latin typeface="Calibri"/>
                <a:cs typeface="Calibri"/>
              </a:rPr>
              <a:t>can </a:t>
            </a:r>
            <a:r>
              <a:rPr dirty="0" sz="6600" spc="-5">
                <a:latin typeface="Calibri"/>
                <a:cs typeface="Calibri"/>
              </a:rPr>
              <a:t>be </a:t>
            </a:r>
            <a:r>
              <a:rPr dirty="0" sz="6600" spc="-10">
                <a:latin typeface="Calibri"/>
                <a:cs typeface="Calibri"/>
              </a:rPr>
              <a:t>used in  </a:t>
            </a:r>
            <a:r>
              <a:rPr dirty="0" sz="6600" spc="-25">
                <a:latin typeface="Calibri"/>
                <a:cs typeface="Calibri"/>
              </a:rPr>
              <a:t>evaluating </a:t>
            </a:r>
            <a:r>
              <a:rPr dirty="0" sz="6600" spc="-5">
                <a:latin typeface="Calibri"/>
                <a:cs typeface="Calibri"/>
              </a:rPr>
              <a:t>job </a:t>
            </a:r>
            <a:r>
              <a:rPr dirty="0" sz="6600" spc="-20">
                <a:latin typeface="Calibri"/>
                <a:cs typeface="Calibri"/>
              </a:rPr>
              <a:t>performance </a:t>
            </a:r>
            <a:r>
              <a:rPr dirty="0" sz="6600" spc="-5">
                <a:latin typeface="Calibri"/>
                <a:cs typeface="Calibri"/>
              </a:rPr>
              <a:t>of</a:t>
            </a:r>
            <a:r>
              <a:rPr dirty="0" sz="6600" spc="35">
                <a:latin typeface="Calibri"/>
                <a:cs typeface="Calibri"/>
              </a:rPr>
              <a:t> </a:t>
            </a:r>
            <a:r>
              <a:rPr dirty="0" sz="6600" spc="-15">
                <a:latin typeface="Calibri"/>
                <a:cs typeface="Calibri"/>
              </a:rPr>
              <a:t>employees.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dirty="0" sz="6600" spc="20">
                <a:latin typeface="Wingdings"/>
                <a:cs typeface="Wingdings"/>
              </a:rPr>
              <a:t></a:t>
            </a:r>
            <a:r>
              <a:rPr dirty="0" sz="6600" spc="20">
                <a:latin typeface="Calibri"/>
                <a:cs typeface="Calibri"/>
              </a:rPr>
              <a:t>Graphic </a:t>
            </a:r>
            <a:r>
              <a:rPr dirty="0" sz="6600" spc="-10">
                <a:latin typeface="Calibri"/>
                <a:cs typeface="Calibri"/>
              </a:rPr>
              <a:t>Rating</a:t>
            </a:r>
            <a:r>
              <a:rPr dirty="0" sz="6600" spc="-13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scales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  <a:tabLst>
                <a:tab pos="6354445" algn="l"/>
              </a:tabLst>
            </a:pPr>
            <a:r>
              <a:rPr dirty="0" sz="6600" spc="30">
                <a:latin typeface="Wingdings"/>
                <a:cs typeface="Wingdings"/>
              </a:rPr>
              <a:t></a:t>
            </a:r>
            <a:r>
              <a:rPr dirty="0" sz="6600" spc="30">
                <a:latin typeface="Calibri"/>
                <a:cs typeface="Calibri"/>
              </a:rPr>
              <a:t>Multiple</a:t>
            </a:r>
            <a:r>
              <a:rPr dirty="0" sz="6600" spc="-2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choice	</a:t>
            </a:r>
            <a:r>
              <a:rPr dirty="0" sz="6600" spc="-10">
                <a:latin typeface="Calibri"/>
                <a:cs typeface="Calibri"/>
              </a:rPr>
              <a:t>Method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6600" spc="60">
                <a:latin typeface="Wingdings"/>
                <a:cs typeface="Wingdings"/>
              </a:rPr>
              <a:t></a:t>
            </a:r>
            <a:r>
              <a:rPr dirty="0" sz="6600" spc="60">
                <a:latin typeface="Calibri"/>
                <a:cs typeface="Calibri"/>
              </a:rPr>
              <a:t>Rank </a:t>
            </a:r>
            <a:r>
              <a:rPr dirty="0" sz="6600" spc="-25">
                <a:latin typeface="Calibri"/>
                <a:cs typeface="Calibri"/>
              </a:rPr>
              <a:t>Order</a:t>
            </a:r>
            <a:r>
              <a:rPr dirty="0" sz="6600" spc="-120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Method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6600" spc="25">
                <a:latin typeface="Wingdings"/>
                <a:cs typeface="Wingdings"/>
              </a:rPr>
              <a:t></a:t>
            </a:r>
            <a:r>
              <a:rPr dirty="0" sz="6600" spc="25">
                <a:latin typeface="Calibri"/>
                <a:cs typeface="Calibri"/>
              </a:rPr>
              <a:t>Essay</a:t>
            </a:r>
            <a:r>
              <a:rPr dirty="0" sz="6600" spc="-75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Method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6600" spc="75">
                <a:latin typeface="Wingdings"/>
                <a:cs typeface="Wingdings"/>
              </a:rPr>
              <a:t></a:t>
            </a:r>
            <a:r>
              <a:rPr dirty="0" sz="6600" spc="75">
                <a:latin typeface="Calibri"/>
                <a:cs typeface="Calibri"/>
              </a:rPr>
              <a:t>MBO</a:t>
            </a:r>
            <a:r>
              <a:rPr dirty="0" sz="6600" spc="-80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Method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dirty="0" sz="6600" spc="60">
                <a:latin typeface="Wingdings"/>
                <a:cs typeface="Wingdings"/>
              </a:rPr>
              <a:t></a:t>
            </a:r>
            <a:r>
              <a:rPr dirty="0" sz="6600" spc="60">
                <a:latin typeface="Calibri"/>
                <a:cs typeface="Calibri"/>
              </a:rPr>
              <a:t>360°</a:t>
            </a:r>
            <a:r>
              <a:rPr dirty="0" sz="6600" spc="-5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Method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268200" y="7086600"/>
            <a:ext cx="2667000" cy="19370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3563600" y="9144000"/>
            <a:ext cx="2743200" cy="198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4478000" y="11353800"/>
            <a:ext cx="3048000" cy="169773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82400" y="8305800"/>
            <a:ext cx="332231" cy="87934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3411200" y="11353800"/>
            <a:ext cx="332232" cy="87934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9536" y="877824"/>
            <a:ext cx="7351013" cy="7871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94613" y="885316"/>
            <a:ext cx="7301331" cy="737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861161" y="1833117"/>
            <a:ext cx="15895955" cy="8202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 indent="-706120">
              <a:lnSpc>
                <a:spcPct val="90000"/>
              </a:lnSpc>
              <a:tabLst>
                <a:tab pos="1605280" algn="l"/>
                <a:tab pos="2633980" algn="l"/>
                <a:tab pos="6668134" algn="l"/>
                <a:tab pos="7324090" algn="l"/>
                <a:tab pos="8636635" algn="l"/>
                <a:tab pos="13321665" algn="l"/>
              </a:tabLst>
            </a:pPr>
            <a:r>
              <a:rPr dirty="0" sz="6600" spc="-5">
                <a:latin typeface="Calibri"/>
                <a:cs typeface="Calibri"/>
              </a:rPr>
              <a:t>This </a:t>
            </a:r>
            <a:r>
              <a:rPr dirty="0" sz="6600" spc="-10">
                <a:latin typeface="Calibri"/>
                <a:cs typeface="Calibri"/>
              </a:rPr>
              <a:t>method is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20">
                <a:latin typeface="Calibri"/>
                <a:cs typeface="Calibri"/>
              </a:rPr>
              <a:t>most </a:t>
            </a:r>
            <a:r>
              <a:rPr dirty="0" sz="6600">
                <a:latin typeface="Calibri"/>
                <a:cs typeface="Calibri"/>
              </a:rPr>
              <a:t>widely </a:t>
            </a:r>
            <a:r>
              <a:rPr dirty="0" sz="6600" spc="-10">
                <a:latin typeface="Calibri"/>
                <a:cs typeface="Calibri"/>
              </a:rPr>
              <a:t>used </a:t>
            </a:r>
            <a:r>
              <a:rPr dirty="0" sz="6600" spc="5">
                <a:latin typeface="Calibri"/>
                <a:cs typeface="Calibri"/>
              </a:rPr>
              <a:t>PE  </a:t>
            </a:r>
            <a:r>
              <a:rPr dirty="0" sz="6600" spc="-10">
                <a:latin typeface="Calibri"/>
                <a:cs typeface="Calibri"/>
              </a:rPr>
              <a:t>method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10">
                <a:latin typeface="Calibri"/>
                <a:cs typeface="Calibri"/>
              </a:rPr>
              <a:t>is</a:t>
            </a:r>
            <a:r>
              <a:rPr dirty="0" sz="6600">
                <a:latin typeface="Calibri"/>
                <a:cs typeface="Calibri"/>
              </a:rPr>
              <a:t> also	</a:t>
            </a:r>
            <a:r>
              <a:rPr dirty="0" sz="6600" spc="-5">
                <a:latin typeface="Calibri"/>
                <a:cs typeface="Calibri"/>
              </a:rPr>
              <a:t>one of</a:t>
            </a:r>
            <a:r>
              <a:rPr dirty="0" sz="6600" spc="-4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the</a:t>
            </a:r>
            <a:r>
              <a:rPr dirty="0" sz="6600" spc="-30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oldest </a:t>
            </a:r>
            <a:r>
              <a:rPr dirty="0" sz="6600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method. </a:t>
            </a:r>
            <a:r>
              <a:rPr dirty="0" sz="6600">
                <a:latin typeface="Calibri"/>
                <a:cs typeface="Calibri"/>
              </a:rPr>
              <a:t>Under </a:t>
            </a:r>
            <a:r>
              <a:rPr dirty="0" sz="6600" spc="-5">
                <a:latin typeface="Calibri"/>
                <a:cs typeface="Calibri"/>
              </a:rPr>
              <a:t>this </a:t>
            </a:r>
            <a:r>
              <a:rPr dirty="0" sz="6600" spc="-10">
                <a:latin typeface="Calibri"/>
                <a:cs typeface="Calibri"/>
              </a:rPr>
              <a:t>method,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35">
                <a:latin typeface="Calibri"/>
                <a:cs typeface="Calibri"/>
              </a:rPr>
              <a:t>evaluator </a:t>
            </a:r>
            <a:r>
              <a:rPr dirty="0" sz="6600" spc="5">
                <a:latin typeface="Calibri"/>
                <a:cs typeface="Calibri"/>
              </a:rPr>
              <a:t>is  </a:t>
            </a:r>
            <a:r>
              <a:rPr dirty="0" sz="6600" spc="-5">
                <a:latin typeface="Calibri"/>
                <a:cs typeface="Calibri"/>
              </a:rPr>
              <a:t>supposed </a:t>
            </a:r>
            <a:r>
              <a:rPr dirty="0" sz="6600" spc="-35">
                <a:latin typeface="Calibri"/>
                <a:cs typeface="Calibri"/>
              </a:rPr>
              <a:t>to</a:t>
            </a:r>
            <a:r>
              <a:rPr dirty="0" sz="6600" spc="5">
                <a:latin typeface="Calibri"/>
                <a:cs typeface="Calibri"/>
              </a:rPr>
              <a:t> </a:t>
            </a:r>
            <a:r>
              <a:rPr dirty="0" sz="6600" spc="-25">
                <a:latin typeface="Calibri"/>
                <a:cs typeface="Calibri"/>
              </a:rPr>
              <a:t>provide</a:t>
            </a:r>
            <a:r>
              <a:rPr dirty="0" sz="6600" spc="-4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	</a:t>
            </a:r>
            <a:r>
              <a:rPr dirty="0" sz="6600" spc="-10">
                <a:latin typeface="Calibri"/>
                <a:cs typeface="Calibri"/>
              </a:rPr>
              <a:t>subjective</a:t>
            </a:r>
            <a:r>
              <a:rPr dirty="0" sz="6600" spc="-80">
                <a:latin typeface="Calibri"/>
                <a:cs typeface="Calibri"/>
              </a:rPr>
              <a:t> </a:t>
            </a:r>
            <a:r>
              <a:rPr dirty="0" sz="6600" spc="-25">
                <a:latin typeface="Calibri"/>
                <a:cs typeface="Calibri"/>
              </a:rPr>
              <a:t>evaluation </a:t>
            </a:r>
            <a:r>
              <a:rPr dirty="0" sz="6600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of	</a:t>
            </a:r>
            <a:r>
              <a:rPr dirty="0" sz="6600" spc="-15">
                <a:latin typeface="Calibri"/>
                <a:cs typeface="Calibri"/>
              </a:rPr>
              <a:t>an	</a:t>
            </a:r>
            <a:r>
              <a:rPr dirty="0" sz="6600" spc="-55">
                <a:latin typeface="Calibri"/>
                <a:cs typeface="Calibri"/>
              </a:rPr>
              <a:t>employee’s	</a:t>
            </a:r>
            <a:r>
              <a:rPr dirty="0" sz="6600" spc="-15">
                <a:latin typeface="Calibri"/>
                <a:cs typeface="Calibri"/>
              </a:rPr>
              <a:t>performance</a:t>
            </a:r>
            <a:r>
              <a:rPr dirty="0" sz="6600" spc="-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along	a</a:t>
            </a:r>
            <a:r>
              <a:rPr dirty="0" sz="6600" spc="-12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scale </a:t>
            </a:r>
            <a:r>
              <a:rPr dirty="0" sz="6600">
                <a:latin typeface="Calibri"/>
                <a:cs typeface="Calibri"/>
              </a:rPr>
              <a:t> </a:t>
            </a:r>
            <a:r>
              <a:rPr dirty="0" sz="6600" spc="-30">
                <a:latin typeface="Calibri"/>
                <a:cs typeface="Calibri"/>
              </a:rPr>
              <a:t>from </a:t>
            </a:r>
            <a:r>
              <a:rPr dirty="0" sz="6600" spc="-10">
                <a:latin typeface="Calibri"/>
                <a:cs typeface="Calibri"/>
              </a:rPr>
              <a:t>very poor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 spc="-35">
                <a:latin typeface="Calibri"/>
                <a:cs typeface="Calibri"/>
              </a:rPr>
              <a:t>excellent </a:t>
            </a:r>
            <a:r>
              <a:rPr dirty="0" sz="6600" spc="-5">
                <a:latin typeface="Calibri"/>
                <a:cs typeface="Calibri"/>
              </a:rPr>
              <a:t>or </a:t>
            </a:r>
            <a:r>
              <a:rPr dirty="0" sz="6600" spc="-30">
                <a:latin typeface="Calibri"/>
                <a:cs typeface="Calibri"/>
              </a:rPr>
              <a:t>from </a:t>
            </a:r>
            <a:r>
              <a:rPr dirty="0" sz="6600" spc="-10">
                <a:latin typeface="Calibri"/>
                <a:cs typeface="Calibri"/>
              </a:rPr>
              <a:t>very </a:t>
            </a:r>
            <a:r>
              <a:rPr dirty="0" sz="6600" spc="-20">
                <a:latin typeface="Calibri"/>
                <a:cs typeface="Calibri"/>
              </a:rPr>
              <a:t>low  </a:t>
            </a:r>
            <a:r>
              <a:rPr dirty="0" sz="6600" spc="-35">
                <a:latin typeface="Calibri"/>
                <a:cs typeface="Calibri"/>
              </a:rPr>
              <a:t>to </a:t>
            </a:r>
            <a:r>
              <a:rPr dirty="0" sz="6600" spc="-10">
                <a:latin typeface="Calibri"/>
                <a:cs typeface="Calibri"/>
              </a:rPr>
              <a:t>very high. </a:t>
            </a:r>
            <a:r>
              <a:rPr dirty="0" sz="6600" spc="-15">
                <a:latin typeface="Calibri"/>
                <a:cs typeface="Calibri"/>
              </a:rPr>
              <a:t>Scales </a:t>
            </a:r>
            <a:r>
              <a:rPr dirty="0" sz="6600" spc="-30">
                <a:latin typeface="Calibri"/>
                <a:cs typeface="Calibri"/>
              </a:rPr>
              <a:t>are </a:t>
            </a:r>
            <a:r>
              <a:rPr dirty="0" sz="6600" spc="-15">
                <a:latin typeface="Calibri"/>
                <a:cs typeface="Calibri"/>
              </a:rPr>
              <a:t>established </a:t>
            </a:r>
            <a:r>
              <a:rPr dirty="0" sz="6600" spc="-50">
                <a:latin typeface="Calibri"/>
                <a:cs typeface="Calibri"/>
              </a:rPr>
              <a:t>for </a:t>
            </a:r>
            <a:r>
              <a:rPr dirty="0" sz="6600">
                <a:latin typeface="Calibri"/>
                <a:cs typeface="Calibri"/>
              </a:rPr>
              <a:t>a  </a:t>
            </a:r>
            <a:r>
              <a:rPr dirty="0" sz="6600" spc="-10">
                <a:latin typeface="Calibri"/>
                <a:cs typeface="Calibri"/>
              </a:rPr>
              <a:t>number </a:t>
            </a:r>
            <a:r>
              <a:rPr dirty="0" sz="6600" spc="-5">
                <a:latin typeface="Calibri"/>
                <a:cs typeface="Calibri"/>
              </a:rPr>
              <a:t>of specific </a:t>
            </a:r>
            <a:r>
              <a:rPr dirty="0" sz="6600" spc="-25">
                <a:latin typeface="Calibri"/>
                <a:cs typeface="Calibri"/>
              </a:rPr>
              <a:t>traits </a:t>
            </a:r>
            <a:r>
              <a:rPr dirty="0" sz="6600" spc="-5">
                <a:latin typeface="Calibri"/>
                <a:cs typeface="Calibri"/>
              </a:rPr>
              <a:t>or qualities such </a:t>
            </a:r>
            <a:r>
              <a:rPr dirty="0" sz="6600">
                <a:latin typeface="Calibri"/>
                <a:cs typeface="Calibri"/>
              </a:rPr>
              <a:t>as  </a:t>
            </a:r>
            <a:r>
              <a:rPr dirty="0" sz="6600" spc="-5">
                <a:latin typeface="Calibri"/>
                <a:cs typeface="Calibri"/>
              </a:rPr>
              <a:t>job </a:t>
            </a:r>
            <a:r>
              <a:rPr dirty="0" sz="6600" spc="-15">
                <a:latin typeface="Calibri"/>
                <a:cs typeface="Calibri"/>
              </a:rPr>
              <a:t>knowledge </a:t>
            </a:r>
            <a:r>
              <a:rPr dirty="0" sz="6600">
                <a:latin typeface="Calibri"/>
                <a:cs typeface="Calibri"/>
              </a:rPr>
              <a:t>and</a:t>
            </a:r>
            <a:r>
              <a:rPr dirty="0" sz="6600" spc="-45">
                <a:latin typeface="Calibri"/>
                <a:cs typeface="Calibri"/>
              </a:rPr>
              <a:t> </a:t>
            </a:r>
            <a:r>
              <a:rPr dirty="0" sz="6600" spc="-80">
                <a:latin typeface="Calibri"/>
                <a:cs typeface="Calibri"/>
              </a:rPr>
              <a:t>loyalty.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316990">
              <a:lnSpc>
                <a:spcPct val="100000"/>
              </a:lnSpc>
            </a:pPr>
            <a:r>
              <a:rPr dirty="0" sz="4800" spc="-25"/>
              <a:t>Advantages </a:t>
            </a:r>
            <a:r>
              <a:rPr dirty="0" sz="4800"/>
              <a:t>and </a:t>
            </a:r>
            <a:r>
              <a:rPr dirty="0" sz="4800" spc="-20"/>
              <a:t>disadvantages </a:t>
            </a:r>
            <a:r>
              <a:rPr dirty="0" sz="4800" spc="-5"/>
              <a:t>on </a:t>
            </a:r>
            <a:r>
              <a:rPr dirty="0" sz="4800" spc="-15"/>
              <a:t>Graphic </a:t>
            </a:r>
            <a:r>
              <a:rPr dirty="0" sz="4800" spc="-25"/>
              <a:t>rating</a:t>
            </a:r>
            <a:r>
              <a:rPr dirty="0" sz="4800" spc="70"/>
              <a:t> </a:t>
            </a:r>
            <a:r>
              <a:rPr dirty="0" sz="4800" spc="-10"/>
              <a:t>scales</a:t>
            </a:r>
            <a:endParaRPr sz="48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0" y="3406775"/>
          <a:ext cx="16478250" cy="6276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  <a:gridCol w="8229600"/>
              </a:tblGrid>
              <a:tr h="68592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Advantages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Disadvantages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578348">
                <a:tc>
                  <a:txBody>
                    <a:bodyPr/>
                    <a:lstStyle/>
                    <a:p>
                      <a:pPr marL="85090">
                        <a:lnSpc>
                          <a:spcPts val="4305"/>
                        </a:lnSpc>
                      </a:pPr>
                      <a:r>
                        <a:rPr dirty="0" sz="36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Easier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36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understand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Easier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36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administer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Applicable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large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number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36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employees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dirty="0" sz="3600" spc="-2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Evaluators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need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little</a:t>
                      </a:r>
                      <a:r>
                        <a:rPr dirty="0" sz="36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training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305"/>
                        </a:lnSpc>
                      </a:pPr>
                      <a:r>
                        <a:rPr dirty="0" sz="36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Emphasizes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traits</a:t>
                      </a:r>
                      <a:r>
                        <a:rPr dirty="0" sz="3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only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36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rating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generally</a:t>
                      </a:r>
                      <a:r>
                        <a:rPr dirty="0" sz="36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subjective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36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More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susceptibility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evaluator</a:t>
                      </a:r>
                      <a:r>
                        <a:rPr dirty="0" sz="36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errors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318386" y="199898"/>
            <a:ext cx="15217775" cy="2959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608955" marR="4710430" indent="1235710">
              <a:lnSpc>
                <a:spcPct val="120000"/>
              </a:lnSpc>
            </a:pPr>
            <a:r>
              <a:rPr dirty="0" sz="3200">
                <a:latin typeface="Calibri"/>
                <a:cs typeface="Calibri"/>
              </a:rPr>
              <a:t>Nelu </a:t>
            </a:r>
            <a:r>
              <a:rPr dirty="0" sz="3200" spc="-10">
                <a:latin typeface="Calibri"/>
                <a:cs typeface="Calibri"/>
              </a:rPr>
              <a:t>Company  </a:t>
            </a:r>
            <a:r>
              <a:rPr dirty="0" sz="3200" spc="-15">
                <a:latin typeface="Calibri"/>
                <a:cs typeface="Calibri"/>
              </a:rPr>
              <a:t>Performance </a:t>
            </a:r>
            <a:r>
              <a:rPr dirty="0" sz="3200" spc="-20">
                <a:latin typeface="Calibri"/>
                <a:cs typeface="Calibri"/>
              </a:rPr>
              <a:t>Evaluation</a:t>
            </a:r>
            <a:r>
              <a:rPr dirty="0" sz="3200" spc="-1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Form</a:t>
            </a:r>
            <a:endParaRPr sz="320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</a:pPr>
            <a:r>
              <a:rPr dirty="0" sz="3200" spc="-15">
                <a:latin typeface="Calibri"/>
                <a:cs typeface="Calibri"/>
              </a:rPr>
              <a:t>Evaluation </a:t>
            </a:r>
            <a:r>
              <a:rPr dirty="0" sz="3200">
                <a:latin typeface="Calibri"/>
                <a:cs typeface="Calibri"/>
              </a:rPr>
              <a:t>period………………………………..to…………………………………………………………..................  Name ……………………………………………………………………………………………………………………………………  Job……………………………………………………………Section/Department……………………………………………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8386" y="11417427"/>
            <a:ext cx="2357755" cy="16916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spc="-15">
                <a:latin typeface="Calibri"/>
                <a:cs typeface="Calibri"/>
              </a:rPr>
              <a:t>Overall</a:t>
            </a:r>
            <a:r>
              <a:rPr dirty="0" sz="3200" spc="-6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Score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dirty="0" sz="3200" spc="-25">
                <a:latin typeface="Calibri"/>
                <a:cs typeface="Calibri"/>
              </a:rPr>
              <a:t>Average</a:t>
            </a:r>
            <a:r>
              <a:rPr dirty="0" sz="3200" spc="-90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Score</a:t>
            </a:r>
            <a:endParaRPr sz="3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dirty="0" sz="3200" spc="-5">
                <a:latin typeface="Calibri"/>
                <a:cs typeface="Calibri"/>
              </a:rPr>
              <a:t>Comments</a:t>
            </a:r>
            <a:endParaRPr sz="32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365250" y="3346450"/>
          <a:ext cx="15640050" cy="81997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7600"/>
                <a:gridCol w="2438400"/>
                <a:gridCol w="2438400"/>
                <a:gridCol w="2743200"/>
                <a:gridCol w="1981200"/>
                <a:gridCol w="2362200"/>
              </a:tblGrid>
              <a:tr h="106692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3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Criteria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8191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</a:t>
                      </a:r>
                      <a:r>
                        <a:rPr dirty="0" sz="32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x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celle</a:t>
                      </a:r>
                      <a:r>
                        <a:rPr dirty="0" sz="32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  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(05)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41732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Good  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(04)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565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32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3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</a:t>
                      </a:r>
                      <a:r>
                        <a:rPr dirty="0" sz="32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</a:t>
                      </a: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ac</a:t>
                      </a:r>
                      <a:r>
                        <a:rPr dirty="0" sz="3200" spc="-4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32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(03)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081405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3200" spc="-5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</a:t>
                      </a:r>
                      <a:r>
                        <a:rPr dirty="0" sz="3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oor  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(02)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60960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32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Very</a:t>
                      </a:r>
                      <a:r>
                        <a:rPr dirty="0" sz="3200" spc="-7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Poor  </a:t>
                      </a:r>
                      <a:r>
                        <a:rPr dirty="0" sz="32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(01)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marL="85090" marR="561340">
                        <a:lnSpc>
                          <a:spcPct val="100000"/>
                        </a:lnSpc>
                        <a:spcBef>
                          <a:spcPts val="15"/>
                        </a:spcBef>
                        <a:tabLst>
                          <a:tab pos="600075" algn="l"/>
                        </a:tabLst>
                      </a:pPr>
                      <a:r>
                        <a:rPr dirty="0" sz="3200" spc="-5">
                          <a:latin typeface="Calibri"/>
                          <a:cs typeface="Calibri"/>
                        </a:rPr>
                        <a:t>1.	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Job</a:t>
                      </a:r>
                      <a:r>
                        <a:rPr dirty="0" sz="32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Knowledge </a:t>
                      </a:r>
                      <a:r>
                        <a:rPr dirty="0" sz="3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(Theoretical)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066927">
                <a:tc>
                  <a:txBody>
                    <a:bodyPr/>
                    <a:lstStyle/>
                    <a:p>
                      <a:pPr marL="85090" marR="67437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2. Job</a:t>
                      </a:r>
                      <a:r>
                        <a:rPr dirty="0" sz="3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Knowledge  (Practical)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5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3.</a:t>
                      </a:r>
                      <a:r>
                        <a:rPr dirty="0" sz="32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Initiative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5791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4.</a:t>
                      </a:r>
                      <a:r>
                        <a:rPr dirty="0" sz="32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Creativity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792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5.</a:t>
                      </a:r>
                      <a:r>
                        <a:rPr dirty="0" sz="32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Loyalty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8237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6.</a:t>
                      </a:r>
                      <a:r>
                        <a:rPr dirty="0" sz="3200" spc="-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5">
                          <a:latin typeface="Calibri"/>
                          <a:cs typeface="Calibri"/>
                        </a:rPr>
                        <a:t>Commitment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597788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7.</a:t>
                      </a:r>
                      <a:r>
                        <a:rPr dirty="0" sz="3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20">
                          <a:latin typeface="Calibri"/>
                          <a:cs typeface="Calibri"/>
                        </a:rPr>
                        <a:t>Attendance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2179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8.</a:t>
                      </a:r>
                      <a:r>
                        <a:rPr dirty="0" sz="32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5">
                          <a:latin typeface="Calibri"/>
                          <a:cs typeface="Calibri"/>
                        </a:rPr>
                        <a:t>Discipline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69786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9.</a:t>
                      </a:r>
                      <a:r>
                        <a:rPr dirty="0" sz="3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10">
                          <a:latin typeface="Calibri"/>
                          <a:cs typeface="Calibri"/>
                        </a:rPr>
                        <a:t>Respect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64871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3200">
                          <a:latin typeface="Calibri"/>
                          <a:cs typeface="Calibri"/>
                        </a:rPr>
                        <a:t>10.</a:t>
                      </a:r>
                      <a:r>
                        <a:rPr dirty="0" sz="32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200" spc="-55">
                          <a:latin typeface="Calibri"/>
                          <a:cs typeface="Calibri"/>
                        </a:rPr>
                        <a:t>Trust</a:t>
                      </a:r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32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54024" y="1170432"/>
            <a:ext cx="5866637" cy="5554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81113" y="1175638"/>
            <a:ext cx="5829896" cy="5184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43252" y="2539745"/>
            <a:ext cx="15380335" cy="53701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311785">
              <a:lnSpc>
                <a:spcPct val="80000"/>
              </a:lnSpc>
            </a:pPr>
            <a:r>
              <a:rPr dirty="0" sz="4600" spc="-5">
                <a:latin typeface="Calibri"/>
                <a:cs typeface="Calibri"/>
              </a:rPr>
              <a:t>This method has </a:t>
            </a:r>
            <a:r>
              <a:rPr dirty="0" sz="4600" spc="-30">
                <a:latin typeface="Calibri"/>
                <a:cs typeface="Calibri"/>
              </a:rPr>
              <a:t>four </a:t>
            </a:r>
            <a:r>
              <a:rPr dirty="0" sz="4600" spc="-5">
                <a:latin typeface="Calibri"/>
                <a:cs typeface="Calibri"/>
              </a:rPr>
              <a:t>or </a:t>
            </a:r>
            <a:r>
              <a:rPr dirty="0" sz="4600" spc="-20">
                <a:latin typeface="Calibri"/>
                <a:cs typeface="Calibri"/>
              </a:rPr>
              <a:t>five </a:t>
            </a:r>
            <a:r>
              <a:rPr dirty="0" sz="4600" spc="-30">
                <a:latin typeface="Calibri"/>
                <a:cs typeface="Calibri"/>
              </a:rPr>
              <a:t>statements </a:t>
            </a:r>
            <a:r>
              <a:rPr dirty="0" sz="4600" spc="-5">
                <a:latin typeface="Calibri"/>
                <a:cs typeface="Calibri"/>
              </a:rPr>
              <a:t>under each  </a:t>
            </a:r>
            <a:r>
              <a:rPr dirty="0" sz="4600" spc="-15">
                <a:latin typeface="Calibri"/>
                <a:cs typeface="Calibri"/>
              </a:rPr>
              <a:t>performance </a:t>
            </a:r>
            <a:r>
              <a:rPr dirty="0" sz="4600" spc="-20">
                <a:latin typeface="Calibri"/>
                <a:cs typeface="Calibri"/>
              </a:rPr>
              <a:t>evaluation </a:t>
            </a:r>
            <a:r>
              <a:rPr dirty="0" sz="4600" spc="-10">
                <a:latin typeface="Calibri"/>
                <a:cs typeface="Calibri"/>
              </a:rPr>
              <a:t>criterion </a:t>
            </a:r>
            <a:r>
              <a:rPr dirty="0" sz="4600" spc="-15">
                <a:latin typeface="Calibri"/>
                <a:cs typeface="Calibri"/>
              </a:rPr>
              <a:t>and </a:t>
            </a:r>
            <a:r>
              <a:rPr dirty="0" sz="4600" spc="-5">
                <a:latin typeface="Calibri"/>
                <a:cs typeface="Calibri"/>
              </a:rPr>
              <a:t>the </a:t>
            </a:r>
            <a:r>
              <a:rPr dirty="0" sz="4600" spc="-30">
                <a:latin typeface="Calibri"/>
                <a:cs typeface="Calibri"/>
              </a:rPr>
              <a:t>evaluator </a:t>
            </a:r>
            <a:r>
              <a:rPr dirty="0" sz="4600" spc="-5">
                <a:latin typeface="Calibri"/>
                <a:cs typeface="Calibri"/>
              </a:rPr>
              <a:t>is </a:t>
            </a:r>
            <a:r>
              <a:rPr dirty="0" sz="4600" spc="-10">
                <a:latin typeface="Calibri"/>
                <a:cs typeface="Calibri"/>
              </a:rPr>
              <a:t>supposed  </a:t>
            </a:r>
            <a:r>
              <a:rPr dirty="0" sz="4600" spc="-30">
                <a:latin typeface="Calibri"/>
                <a:cs typeface="Calibri"/>
              </a:rPr>
              <a:t>to </a:t>
            </a:r>
            <a:r>
              <a:rPr dirty="0" sz="4600" spc="-5">
                <a:latin typeface="Calibri"/>
                <a:cs typeface="Calibri"/>
              </a:rPr>
              <a:t>select </a:t>
            </a:r>
            <a:r>
              <a:rPr dirty="0" sz="4600" spc="-10">
                <a:latin typeface="Calibri"/>
                <a:cs typeface="Calibri"/>
              </a:rPr>
              <a:t>the </a:t>
            </a:r>
            <a:r>
              <a:rPr dirty="0" sz="4600" spc="-35">
                <a:latin typeface="Calibri"/>
                <a:cs typeface="Calibri"/>
              </a:rPr>
              <a:t>statement </a:t>
            </a:r>
            <a:r>
              <a:rPr dirty="0" sz="4600" spc="-5">
                <a:latin typeface="Calibri"/>
                <a:cs typeface="Calibri"/>
              </a:rPr>
              <a:t>which </a:t>
            </a:r>
            <a:r>
              <a:rPr dirty="0" sz="4600" spc="-20">
                <a:latin typeface="Calibri"/>
                <a:cs typeface="Calibri"/>
              </a:rPr>
              <a:t>best </a:t>
            </a:r>
            <a:r>
              <a:rPr dirty="0" sz="4600" spc="-10">
                <a:latin typeface="Calibri"/>
                <a:cs typeface="Calibri"/>
              </a:rPr>
              <a:t>applies </a:t>
            </a:r>
            <a:r>
              <a:rPr dirty="0" sz="4600" spc="-30">
                <a:latin typeface="Calibri"/>
                <a:cs typeface="Calibri"/>
              </a:rPr>
              <a:t>to </a:t>
            </a:r>
            <a:r>
              <a:rPr dirty="0" sz="4600" spc="-5">
                <a:latin typeface="Calibri"/>
                <a:cs typeface="Calibri"/>
              </a:rPr>
              <a:t>the </a:t>
            </a:r>
            <a:r>
              <a:rPr dirty="0" sz="4600" spc="-15">
                <a:latin typeface="Calibri"/>
                <a:cs typeface="Calibri"/>
              </a:rPr>
              <a:t>employee  </a:t>
            </a:r>
            <a:r>
              <a:rPr dirty="0" sz="4600" spc="-10">
                <a:latin typeface="Calibri"/>
                <a:cs typeface="Calibri"/>
              </a:rPr>
              <a:t>being</a:t>
            </a:r>
            <a:r>
              <a:rPr dirty="0" sz="4600" spc="-60">
                <a:latin typeface="Calibri"/>
                <a:cs typeface="Calibri"/>
              </a:rPr>
              <a:t> </a:t>
            </a:r>
            <a:r>
              <a:rPr dirty="0" sz="4600" spc="-25">
                <a:latin typeface="Calibri"/>
                <a:cs typeface="Calibri"/>
              </a:rPr>
              <a:t>evaluated.</a:t>
            </a:r>
            <a:endParaRPr sz="4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5750">
              <a:latin typeface="Times New Roman"/>
              <a:cs typeface="Times New Roman"/>
            </a:endParaRPr>
          </a:p>
          <a:p>
            <a:pPr marL="12700" marR="5080">
              <a:lnSpc>
                <a:spcPct val="80000"/>
              </a:lnSpc>
              <a:tabLst>
                <a:tab pos="9601200" algn="l"/>
                <a:tab pos="10434320" algn="l"/>
              </a:tabLst>
            </a:pPr>
            <a:r>
              <a:rPr dirty="0" sz="4600" spc="-5">
                <a:latin typeface="Calibri"/>
                <a:cs typeface="Calibri"/>
              </a:rPr>
              <a:t>All the </a:t>
            </a:r>
            <a:r>
              <a:rPr dirty="0" sz="4600" spc="-30">
                <a:latin typeface="Calibri"/>
                <a:cs typeface="Calibri"/>
              </a:rPr>
              <a:t>advantages </a:t>
            </a:r>
            <a:r>
              <a:rPr dirty="0" sz="4600" spc="-5">
                <a:latin typeface="Calibri"/>
                <a:cs typeface="Calibri"/>
              </a:rPr>
              <a:t>and</a:t>
            </a:r>
            <a:r>
              <a:rPr dirty="0" sz="4600" spc="85">
                <a:latin typeface="Calibri"/>
                <a:cs typeface="Calibri"/>
              </a:rPr>
              <a:t> </a:t>
            </a:r>
            <a:r>
              <a:rPr dirty="0" sz="4600" spc="-25">
                <a:latin typeface="Calibri"/>
                <a:cs typeface="Calibri"/>
              </a:rPr>
              <a:t>disadvantages</a:t>
            </a:r>
            <a:r>
              <a:rPr dirty="0" sz="4600" spc="30">
                <a:latin typeface="Calibri"/>
                <a:cs typeface="Calibri"/>
              </a:rPr>
              <a:t> </a:t>
            </a:r>
            <a:r>
              <a:rPr dirty="0" sz="4600" spc="-5">
                <a:latin typeface="Calibri"/>
                <a:cs typeface="Calibri"/>
              </a:rPr>
              <a:t>of	the </a:t>
            </a:r>
            <a:r>
              <a:rPr dirty="0" sz="4600" spc="-15">
                <a:latin typeface="Calibri"/>
                <a:cs typeface="Calibri"/>
              </a:rPr>
              <a:t>graphic</a:t>
            </a:r>
            <a:r>
              <a:rPr dirty="0" sz="4600" spc="-60">
                <a:latin typeface="Calibri"/>
                <a:cs typeface="Calibri"/>
              </a:rPr>
              <a:t> </a:t>
            </a:r>
            <a:r>
              <a:rPr dirty="0" sz="4600" spc="-30">
                <a:latin typeface="Calibri"/>
                <a:cs typeface="Calibri"/>
              </a:rPr>
              <a:t>rating</a:t>
            </a:r>
            <a:r>
              <a:rPr dirty="0" sz="4600" spc="-35">
                <a:latin typeface="Calibri"/>
                <a:cs typeface="Calibri"/>
              </a:rPr>
              <a:t> </a:t>
            </a:r>
            <a:r>
              <a:rPr dirty="0" sz="4600" spc="-10">
                <a:latin typeface="Calibri"/>
                <a:cs typeface="Calibri"/>
              </a:rPr>
              <a:t>scales </a:t>
            </a:r>
            <a:r>
              <a:rPr dirty="0" sz="4600" spc="-5">
                <a:latin typeface="Calibri"/>
                <a:cs typeface="Calibri"/>
              </a:rPr>
              <a:t> </a:t>
            </a:r>
            <a:r>
              <a:rPr dirty="0" sz="4600" spc="-25">
                <a:latin typeface="Calibri"/>
                <a:cs typeface="Calibri"/>
              </a:rPr>
              <a:t>are </a:t>
            </a:r>
            <a:r>
              <a:rPr dirty="0" sz="4600" spc="-30">
                <a:latin typeface="Calibri"/>
                <a:cs typeface="Calibri"/>
              </a:rPr>
              <a:t>relevant </a:t>
            </a:r>
            <a:r>
              <a:rPr dirty="0" sz="4600" spc="-35">
                <a:latin typeface="Calibri"/>
                <a:cs typeface="Calibri"/>
              </a:rPr>
              <a:t>to </a:t>
            </a:r>
            <a:r>
              <a:rPr dirty="0" sz="4600" spc="-5">
                <a:latin typeface="Calibri"/>
                <a:cs typeface="Calibri"/>
              </a:rPr>
              <a:t>this </a:t>
            </a:r>
            <a:r>
              <a:rPr dirty="0" sz="4600" spc="-10">
                <a:latin typeface="Calibri"/>
                <a:cs typeface="Calibri"/>
              </a:rPr>
              <a:t>method and</a:t>
            </a:r>
            <a:r>
              <a:rPr dirty="0" sz="4600" spc="130">
                <a:latin typeface="Calibri"/>
                <a:cs typeface="Calibri"/>
              </a:rPr>
              <a:t> </a:t>
            </a:r>
            <a:r>
              <a:rPr dirty="0" sz="4600" spc="-5">
                <a:latin typeface="Calibri"/>
                <a:cs typeface="Calibri"/>
              </a:rPr>
              <a:t>in addition	</a:t>
            </a:r>
            <a:r>
              <a:rPr dirty="0" sz="4600" spc="-30">
                <a:latin typeface="Calibri"/>
                <a:cs typeface="Calibri"/>
              </a:rPr>
              <a:t>to</a:t>
            </a:r>
            <a:r>
              <a:rPr dirty="0" sz="4600" spc="-45">
                <a:latin typeface="Calibri"/>
                <a:cs typeface="Calibri"/>
              </a:rPr>
              <a:t> </a:t>
            </a:r>
            <a:r>
              <a:rPr dirty="0" sz="4600" spc="-5">
                <a:latin typeface="Calibri"/>
                <a:cs typeface="Calibri"/>
              </a:rPr>
              <a:t>the</a:t>
            </a:r>
            <a:r>
              <a:rPr dirty="0" sz="4600" spc="-45">
                <a:latin typeface="Calibri"/>
                <a:cs typeface="Calibri"/>
              </a:rPr>
              <a:t> </a:t>
            </a:r>
            <a:r>
              <a:rPr dirty="0" sz="4600" spc="-25">
                <a:latin typeface="Calibri"/>
                <a:cs typeface="Calibri"/>
              </a:rPr>
              <a:t>disadvantage </a:t>
            </a:r>
            <a:r>
              <a:rPr dirty="0" sz="4600" spc="-5">
                <a:latin typeface="Calibri"/>
                <a:cs typeface="Calibri"/>
              </a:rPr>
              <a:t> </a:t>
            </a:r>
            <a:r>
              <a:rPr dirty="0" sz="4600" spc="-20">
                <a:latin typeface="Calibri"/>
                <a:cs typeface="Calibri"/>
              </a:rPr>
              <a:t>that </a:t>
            </a:r>
            <a:r>
              <a:rPr dirty="0" sz="4600" spc="-5">
                <a:latin typeface="Calibri"/>
                <a:cs typeface="Calibri"/>
              </a:rPr>
              <a:t>the </a:t>
            </a:r>
            <a:r>
              <a:rPr dirty="0" sz="4600" spc="-20">
                <a:latin typeface="Calibri"/>
                <a:cs typeface="Calibri"/>
              </a:rPr>
              <a:t>evaluation </a:t>
            </a:r>
            <a:r>
              <a:rPr dirty="0" sz="4600" spc="-30">
                <a:latin typeface="Calibri"/>
                <a:cs typeface="Calibri"/>
              </a:rPr>
              <a:t>form </a:t>
            </a:r>
            <a:r>
              <a:rPr dirty="0" sz="4600" spc="-5">
                <a:latin typeface="Calibri"/>
                <a:cs typeface="Calibri"/>
              </a:rPr>
              <a:t>of this </a:t>
            </a:r>
            <a:r>
              <a:rPr dirty="0" sz="4600" spc="-10">
                <a:latin typeface="Calibri"/>
                <a:cs typeface="Calibri"/>
              </a:rPr>
              <a:t>method </a:t>
            </a:r>
            <a:r>
              <a:rPr dirty="0" sz="4600" spc="-15">
                <a:latin typeface="Calibri"/>
                <a:cs typeface="Calibri"/>
              </a:rPr>
              <a:t>becomes </a:t>
            </a:r>
            <a:r>
              <a:rPr dirty="0" sz="4600" spc="-10">
                <a:latin typeface="Calibri"/>
                <a:cs typeface="Calibri"/>
              </a:rPr>
              <a:t>longer </a:t>
            </a:r>
            <a:r>
              <a:rPr dirty="0" sz="4600" spc="-15">
                <a:latin typeface="Calibri"/>
                <a:cs typeface="Calibri"/>
              </a:rPr>
              <a:t>as there  </a:t>
            </a:r>
            <a:r>
              <a:rPr dirty="0" sz="4600" spc="-25">
                <a:latin typeface="Calibri"/>
                <a:cs typeface="Calibri"/>
              </a:rPr>
              <a:t>are </a:t>
            </a:r>
            <a:r>
              <a:rPr dirty="0" sz="4600" spc="-30">
                <a:latin typeface="Calibri"/>
                <a:cs typeface="Calibri"/>
              </a:rPr>
              <a:t>four </a:t>
            </a:r>
            <a:r>
              <a:rPr dirty="0" sz="4600" spc="-5">
                <a:latin typeface="Calibri"/>
                <a:cs typeface="Calibri"/>
              </a:rPr>
              <a:t>or </a:t>
            </a:r>
            <a:r>
              <a:rPr dirty="0" sz="4600" spc="-20">
                <a:latin typeface="Calibri"/>
                <a:cs typeface="Calibri"/>
              </a:rPr>
              <a:t>five </a:t>
            </a:r>
            <a:r>
              <a:rPr dirty="0" sz="4600" spc="-30">
                <a:latin typeface="Calibri"/>
                <a:cs typeface="Calibri"/>
              </a:rPr>
              <a:t>statements </a:t>
            </a:r>
            <a:r>
              <a:rPr dirty="0" sz="4600" spc="-15">
                <a:latin typeface="Calibri"/>
                <a:cs typeface="Calibri"/>
              </a:rPr>
              <a:t>relating </a:t>
            </a:r>
            <a:r>
              <a:rPr dirty="0" sz="4600" spc="-30">
                <a:latin typeface="Calibri"/>
                <a:cs typeface="Calibri"/>
              </a:rPr>
              <a:t>to </a:t>
            </a:r>
            <a:r>
              <a:rPr dirty="0" sz="4600" spc="-5">
                <a:latin typeface="Calibri"/>
                <a:cs typeface="Calibri"/>
              </a:rPr>
              <a:t>the each</a:t>
            </a:r>
            <a:r>
              <a:rPr dirty="0" sz="4600" spc="95">
                <a:latin typeface="Calibri"/>
                <a:cs typeface="Calibri"/>
              </a:rPr>
              <a:t> </a:t>
            </a:r>
            <a:r>
              <a:rPr dirty="0" sz="4600" spc="-10">
                <a:latin typeface="Calibri"/>
                <a:cs typeface="Calibri"/>
              </a:rPr>
              <a:t>criterion.</a:t>
            </a:r>
            <a:endParaRPr sz="4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42161" y="574293"/>
            <a:ext cx="14375130" cy="3274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262120" algn="l"/>
              </a:tabLst>
            </a:pPr>
            <a:r>
              <a:rPr dirty="0" sz="6600" spc="-30">
                <a:latin typeface="Calibri"/>
                <a:cs typeface="Calibri"/>
              </a:rPr>
              <a:t>Statements	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10">
                <a:latin typeface="Calibri"/>
                <a:cs typeface="Calibri"/>
              </a:rPr>
              <a:t>criterion </a:t>
            </a:r>
            <a:r>
              <a:rPr dirty="0" sz="6600" spc="-5">
                <a:latin typeface="Calibri"/>
                <a:cs typeface="Calibri"/>
              </a:rPr>
              <a:t>of</a:t>
            </a:r>
            <a:r>
              <a:rPr dirty="0" sz="6600" spc="-85">
                <a:latin typeface="Calibri"/>
                <a:cs typeface="Calibri"/>
              </a:rPr>
              <a:t> </a:t>
            </a:r>
            <a:r>
              <a:rPr dirty="0" sz="6600" spc="-35">
                <a:latin typeface="Calibri"/>
                <a:cs typeface="Calibri"/>
              </a:rPr>
              <a:t>Attendance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-30">
                <a:latin typeface="Calibri"/>
                <a:cs typeface="Calibri"/>
              </a:rPr>
              <a:t>Attendance: </a:t>
            </a:r>
            <a:r>
              <a:rPr dirty="0" sz="6600" spc="-5">
                <a:latin typeface="Calibri"/>
                <a:cs typeface="Calibri"/>
              </a:rPr>
              <a:t>Coming </a:t>
            </a:r>
            <a:r>
              <a:rPr dirty="0" sz="6600" spc="-25">
                <a:latin typeface="Calibri"/>
                <a:cs typeface="Calibri"/>
              </a:rPr>
              <a:t>to </a:t>
            </a:r>
            <a:r>
              <a:rPr dirty="0" sz="6600" spc="-20">
                <a:latin typeface="Calibri"/>
                <a:cs typeface="Calibri"/>
              </a:rPr>
              <a:t>work </a:t>
            </a:r>
            <a:r>
              <a:rPr dirty="0" sz="6600" spc="-5">
                <a:latin typeface="Calibri"/>
                <a:cs typeface="Calibri"/>
              </a:rPr>
              <a:t>regularly</a:t>
            </a:r>
            <a:endParaRPr sz="6600">
              <a:latin typeface="Calibri"/>
              <a:cs typeface="Calibri"/>
            </a:endParaRPr>
          </a:p>
          <a:p>
            <a:pPr marL="1891664">
              <a:lnSpc>
                <a:spcPct val="100000"/>
              </a:lnSpc>
            </a:pPr>
            <a:r>
              <a:rPr dirty="0" sz="6600" spc="-15">
                <a:latin typeface="Calibri"/>
                <a:cs typeface="Calibri"/>
              </a:rPr>
              <a:t>Marks</a:t>
            </a:r>
            <a:endParaRPr sz="66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755650" y="4032250"/>
          <a:ext cx="17014825" cy="6565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554327"/>
                <a:gridCol w="2441448"/>
              </a:tblGrid>
              <a:tr h="13106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  <a:tabLst>
                          <a:tab pos="828675" algn="l"/>
                        </a:tabLst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1.	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Perfect</a:t>
                      </a:r>
                      <a:r>
                        <a:rPr dirty="0" sz="4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attendance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2006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 b="1">
                          <a:latin typeface="Calibri"/>
                          <a:cs typeface="Calibri"/>
                        </a:rPr>
                        <a:t>10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2. Not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more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than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one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day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no-pay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leave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during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4000" spc="1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evaluation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476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08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106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3.Not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more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than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two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day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no-pay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leave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during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4000" spc="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evaluation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06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  <a:tabLst>
                          <a:tab pos="4965065" algn="l"/>
                        </a:tabLst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4.Not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4000" spc="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than</a:t>
                      </a:r>
                      <a:r>
                        <a:rPr dirty="0" sz="4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three	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day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no-pay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leave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during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4000" spc="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evaluation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04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1310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5.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Four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or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more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days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no-pay</a:t>
                      </a:r>
                      <a:r>
                        <a:rPr dirty="0" sz="4000" spc="4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leave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02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3047" y="1679448"/>
            <a:ext cx="4962906" cy="9273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476481" y="1688338"/>
            <a:ext cx="4902581" cy="86537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6786" rIns="0" bIns="0" rtlCol="0" vert="horz">
            <a:spAutoFit/>
          </a:bodyPr>
          <a:lstStyle/>
          <a:p>
            <a:pPr marL="847090" marR="5080" indent="-706120">
              <a:lnSpc>
                <a:spcPct val="101200"/>
              </a:lnSpc>
            </a:pPr>
            <a:r>
              <a:rPr dirty="0" sz="7200" spc="-5"/>
              <a:t>1.</a:t>
            </a:r>
            <a:r>
              <a:rPr dirty="0" spc="-5"/>
              <a:t>PE </a:t>
            </a:r>
            <a:r>
              <a:rPr dirty="0"/>
              <a:t>is a </a:t>
            </a:r>
            <a:r>
              <a:rPr dirty="0" spc="-20"/>
              <a:t>process </a:t>
            </a:r>
            <a:r>
              <a:rPr dirty="0" spc="-15"/>
              <a:t>by </a:t>
            </a:r>
            <a:r>
              <a:rPr dirty="0"/>
              <a:t>which </a:t>
            </a:r>
            <a:r>
              <a:rPr dirty="0" spc="-25"/>
              <a:t>organizations </a:t>
            </a:r>
            <a:r>
              <a:rPr dirty="0" spc="-30"/>
              <a:t>evaluate  </a:t>
            </a:r>
            <a:r>
              <a:rPr dirty="0" spc="-15"/>
              <a:t>employee </a:t>
            </a:r>
            <a:r>
              <a:rPr dirty="0"/>
              <a:t>job</a:t>
            </a:r>
            <a:r>
              <a:rPr dirty="0" spc="-70"/>
              <a:t> </a:t>
            </a:r>
            <a:r>
              <a:rPr dirty="0" spc="-15"/>
              <a:t>performance.</a:t>
            </a:r>
            <a:endParaRPr sz="7200"/>
          </a:p>
        </p:txBody>
      </p:sp>
      <p:sp>
        <p:nvSpPr>
          <p:cNvPr id="5" name="object 5"/>
          <p:cNvSpPr txBox="1"/>
          <p:nvPr/>
        </p:nvSpPr>
        <p:spPr>
          <a:xfrm>
            <a:off x="1165961" y="5689345"/>
            <a:ext cx="15680055" cy="44856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5400" spc="-30">
                <a:latin typeface="Calibri"/>
                <a:cs typeface="Calibri"/>
              </a:rPr>
              <a:t>Werther </a:t>
            </a:r>
            <a:r>
              <a:rPr dirty="0" sz="5400">
                <a:latin typeface="Calibri"/>
                <a:cs typeface="Calibri"/>
              </a:rPr>
              <a:t>and</a:t>
            </a:r>
            <a:r>
              <a:rPr dirty="0" sz="5400" spc="-60">
                <a:latin typeface="Calibri"/>
                <a:cs typeface="Calibri"/>
              </a:rPr>
              <a:t> </a:t>
            </a:r>
            <a:r>
              <a:rPr dirty="0" sz="5400" spc="-20">
                <a:latin typeface="Calibri"/>
                <a:cs typeface="Calibri"/>
              </a:rPr>
              <a:t>Davis</a:t>
            </a:r>
            <a:endParaRPr sz="5400">
              <a:latin typeface="Calibri"/>
              <a:cs typeface="Calibri"/>
            </a:endParaRPr>
          </a:p>
          <a:p>
            <a:pPr marL="718185" marR="5080" indent="-706120">
              <a:lnSpc>
                <a:spcPct val="100000"/>
              </a:lnSpc>
              <a:spcBef>
                <a:spcPts val="2915"/>
              </a:spcBef>
              <a:tabLst>
                <a:tab pos="2846705" algn="l"/>
              </a:tabLst>
            </a:pPr>
            <a:r>
              <a:rPr dirty="0" sz="4800">
                <a:latin typeface="Calibri"/>
                <a:cs typeface="Calibri"/>
              </a:rPr>
              <a:t>2.PE</a:t>
            </a:r>
            <a:r>
              <a:rPr dirty="0" sz="4800" spc="-5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is</a:t>
            </a:r>
            <a:r>
              <a:rPr dirty="0" sz="4800" spc="-5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the	</a:t>
            </a:r>
            <a:r>
              <a:rPr dirty="0" sz="4800" spc="-15">
                <a:latin typeface="Calibri"/>
                <a:cs typeface="Calibri"/>
              </a:rPr>
              <a:t>personnel </a:t>
            </a:r>
            <a:r>
              <a:rPr dirty="0" sz="4800">
                <a:latin typeface="Calibri"/>
                <a:cs typeface="Calibri"/>
              </a:rPr>
              <a:t>activity </a:t>
            </a:r>
            <a:r>
              <a:rPr dirty="0" sz="4800" spc="-20">
                <a:latin typeface="Calibri"/>
                <a:cs typeface="Calibri"/>
              </a:rPr>
              <a:t>by </a:t>
            </a:r>
            <a:r>
              <a:rPr dirty="0" sz="4800">
                <a:latin typeface="Calibri"/>
                <a:cs typeface="Calibri"/>
              </a:rPr>
              <a:t>means </a:t>
            </a:r>
            <a:r>
              <a:rPr dirty="0" sz="4800" spc="-5">
                <a:latin typeface="Calibri"/>
                <a:cs typeface="Calibri"/>
              </a:rPr>
              <a:t>of </a:t>
            </a:r>
            <a:r>
              <a:rPr dirty="0" sz="4800">
                <a:latin typeface="Calibri"/>
                <a:cs typeface="Calibri"/>
              </a:rPr>
              <a:t>which</a:t>
            </a:r>
            <a:r>
              <a:rPr dirty="0" sz="4800" spc="25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the </a:t>
            </a:r>
            <a:r>
              <a:rPr dirty="0" sz="4800" spc="-15">
                <a:latin typeface="Calibri"/>
                <a:cs typeface="Calibri"/>
              </a:rPr>
              <a:t>enterprise </a:t>
            </a:r>
            <a:r>
              <a:rPr dirty="0" sz="4800">
                <a:latin typeface="Calibri"/>
                <a:cs typeface="Calibri"/>
              </a:rPr>
              <a:t> </a:t>
            </a:r>
            <a:r>
              <a:rPr dirty="0" sz="4800" spc="-10">
                <a:latin typeface="Calibri"/>
                <a:cs typeface="Calibri"/>
              </a:rPr>
              <a:t>determines </a:t>
            </a:r>
            <a:r>
              <a:rPr dirty="0" sz="4800">
                <a:latin typeface="Calibri"/>
                <a:cs typeface="Calibri"/>
              </a:rPr>
              <a:t>the </a:t>
            </a:r>
            <a:r>
              <a:rPr dirty="0" sz="4800" spc="-30">
                <a:latin typeface="Calibri"/>
                <a:cs typeface="Calibri"/>
              </a:rPr>
              <a:t>extent </a:t>
            </a:r>
            <a:r>
              <a:rPr dirty="0" sz="4800" spc="-25">
                <a:latin typeface="Calibri"/>
                <a:cs typeface="Calibri"/>
              </a:rPr>
              <a:t>to </a:t>
            </a:r>
            <a:r>
              <a:rPr dirty="0" sz="4800">
                <a:latin typeface="Calibri"/>
                <a:cs typeface="Calibri"/>
              </a:rPr>
              <a:t>which the </a:t>
            </a:r>
            <a:r>
              <a:rPr dirty="0" sz="4800" spc="-15">
                <a:latin typeface="Calibri"/>
                <a:cs typeface="Calibri"/>
              </a:rPr>
              <a:t>employee </a:t>
            </a:r>
            <a:r>
              <a:rPr dirty="0" sz="4800">
                <a:latin typeface="Calibri"/>
                <a:cs typeface="Calibri"/>
              </a:rPr>
              <a:t>is </a:t>
            </a:r>
            <a:r>
              <a:rPr dirty="0" sz="4800" spc="-15">
                <a:latin typeface="Calibri"/>
                <a:cs typeface="Calibri"/>
              </a:rPr>
              <a:t>performing  </a:t>
            </a:r>
            <a:r>
              <a:rPr dirty="0" sz="4800">
                <a:latin typeface="Calibri"/>
                <a:cs typeface="Calibri"/>
              </a:rPr>
              <a:t>the </a:t>
            </a:r>
            <a:r>
              <a:rPr dirty="0" sz="4800" spc="-5">
                <a:latin typeface="Calibri"/>
                <a:cs typeface="Calibri"/>
              </a:rPr>
              <a:t>job</a:t>
            </a:r>
            <a:r>
              <a:rPr dirty="0" sz="4800" spc="-65">
                <a:latin typeface="Calibri"/>
                <a:cs typeface="Calibri"/>
              </a:rPr>
              <a:t> </a:t>
            </a:r>
            <a:r>
              <a:rPr dirty="0" sz="4800" spc="-25">
                <a:latin typeface="Calibri"/>
                <a:cs typeface="Calibri"/>
              </a:rPr>
              <a:t>effectively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880"/>
              </a:spcBef>
            </a:pPr>
            <a:r>
              <a:rPr dirty="0" sz="4800">
                <a:solidFill>
                  <a:srgbClr val="C00000"/>
                </a:solidFill>
                <a:latin typeface="Calibri"/>
                <a:cs typeface="Calibri"/>
              </a:rPr>
              <a:t>Glueck</a:t>
            </a:r>
            <a:r>
              <a:rPr dirty="0" sz="4800" spc="-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4800" spc="-90">
                <a:solidFill>
                  <a:srgbClr val="C00000"/>
                </a:solidFill>
                <a:latin typeface="Calibri"/>
                <a:cs typeface="Calibri"/>
              </a:rPr>
              <a:t>F.William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3568" y="978408"/>
            <a:ext cx="6887718" cy="646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389039" y="985900"/>
            <a:ext cx="6838403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33373" y="1933702"/>
            <a:ext cx="16376015" cy="307276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6600"/>
              <a:t>In </a:t>
            </a:r>
            <a:r>
              <a:rPr dirty="0" sz="6600" spc="-35"/>
              <a:t>rank </a:t>
            </a:r>
            <a:r>
              <a:rPr dirty="0" sz="6600" spc="-20"/>
              <a:t>order </a:t>
            </a:r>
            <a:r>
              <a:rPr dirty="0" sz="6600" spc="-10"/>
              <a:t>method </a:t>
            </a:r>
            <a:r>
              <a:rPr dirty="0" sz="6600"/>
              <a:t>the </a:t>
            </a:r>
            <a:r>
              <a:rPr dirty="0" sz="6600" spc="-35"/>
              <a:t>evaluator </a:t>
            </a:r>
            <a:r>
              <a:rPr dirty="0" sz="6600"/>
              <a:t>is </a:t>
            </a:r>
            <a:r>
              <a:rPr dirty="0" sz="6600" spc="-25"/>
              <a:t>required  </a:t>
            </a:r>
            <a:r>
              <a:rPr dirty="0" sz="6600" spc="-35"/>
              <a:t>to </a:t>
            </a:r>
            <a:r>
              <a:rPr dirty="0" sz="6600" spc="-70"/>
              <a:t>rate </a:t>
            </a:r>
            <a:r>
              <a:rPr dirty="0" sz="6600" spc="-15"/>
              <a:t>employees </a:t>
            </a:r>
            <a:r>
              <a:rPr dirty="0" sz="6600" spc="-30"/>
              <a:t>from </a:t>
            </a:r>
            <a:r>
              <a:rPr dirty="0" sz="6600"/>
              <a:t>the </a:t>
            </a:r>
            <a:r>
              <a:rPr dirty="0" sz="6600" spc="-20"/>
              <a:t>best </a:t>
            </a:r>
            <a:r>
              <a:rPr dirty="0" sz="6600" spc="-40"/>
              <a:t>to </a:t>
            </a:r>
            <a:r>
              <a:rPr dirty="0" sz="6600"/>
              <a:t>the </a:t>
            </a:r>
            <a:r>
              <a:rPr dirty="0" sz="6600" spc="-55"/>
              <a:t>worst </a:t>
            </a:r>
            <a:r>
              <a:rPr dirty="0" sz="6600" spc="-5"/>
              <a:t>on  some </a:t>
            </a:r>
            <a:r>
              <a:rPr dirty="0" sz="6600" spc="-15"/>
              <a:t>given</a:t>
            </a:r>
            <a:r>
              <a:rPr dirty="0" sz="6600" spc="-75"/>
              <a:t> </a:t>
            </a:r>
            <a:r>
              <a:rPr dirty="0" sz="6600" spc="-10"/>
              <a:t>criteria.</a:t>
            </a:r>
            <a:endParaRPr sz="66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93850" y="5861050"/>
          <a:ext cx="14649450" cy="67792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467600"/>
                <a:gridCol w="7162800"/>
              </a:tblGrid>
              <a:tr h="64007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6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Advantages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Disadvantages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6126353">
                <a:tc>
                  <a:txBody>
                    <a:bodyPr/>
                    <a:lstStyle/>
                    <a:p>
                      <a:pPr algn="just" marL="85090">
                        <a:lnSpc>
                          <a:spcPts val="4305"/>
                        </a:lnSpc>
                      </a:pPr>
                      <a:r>
                        <a:rPr dirty="0" sz="3600" spc="-3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30">
                          <a:latin typeface="Calibri"/>
                          <a:cs typeface="Calibri"/>
                        </a:rPr>
                        <a:t>Easy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compare</a:t>
                      </a:r>
                      <a:r>
                        <a:rPr dirty="0" sz="36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employees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3750">
                        <a:latin typeface="Times New Roman"/>
                        <a:cs typeface="Times New Roman"/>
                      </a:endParaRPr>
                    </a:p>
                    <a:p>
                      <a:pPr algn="just" marL="85090" marR="433705">
                        <a:lnSpc>
                          <a:spcPct val="100000"/>
                        </a:lnSpc>
                      </a:pPr>
                      <a:r>
                        <a:rPr dirty="0" sz="3600" spc="-2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Valuable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personnel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selection</a:t>
                      </a:r>
                      <a:r>
                        <a:rPr dirty="0" sz="36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and  in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generating order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merit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rankings 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for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salary</a:t>
                      </a:r>
                      <a:r>
                        <a:rPr dirty="0" sz="36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administration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649730">
                        <a:lnSpc>
                          <a:spcPts val="4320"/>
                        </a:lnSpc>
                        <a:spcBef>
                          <a:spcPts val="130"/>
                        </a:spcBef>
                        <a:buFont typeface="Wingdings"/>
                        <a:buChar char=""/>
                        <a:tabLst>
                          <a:tab pos="554355" algn="l"/>
                        </a:tabLst>
                      </a:pPr>
                      <a:r>
                        <a:rPr dirty="0" sz="3600" spc="-15">
                          <a:latin typeface="Calibri"/>
                          <a:cs typeface="Calibri"/>
                        </a:rPr>
                        <a:t>Group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employees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being 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evaluated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larger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36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number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725" marR="151130">
                        <a:lnSpc>
                          <a:spcPts val="4320"/>
                        </a:lnSpc>
                      </a:pPr>
                      <a:r>
                        <a:rPr dirty="0" sz="3600" spc="-2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Difference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between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first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person 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second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person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may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be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greater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or  smaller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than the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difference</a:t>
                      </a:r>
                      <a:r>
                        <a:rPr dirty="0" sz="36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between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ts val="4175"/>
                        </a:lnSpc>
                      </a:pPr>
                      <a:r>
                        <a:rPr dirty="0" sz="3600" spc="-15">
                          <a:latin typeface="Calibri"/>
                          <a:cs typeface="Calibri"/>
                        </a:rPr>
                        <a:t>fourth person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fifth</a:t>
                      </a:r>
                      <a:r>
                        <a:rPr dirty="0" sz="36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person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6600"/>
              <a:t>Ranking</a:t>
            </a:r>
            <a:endParaRPr sz="6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22250" y="3244850"/>
          <a:ext cx="17773650" cy="50673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19400"/>
                <a:gridCol w="3124200"/>
                <a:gridCol w="3429000"/>
                <a:gridCol w="2057400"/>
                <a:gridCol w="2438400"/>
                <a:gridCol w="2209800"/>
                <a:gridCol w="1676400"/>
              </a:tblGrid>
              <a:tr h="154940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Attendance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Commitment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3274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Quality  </a:t>
                      </a:r>
                      <a:r>
                        <a:rPr dirty="0" sz="4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0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47625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Qua</a:t>
                      </a:r>
                      <a:r>
                        <a:rPr dirty="0" sz="4000" spc="-3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</a:t>
                      </a: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ti</a:t>
                      </a: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y  </a:t>
                      </a:r>
                      <a:r>
                        <a:rPr dirty="0" sz="4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000" spc="-9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work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37401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8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  </a:t>
                      </a: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Number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34353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  </a:t>
                      </a:r>
                      <a:r>
                        <a:rPr dirty="0" sz="4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</a:t>
                      </a:r>
                      <a:r>
                        <a:rPr dirty="0" sz="4000" spc="-5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der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8445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B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C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13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D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16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18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636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0367" y="521208"/>
            <a:ext cx="9516618" cy="7856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455800" y="528701"/>
            <a:ext cx="9467342" cy="736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2100452" y="1476502"/>
            <a:ext cx="15004415" cy="709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6600" spc="5">
                <a:latin typeface="Calibri"/>
                <a:cs typeface="Calibri"/>
              </a:rPr>
              <a:t>Under </a:t>
            </a:r>
            <a:r>
              <a:rPr dirty="0" sz="6600" spc="-10">
                <a:latin typeface="Calibri"/>
                <a:cs typeface="Calibri"/>
              </a:rPr>
              <a:t>this method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15">
                <a:latin typeface="Calibri"/>
                <a:cs typeface="Calibri"/>
              </a:rPr>
              <a:t>employees </a:t>
            </a:r>
            <a:r>
              <a:rPr dirty="0" sz="6600" spc="-35">
                <a:latin typeface="Calibri"/>
                <a:cs typeface="Calibri"/>
              </a:rPr>
              <a:t>are  evaluated </a:t>
            </a:r>
            <a:r>
              <a:rPr dirty="0" sz="6600">
                <a:latin typeface="Calibri"/>
                <a:cs typeface="Calibri"/>
              </a:rPr>
              <a:t>in </a:t>
            </a:r>
            <a:r>
              <a:rPr dirty="0" sz="6600" spc="-25">
                <a:latin typeface="Calibri"/>
                <a:cs typeface="Calibri"/>
              </a:rPr>
              <a:t>pairs </a:t>
            </a:r>
            <a:r>
              <a:rPr dirty="0" sz="6600" spc="-20">
                <a:latin typeface="Calibri"/>
                <a:cs typeface="Calibri"/>
              </a:rPr>
              <a:t>taking </a:t>
            </a:r>
            <a:r>
              <a:rPr dirty="0" sz="6600">
                <a:latin typeface="Calibri"/>
                <a:cs typeface="Calibri"/>
              </a:rPr>
              <a:t>an </a:t>
            </a:r>
            <a:r>
              <a:rPr dirty="0" sz="6600" spc="-20">
                <a:latin typeface="Calibri"/>
                <a:cs typeface="Calibri"/>
              </a:rPr>
              <a:t>employee </a:t>
            </a:r>
            <a:r>
              <a:rPr dirty="0" sz="6600" spc="-35">
                <a:latin typeface="Calibri"/>
                <a:cs typeface="Calibri"/>
              </a:rPr>
              <a:t>at </a:t>
            </a:r>
            <a:r>
              <a:rPr dirty="0" sz="6600">
                <a:latin typeface="Calibri"/>
                <a:cs typeface="Calibri"/>
              </a:rPr>
              <a:t>a  time and </a:t>
            </a:r>
            <a:r>
              <a:rPr dirty="0" sz="6600" spc="-15">
                <a:latin typeface="Calibri"/>
                <a:cs typeface="Calibri"/>
              </a:rPr>
              <a:t>comparing </a:t>
            </a:r>
            <a:r>
              <a:rPr dirty="0" sz="6600" spc="-10">
                <a:latin typeface="Calibri"/>
                <a:cs typeface="Calibri"/>
              </a:rPr>
              <a:t>him/her </a:t>
            </a:r>
            <a:r>
              <a:rPr dirty="0" sz="6600" spc="-35">
                <a:latin typeface="Calibri"/>
                <a:cs typeface="Calibri"/>
              </a:rPr>
              <a:t>against </a:t>
            </a:r>
            <a:r>
              <a:rPr dirty="0" sz="6600" spc="-15">
                <a:latin typeface="Calibri"/>
                <a:cs typeface="Calibri"/>
              </a:rPr>
              <a:t>every  </a:t>
            </a:r>
            <a:r>
              <a:rPr dirty="0" sz="6600" spc="-114">
                <a:latin typeface="Calibri"/>
                <a:cs typeface="Calibri"/>
              </a:rPr>
              <a:t>other. </a:t>
            </a:r>
            <a:r>
              <a:rPr dirty="0" sz="6600" spc="-30">
                <a:latin typeface="Calibri"/>
                <a:cs typeface="Calibri"/>
              </a:rPr>
              <a:t>Overall </a:t>
            </a:r>
            <a:r>
              <a:rPr dirty="0" sz="6600" spc="-20">
                <a:latin typeface="Calibri"/>
                <a:cs typeface="Calibri"/>
              </a:rPr>
              <a:t>performance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 spc="-20">
                <a:latin typeface="Calibri"/>
                <a:cs typeface="Calibri"/>
              </a:rPr>
              <a:t>employee </a:t>
            </a:r>
            <a:r>
              <a:rPr dirty="0" sz="6600" spc="-5">
                <a:latin typeface="Calibri"/>
                <a:cs typeface="Calibri"/>
              </a:rPr>
              <a:t>or  </a:t>
            </a:r>
            <a:r>
              <a:rPr dirty="0" sz="6600" spc="-20">
                <a:latin typeface="Calibri"/>
                <a:cs typeface="Calibri"/>
              </a:rPr>
              <a:t>performance </a:t>
            </a:r>
            <a:r>
              <a:rPr dirty="0" sz="6600" spc="-5">
                <a:latin typeface="Calibri"/>
                <a:cs typeface="Calibri"/>
              </a:rPr>
              <a:t>on one specific </a:t>
            </a:r>
            <a:r>
              <a:rPr dirty="0" sz="6600" spc="-10">
                <a:latin typeface="Calibri"/>
                <a:cs typeface="Calibri"/>
              </a:rPr>
              <a:t>criterion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the  </a:t>
            </a:r>
            <a:r>
              <a:rPr dirty="0" sz="6600" spc="-15">
                <a:latin typeface="Calibri"/>
                <a:cs typeface="Calibri"/>
              </a:rPr>
              <a:t>employees </a:t>
            </a:r>
            <a:r>
              <a:rPr dirty="0" sz="6600" spc="-20">
                <a:latin typeface="Calibri"/>
                <a:cs typeface="Calibri"/>
              </a:rPr>
              <a:t>can </a:t>
            </a:r>
            <a:r>
              <a:rPr dirty="0" sz="6600" spc="-5">
                <a:latin typeface="Calibri"/>
                <a:cs typeface="Calibri"/>
              </a:rPr>
              <a:t>be </a:t>
            </a:r>
            <a:r>
              <a:rPr dirty="0" sz="6600" spc="-20">
                <a:latin typeface="Calibri"/>
                <a:cs typeface="Calibri"/>
              </a:rPr>
              <a:t>considered </a:t>
            </a:r>
            <a:r>
              <a:rPr dirty="0" sz="6600" spc="-50">
                <a:latin typeface="Calibri"/>
                <a:cs typeface="Calibri"/>
              </a:rPr>
              <a:t>for </a:t>
            </a:r>
            <a:r>
              <a:rPr dirty="0" sz="6600">
                <a:latin typeface="Calibri"/>
                <a:cs typeface="Calibri"/>
              </a:rPr>
              <a:t>the  </a:t>
            </a:r>
            <a:r>
              <a:rPr dirty="0" sz="6600" spc="-20">
                <a:latin typeface="Calibri"/>
                <a:cs typeface="Calibri"/>
              </a:rPr>
              <a:t>evaluation.</a:t>
            </a:r>
            <a:endParaRPr sz="6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203450" y="9137650"/>
          <a:ext cx="14954250" cy="41198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0"/>
                <a:gridCol w="7696200"/>
              </a:tblGrid>
              <a:tr h="96748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139440"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Highly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accurate</a:t>
                      </a:r>
                      <a:r>
                        <a:rPr dirty="0" sz="4000" spc="-1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comparison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4000" spc="-1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Results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are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precise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Cannot be used easily in</a:t>
                      </a:r>
                      <a:r>
                        <a:rPr dirty="0" sz="4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situation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with a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large</a:t>
                      </a:r>
                      <a:r>
                        <a:rPr dirty="0" sz="40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number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4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consuming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6600" spc="-20"/>
              <a:t>Compare</a:t>
            </a:r>
            <a:r>
              <a:rPr dirty="0" sz="6600" spc="-70"/>
              <a:t> </a:t>
            </a:r>
            <a:r>
              <a:rPr dirty="0" sz="6600" spc="-15"/>
              <a:t>employees</a:t>
            </a:r>
            <a:endParaRPr sz="6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0" y="3117850"/>
          <a:ext cx="16021050" cy="562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1219200"/>
                <a:gridCol w="1447800"/>
                <a:gridCol w="1447800"/>
                <a:gridCol w="1295400"/>
                <a:gridCol w="1524000"/>
                <a:gridCol w="1600200"/>
                <a:gridCol w="1905000"/>
                <a:gridCol w="2362200"/>
              </a:tblGrid>
              <a:tr h="7010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01166"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1.</a:t>
                      </a:r>
                      <a:r>
                        <a:rPr dirty="0" sz="4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Nilanthi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2.</a:t>
                      </a:r>
                      <a:r>
                        <a:rPr dirty="0" sz="4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Lakshmi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3.</a:t>
                      </a:r>
                      <a:r>
                        <a:rPr dirty="0" sz="4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Jeevani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16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15">
                          <a:latin typeface="Calibri"/>
                          <a:cs typeface="Calibri"/>
                        </a:rPr>
                        <a:t>4.Padma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5.</a:t>
                      </a:r>
                      <a:r>
                        <a:rPr dirty="0" sz="4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Nelum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6.</a:t>
                      </a:r>
                      <a:r>
                        <a:rPr dirty="0" sz="4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Menike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16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7.</a:t>
                      </a:r>
                      <a:r>
                        <a:rPr dirty="0" sz="4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Manel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65405">
              <a:lnSpc>
                <a:spcPct val="100000"/>
              </a:lnSpc>
            </a:pPr>
            <a:r>
              <a:rPr dirty="0" sz="6600" spc="-20"/>
              <a:t>Compare</a:t>
            </a:r>
            <a:r>
              <a:rPr dirty="0" sz="6600" spc="-70"/>
              <a:t> </a:t>
            </a:r>
            <a:r>
              <a:rPr dirty="0" sz="6600" spc="-15"/>
              <a:t>employees</a:t>
            </a:r>
            <a:endParaRPr sz="66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08050" y="3117850"/>
          <a:ext cx="16021050" cy="562165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0400"/>
                <a:gridCol w="1219200"/>
                <a:gridCol w="1447800"/>
                <a:gridCol w="1447800"/>
                <a:gridCol w="1295400"/>
                <a:gridCol w="1524000"/>
                <a:gridCol w="1600200"/>
                <a:gridCol w="1905000"/>
                <a:gridCol w="2362200"/>
              </a:tblGrid>
              <a:tr h="7010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Employee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Points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Rank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01166"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1.</a:t>
                      </a:r>
                      <a:r>
                        <a:rPr dirty="0" sz="4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Nilanthi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06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2.</a:t>
                      </a:r>
                      <a:r>
                        <a:rPr dirty="0" sz="4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Lakshmi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04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3.</a:t>
                      </a:r>
                      <a:r>
                        <a:rPr dirty="0" sz="4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Jeevani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05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16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15">
                          <a:latin typeface="Calibri"/>
                          <a:cs typeface="Calibri"/>
                        </a:rPr>
                        <a:t>4.Padma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0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04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5.</a:t>
                      </a:r>
                      <a:r>
                        <a:rPr dirty="0" sz="4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Nelum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1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6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  <a:tr h="7010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6.</a:t>
                      </a:r>
                      <a:r>
                        <a:rPr dirty="0" sz="40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Menike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7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2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5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</a:tr>
              <a:tr h="70116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7.</a:t>
                      </a:r>
                      <a:r>
                        <a:rPr dirty="0" sz="4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Manel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3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>
                          <a:latin typeface="Calibri"/>
                          <a:cs typeface="Calibri"/>
                        </a:rPr>
                        <a:t>4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4859" y="292608"/>
            <a:ext cx="8398002" cy="64693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20864" y="300100"/>
            <a:ext cx="8348154" cy="5974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90852" y="1247902"/>
            <a:ext cx="15137130" cy="6090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062075" algn="l"/>
              </a:tabLst>
            </a:pPr>
            <a:r>
              <a:rPr dirty="0" sz="6600">
                <a:latin typeface="Calibri"/>
                <a:cs typeface="Calibri"/>
              </a:rPr>
              <a:t>In this </a:t>
            </a:r>
            <a:r>
              <a:rPr dirty="0" sz="6600" spc="-10">
                <a:latin typeface="Calibri"/>
                <a:cs typeface="Calibri"/>
              </a:rPr>
              <a:t>method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35">
                <a:latin typeface="Calibri"/>
                <a:cs typeface="Calibri"/>
              </a:rPr>
              <a:t>evaluator </a:t>
            </a:r>
            <a:r>
              <a:rPr dirty="0" sz="6600" spc="-25">
                <a:latin typeface="Calibri"/>
                <a:cs typeface="Calibri"/>
              </a:rPr>
              <a:t>prepares </a:t>
            </a:r>
            <a:r>
              <a:rPr dirty="0" sz="6600" spc="-15">
                <a:latin typeface="Calibri"/>
                <a:cs typeface="Calibri"/>
              </a:rPr>
              <a:t>and  </a:t>
            </a:r>
            <a:r>
              <a:rPr dirty="0" sz="6600" spc="-20">
                <a:latin typeface="Calibri"/>
                <a:cs typeface="Calibri"/>
              </a:rPr>
              <a:t>maintains </a:t>
            </a:r>
            <a:r>
              <a:rPr dirty="0" sz="6600">
                <a:latin typeface="Calibri"/>
                <a:cs typeface="Calibri"/>
              </a:rPr>
              <a:t>a logbook </a:t>
            </a:r>
            <a:r>
              <a:rPr dirty="0" sz="6600" spc="-55">
                <a:latin typeface="Calibri"/>
                <a:cs typeface="Calibri"/>
              </a:rPr>
              <a:t>for </a:t>
            </a:r>
            <a:r>
              <a:rPr dirty="0" sz="6600" spc="-15">
                <a:latin typeface="Calibri"/>
                <a:cs typeface="Calibri"/>
              </a:rPr>
              <a:t>employees </a:t>
            </a:r>
            <a:r>
              <a:rPr dirty="0" sz="6600" spc="-10">
                <a:latin typeface="Calibri"/>
                <a:cs typeface="Calibri"/>
              </a:rPr>
              <a:t>under  his/ her </a:t>
            </a:r>
            <a:r>
              <a:rPr dirty="0" sz="6600" spc="-5">
                <a:latin typeface="Calibri"/>
                <a:cs typeface="Calibri"/>
              </a:rPr>
              <a:t>span of </a:t>
            </a:r>
            <a:r>
              <a:rPr dirty="0" sz="6600" spc="-35">
                <a:latin typeface="Calibri"/>
                <a:cs typeface="Calibri"/>
              </a:rPr>
              <a:t>control </a:t>
            </a:r>
            <a:r>
              <a:rPr dirty="0" sz="6600">
                <a:latin typeface="Calibri"/>
                <a:cs typeface="Calibri"/>
              </a:rPr>
              <a:t>with the </a:t>
            </a:r>
            <a:r>
              <a:rPr dirty="0" sz="6600" spc="-25">
                <a:latin typeface="Calibri"/>
                <a:cs typeface="Calibri"/>
              </a:rPr>
              <a:t>intention </a:t>
            </a:r>
            <a:r>
              <a:rPr dirty="0" sz="6600" spc="-5">
                <a:latin typeface="Calibri"/>
                <a:cs typeface="Calibri"/>
              </a:rPr>
              <a:t>of  </a:t>
            </a:r>
            <a:r>
              <a:rPr dirty="0" sz="6600" spc="-30">
                <a:latin typeface="Calibri"/>
                <a:cs typeface="Calibri"/>
              </a:rPr>
              <a:t>recording </a:t>
            </a:r>
            <a:r>
              <a:rPr dirty="0" sz="6600" spc="-20">
                <a:latin typeface="Calibri"/>
                <a:cs typeface="Calibri"/>
              </a:rPr>
              <a:t>important </a:t>
            </a:r>
            <a:r>
              <a:rPr dirty="0" sz="6600" spc="-10">
                <a:latin typeface="Calibri"/>
                <a:cs typeface="Calibri"/>
              </a:rPr>
              <a:t>incidents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 spc="-35">
                <a:latin typeface="Calibri"/>
                <a:cs typeface="Calibri"/>
              </a:rPr>
              <a:t>negative 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15">
                <a:latin typeface="Calibri"/>
                <a:cs typeface="Calibri"/>
              </a:rPr>
              <a:t>positive </a:t>
            </a:r>
            <a:r>
              <a:rPr dirty="0" sz="6600" spc="-30">
                <a:latin typeface="Calibri"/>
                <a:cs typeface="Calibri"/>
              </a:rPr>
              <a:t>behaviors </a:t>
            </a:r>
            <a:r>
              <a:rPr dirty="0" sz="6600" spc="-5">
                <a:latin typeface="Calibri"/>
                <a:cs typeface="Calibri"/>
              </a:rPr>
              <a:t>of</a:t>
            </a:r>
            <a:r>
              <a:rPr dirty="0" sz="6600" spc="6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each</a:t>
            </a:r>
            <a:r>
              <a:rPr dirty="0" sz="6600" spc="-5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employee	</a:t>
            </a:r>
            <a:r>
              <a:rPr dirty="0" sz="6600">
                <a:latin typeface="Calibri"/>
                <a:cs typeface="Calibri"/>
              </a:rPr>
              <a:t>as  </a:t>
            </a:r>
            <a:r>
              <a:rPr dirty="0" sz="6600" spc="-10">
                <a:latin typeface="Calibri"/>
                <a:cs typeface="Calibri"/>
              </a:rPr>
              <a:t>they </a:t>
            </a:r>
            <a:r>
              <a:rPr dirty="0" sz="6600" spc="-5">
                <a:latin typeface="Calibri"/>
                <a:cs typeface="Calibri"/>
              </a:rPr>
              <a:t>occur </a:t>
            </a:r>
            <a:r>
              <a:rPr dirty="0" sz="6600" spc="-25">
                <a:latin typeface="Calibri"/>
                <a:cs typeface="Calibri"/>
              </a:rPr>
              <a:t>over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10">
                <a:latin typeface="Calibri"/>
                <a:cs typeface="Calibri"/>
              </a:rPr>
              <a:t>period </a:t>
            </a:r>
            <a:r>
              <a:rPr dirty="0" sz="6600" spc="-5">
                <a:latin typeface="Calibri"/>
                <a:cs typeface="Calibri"/>
              </a:rPr>
              <a:t>of</a:t>
            </a:r>
            <a:r>
              <a:rPr dirty="0" sz="6600" spc="-6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PE.</a:t>
            </a:r>
            <a:endParaRPr sz="6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517650" y="7613650"/>
          <a:ext cx="16783050" cy="6291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91600"/>
                <a:gridCol w="7772400"/>
              </a:tblGrid>
              <a:tr h="7010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5577789"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More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practical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4000" spc="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accurate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090" marR="1077595">
                        <a:lnSpc>
                          <a:spcPct val="100000"/>
                        </a:lnSpc>
                        <a:tabLst>
                          <a:tab pos="4727575" algn="l"/>
                        </a:tabLst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Helps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evaluator	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refresh</a:t>
                      </a:r>
                      <a:r>
                        <a:rPr dirty="0" sz="4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his/</a:t>
                      </a:r>
                      <a:r>
                        <a:rPr dirty="0" sz="4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her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memory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over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evaluation</a:t>
                      </a:r>
                      <a:r>
                        <a:rPr dirty="0" sz="40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period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Helps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fair</a:t>
                      </a:r>
                      <a:r>
                        <a:rPr dirty="0" sz="4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assessment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090" marR="1551305">
                        <a:lnSpc>
                          <a:spcPct val="10000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More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useful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identifying the  training/development aspect of</a:t>
                      </a:r>
                      <a:r>
                        <a:rPr dirty="0" sz="4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employee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4000" spc="-3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Easy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 give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50">
                          <a:latin typeface="Calibri"/>
                          <a:cs typeface="Calibri"/>
                        </a:rPr>
                        <a:t>take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feedback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572260">
                        <a:lnSpc>
                          <a:spcPts val="4800"/>
                        </a:lnSpc>
                        <a:spcBef>
                          <a:spcPts val="120"/>
                        </a:spcBef>
                        <a:buFont typeface="Wingdings"/>
                        <a:buChar char=""/>
                        <a:tabLst>
                          <a:tab pos="604520" algn="l"/>
                        </a:tabLst>
                      </a:pPr>
                      <a:r>
                        <a:rPr dirty="0" sz="4000" spc="-20">
                          <a:latin typeface="Calibri"/>
                          <a:cs typeface="Calibri"/>
                        </a:rPr>
                        <a:t>Extra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work required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the 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evaluator to note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down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these 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incidents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ts val="464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Time</a:t>
                      </a:r>
                      <a:r>
                        <a:rPr dirty="0" sz="4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consuming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Consequently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evaluator</a:t>
                      </a:r>
                      <a:r>
                        <a:rPr dirty="0" sz="4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may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Calibri"/>
                          <a:cs typeface="Calibri"/>
                        </a:rPr>
                        <a:t>be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reluctant to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use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this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 method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 marR="993775">
                        <a:lnSpc>
                          <a:spcPct val="100000"/>
                        </a:lnSpc>
                      </a:pPr>
                      <a:r>
                        <a:rPr dirty="0" sz="4000" spc="-1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Employee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may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tend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to steal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or 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misplace the</a:t>
                      </a:r>
                      <a:r>
                        <a:rPr dirty="0" sz="4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logbook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161" y="421893"/>
            <a:ext cx="13462000" cy="10604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15"/>
              <a:t>Critical </a:t>
            </a:r>
            <a:r>
              <a:rPr dirty="0" sz="6600" spc="-10"/>
              <a:t>incidents </a:t>
            </a:r>
            <a:r>
              <a:rPr dirty="0" sz="6600" spc="-5"/>
              <a:t>of </a:t>
            </a:r>
            <a:r>
              <a:rPr dirty="0" sz="6600"/>
              <a:t>a </a:t>
            </a:r>
            <a:r>
              <a:rPr dirty="0" sz="6600" spc="-50"/>
              <a:t>Restaurant</a:t>
            </a:r>
            <a:r>
              <a:rPr dirty="0" sz="6600" spc="-30"/>
              <a:t> </a:t>
            </a:r>
            <a:r>
              <a:rPr dirty="0" sz="6600" spc="-55"/>
              <a:t>Waiter</a:t>
            </a:r>
            <a:endParaRPr sz="6600"/>
          </a:p>
        </p:txBody>
      </p:sp>
      <p:sp>
        <p:nvSpPr>
          <p:cNvPr id="3" name="object 3"/>
          <p:cNvSpPr/>
          <p:nvPr/>
        </p:nvSpPr>
        <p:spPr>
          <a:xfrm>
            <a:off x="381000" y="2209800"/>
            <a:ext cx="16535400" cy="7416800"/>
          </a:xfrm>
          <a:custGeom>
            <a:avLst/>
            <a:gdLst/>
            <a:ahLst/>
            <a:cxnLst/>
            <a:rect l="l" t="t" r="r" b="b"/>
            <a:pathLst>
              <a:path w="16535400" h="7416800">
                <a:moveTo>
                  <a:pt x="0" y="7416800"/>
                </a:moveTo>
                <a:lnTo>
                  <a:pt x="16535400" y="7416800"/>
                </a:lnTo>
                <a:lnTo>
                  <a:pt x="16535400" y="0"/>
                </a:lnTo>
                <a:lnTo>
                  <a:pt x="0" y="0"/>
                </a:lnTo>
                <a:lnTo>
                  <a:pt x="0" y="741680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81000" y="2203450"/>
            <a:ext cx="0" cy="7442200"/>
          </a:xfrm>
          <a:custGeom>
            <a:avLst/>
            <a:gdLst/>
            <a:ahLst/>
            <a:cxnLst/>
            <a:rect l="l" t="t" r="r" b="b"/>
            <a:pathLst>
              <a:path w="0" h="7442200">
                <a:moveTo>
                  <a:pt x="0" y="0"/>
                </a:moveTo>
                <a:lnTo>
                  <a:pt x="0" y="7442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6916400" y="2203450"/>
            <a:ext cx="0" cy="7442200"/>
          </a:xfrm>
          <a:custGeom>
            <a:avLst/>
            <a:gdLst/>
            <a:ahLst/>
            <a:cxnLst/>
            <a:rect l="l" t="t" r="r" b="b"/>
            <a:pathLst>
              <a:path w="0" h="7442200">
                <a:moveTo>
                  <a:pt x="0" y="0"/>
                </a:moveTo>
                <a:lnTo>
                  <a:pt x="0" y="74422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374650" y="2203450"/>
            <a:ext cx="16548100" cy="12700"/>
          </a:xfrm>
          <a:custGeom>
            <a:avLst/>
            <a:gdLst/>
            <a:ahLst/>
            <a:cxnLst/>
            <a:rect l="l" t="t" r="r" b="b"/>
            <a:pathLst>
              <a:path w="16548100" h="12700">
                <a:moveTo>
                  <a:pt x="0" y="12700"/>
                </a:moveTo>
                <a:lnTo>
                  <a:pt x="16548100" y="12700"/>
                </a:lnTo>
                <a:lnTo>
                  <a:pt x="16548100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374650" y="9626600"/>
            <a:ext cx="16548100" cy="0"/>
          </a:xfrm>
          <a:custGeom>
            <a:avLst/>
            <a:gdLst/>
            <a:ahLst/>
            <a:cxnLst/>
            <a:rect l="l" t="t" r="r" b="b"/>
            <a:pathLst>
              <a:path w="16548100" h="0">
                <a:moveTo>
                  <a:pt x="0" y="0"/>
                </a:moveTo>
                <a:lnTo>
                  <a:pt x="1654810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72440" y="2223261"/>
            <a:ext cx="16312515" cy="55124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Positive</a:t>
            </a:r>
            <a:endParaRPr sz="4000">
              <a:latin typeface="Calibri"/>
              <a:cs typeface="Calibri"/>
            </a:endParaRPr>
          </a:p>
          <a:p>
            <a:pPr marL="743585" indent="-743585">
              <a:lnSpc>
                <a:spcPct val="100000"/>
              </a:lnSpc>
              <a:buAutoNum type="arabicPeriod"/>
              <a:tabLst>
                <a:tab pos="743585" algn="l"/>
                <a:tab pos="744220" algn="l"/>
                <a:tab pos="10158730" algn="l"/>
              </a:tabLst>
            </a:pP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Put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4000" spc="-20" b="1">
                <a:solidFill>
                  <a:srgbClr val="FFFFFF"/>
                </a:solidFill>
                <a:latin typeface="Calibri"/>
                <a:cs typeface="Calibri"/>
              </a:rPr>
              <a:t>fire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out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immediately</a:t>
            </a:r>
            <a:r>
              <a:rPr dirty="0" sz="4000" spc="1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30" b="1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4000" spc="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spreading	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(24/08/2015)</a:t>
            </a:r>
            <a:endParaRPr sz="4000">
              <a:latin typeface="Calibri"/>
              <a:cs typeface="Calibri"/>
            </a:endParaRPr>
          </a:p>
          <a:p>
            <a:pPr marL="743585" indent="-743585">
              <a:lnSpc>
                <a:spcPct val="100000"/>
              </a:lnSpc>
              <a:buAutoNum type="arabicPeriod"/>
              <a:tabLst>
                <a:tab pos="743585" algn="l"/>
                <a:tab pos="744220" algn="l"/>
              </a:tabLst>
            </a:pPr>
            <a:r>
              <a:rPr dirty="0" sz="4000" spc="-35" b="1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dirty="0" sz="4000" spc="-20" b="1">
                <a:solidFill>
                  <a:srgbClr val="FFFFFF"/>
                </a:solidFill>
                <a:latin typeface="Calibri"/>
                <a:cs typeface="Calibri"/>
              </a:rPr>
              <a:t>arrangements </a:t>
            </a:r>
            <a:r>
              <a:rPr dirty="0" sz="40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4000" spc="-20" b="1">
                <a:solidFill>
                  <a:srgbClr val="FFFFFF"/>
                </a:solidFill>
                <a:latin typeface="Calibri"/>
                <a:cs typeface="Calibri"/>
              </a:rPr>
              <a:t>return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valuable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parcel </a:t>
            </a:r>
            <a:r>
              <a:rPr dirty="0" sz="40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regular customer</a:t>
            </a:r>
            <a:r>
              <a:rPr dirty="0" sz="4000" spc="3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endParaRPr sz="4000">
              <a:latin typeface="Calibri"/>
              <a:cs typeface="Calibri"/>
            </a:endParaRPr>
          </a:p>
          <a:p>
            <a:pPr marL="743585">
              <a:lnSpc>
                <a:spcPct val="100000"/>
              </a:lnSpc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had </a:t>
            </a:r>
            <a:r>
              <a:rPr dirty="0" sz="4000" spc="-35" b="1">
                <a:solidFill>
                  <a:srgbClr val="FFFFFF"/>
                </a:solidFill>
                <a:latin typeface="Calibri"/>
                <a:cs typeface="Calibri"/>
              </a:rPr>
              <a:t>forgotten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it (</a:t>
            </a:r>
            <a:r>
              <a:rPr dirty="0" sz="40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01/10/2015)</a:t>
            </a:r>
            <a:endParaRPr sz="4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4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43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dirty="0" sz="4000" spc="-25" b="1">
                <a:solidFill>
                  <a:srgbClr val="FFFFFF"/>
                </a:solidFill>
                <a:latin typeface="Calibri"/>
                <a:cs typeface="Calibri"/>
              </a:rPr>
              <a:t>Negative</a:t>
            </a:r>
            <a:endParaRPr sz="4000">
              <a:latin typeface="Calibri"/>
              <a:cs typeface="Calibri"/>
            </a:endParaRPr>
          </a:p>
          <a:p>
            <a:pPr marL="743585" indent="-743585">
              <a:lnSpc>
                <a:spcPct val="100000"/>
              </a:lnSpc>
              <a:buAutoNum type="arabicPeriod"/>
              <a:tabLst>
                <a:tab pos="743585" algn="l"/>
                <a:tab pos="744220" algn="l"/>
              </a:tabLst>
            </a:pP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A seemingly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important customer 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left owing </a:t>
            </a:r>
            <a:r>
              <a:rPr dirty="0" sz="40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4000" spc="-15" b="1">
                <a:solidFill>
                  <a:srgbClr val="FFFFFF"/>
                </a:solidFill>
                <a:latin typeface="Calibri"/>
                <a:cs typeface="Calibri"/>
              </a:rPr>
              <a:t>delay(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27/</a:t>
            </a:r>
            <a:r>
              <a:rPr dirty="0" sz="4000" spc="204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07/2015)</a:t>
            </a:r>
            <a:endParaRPr sz="4000">
              <a:latin typeface="Calibri"/>
              <a:cs typeface="Calibri"/>
            </a:endParaRPr>
          </a:p>
          <a:p>
            <a:pPr marL="743585" indent="-743585">
              <a:lnSpc>
                <a:spcPct val="100000"/>
              </a:lnSpc>
              <a:buAutoNum type="arabicPeriod"/>
              <a:tabLst>
                <a:tab pos="743585" algn="l"/>
                <a:tab pos="744220" algn="l"/>
              </a:tabLst>
            </a:pPr>
            <a:r>
              <a:rPr dirty="0" sz="4000" spc="-35" b="1">
                <a:solidFill>
                  <a:srgbClr val="FFFFFF"/>
                </a:solidFill>
                <a:latin typeface="Calibri"/>
                <a:cs typeface="Calibri"/>
              </a:rPr>
              <a:t>Broke </a:t>
            </a:r>
            <a:r>
              <a:rPr dirty="0" sz="4000" spc="-20" b="1">
                <a:solidFill>
                  <a:srgbClr val="FFFFFF"/>
                </a:solidFill>
                <a:latin typeface="Calibri"/>
                <a:cs typeface="Calibri"/>
              </a:rPr>
              <a:t>two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glasses of </a:t>
            </a:r>
            <a:r>
              <a:rPr dirty="0" sz="4000" spc="-35" b="1">
                <a:solidFill>
                  <a:srgbClr val="FFFFFF"/>
                </a:solidFill>
                <a:latin typeface="Calibri"/>
                <a:cs typeface="Calibri"/>
              </a:rPr>
              <a:t>water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because of </a:t>
            </a:r>
            <a:r>
              <a:rPr dirty="0" sz="4000" spc="-10" b="1">
                <a:solidFill>
                  <a:srgbClr val="FFFFFF"/>
                </a:solidFill>
                <a:latin typeface="Calibri"/>
                <a:cs typeface="Calibri"/>
              </a:rPr>
              <a:t>negligence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4000" spc="1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 spc="-5" b="1">
                <a:solidFill>
                  <a:srgbClr val="FFFFFF"/>
                </a:solidFill>
                <a:latin typeface="Calibri"/>
                <a:cs typeface="Calibri"/>
              </a:rPr>
              <a:t>21/08/2015)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86967" y="978408"/>
            <a:ext cx="4813554" cy="7856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22439" y="985900"/>
            <a:ext cx="4764239" cy="7364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42925" marR="5080">
              <a:lnSpc>
                <a:spcPct val="100000"/>
              </a:lnSpc>
            </a:pPr>
            <a:r>
              <a:rPr dirty="0" sz="6600" spc="-5"/>
              <a:t>This </a:t>
            </a:r>
            <a:r>
              <a:rPr dirty="0" sz="6600" spc="-10"/>
              <a:t>method </a:t>
            </a:r>
            <a:r>
              <a:rPr dirty="0" sz="6600" spc="-25"/>
              <a:t>requires </a:t>
            </a:r>
            <a:r>
              <a:rPr dirty="0" sz="6600" spc="-10"/>
              <a:t>the </a:t>
            </a:r>
            <a:r>
              <a:rPr dirty="0" sz="6600" spc="-35"/>
              <a:t>evaluator to </a:t>
            </a:r>
            <a:r>
              <a:rPr dirty="0" sz="6600" spc="-20"/>
              <a:t>write  </a:t>
            </a:r>
            <a:r>
              <a:rPr dirty="0" sz="6600"/>
              <a:t>an </a:t>
            </a:r>
            <a:r>
              <a:rPr dirty="0" sz="6600" spc="-30"/>
              <a:t>essay </a:t>
            </a:r>
            <a:r>
              <a:rPr dirty="0" sz="6600"/>
              <a:t>( a </a:t>
            </a:r>
            <a:r>
              <a:rPr dirty="0" sz="6600" spc="-30"/>
              <a:t>paragraph/ paragraphs) </a:t>
            </a:r>
            <a:r>
              <a:rPr dirty="0" sz="6600"/>
              <a:t>in </a:t>
            </a:r>
            <a:r>
              <a:rPr dirty="0" sz="6600" spc="-10"/>
              <a:t>respect  </a:t>
            </a:r>
            <a:r>
              <a:rPr dirty="0" sz="6600" spc="-5"/>
              <a:t>of </a:t>
            </a:r>
            <a:r>
              <a:rPr dirty="0" sz="6600"/>
              <a:t>the </a:t>
            </a:r>
            <a:r>
              <a:rPr dirty="0" sz="6600" spc="-55"/>
              <a:t>subordinate’s </a:t>
            </a:r>
            <a:r>
              <a:rPr dirty="0" sz="6600" spc="-30"/>
              <a:t>strengths, </a:t>
            </a:r>
            <a:r>
              <a:rPr dirty="0" sz="6600" spc="-10"/>
              <a:t>weaknesses  </a:t>
            </a:r>
            <a:r>
              <a:rPr dirty="0" sz="6600"/>
              <a:t>and </a:t>
            </a:r>
            <a:r>
              <a:rPr dirty="0" sz="6600" spc="-5"/>
              <a:t>so</a:t>
            </a:r>
            <a:r>
              <a:rPr dirty="0" sz="6600" spc="-100"/>
              <a:t> </a:t>
            </a:r>
            <a:r>
              <a:rPr dirty="0" sz="6600" spc="-5"/>
              <a:t>on.</a:t>
            </a:r>
            <a:endParaRPr sz="6600"/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984250" y="6394450"/>
          <a:ext cx="16097250" cy="41706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162800"/>
                <a:gridCol w="8915400"/>
              </a:tblGrid>
              <a:tr h="1018285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139440">
                <a:tc>
                  <a:txBody>
                    <a:bodyPr/>
                    <a:lstStyle/>
                    <a:p>
                      <a:pPr marL="85090">
                        <a:lnSpc>
                          <a:spcPts val="476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Simple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very</a:t>
                      </a:r>
                      <a:r>
                        <a:rPr dirty="0" sz="4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easy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090" marR="558165">
                        <a:lnSpc>
                          <a:spcPct val="100000"/>
                        </a:lnSpc>
                      </a:pPr>
                      <a:r>
                        <a:rPr dirty="0" sz="4000" spc="-2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Different essays may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focus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on 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different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facets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45">
                          <a:latin typeface="Calibri"/>
                          <a:cs typeface="Calibri"/>
                        </a:rPr>
                        <a:t>person’s 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performance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Difficult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4000" spc="-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compare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More</a:t>
                      </a:r>
                      <a:r>
                        <a:rPr dirty="0" sz="4000" spc="-8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subjective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 marR="48577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Additionally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some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form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PE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methods 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will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have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used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Unequal writing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skills in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35">
                          <a:latin typeface="Calibri"/>
                          <a:cs typeface="Calibri"/>
                        </a:rPr>
                        <a:t>Evaluators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10768" y="687323"/>
            <a:ext cx="4655058" cy="6332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846239" y="694944"/>
            <a:ext cx="4604981" cy="5835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490852" y="1628902"/>
            <a:ext cx="15626715" cy="6090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6600" spc="-5">
                <a:latin typeface="Calibri"/>
                <a:cs typeface="Calibri"/>
              </a:rPr>
              <a:t>This </a:t>
            </a:r>
            <a:r>
              <a:rPr dirty="0" sz="6600">
                <a:latin typeface="Calibri"/>
                <a:cs typeface="Calibri"/>
              </a:rPr>
              <a:t>is a </a:t>
            </a:r>
            <a:r>
              <a:rPr dirty="0" sz="6600" spc="-10">
                <a:latin typeface="Calibri"/>
                <a:cs typeface="Calibri"/>
              </a:rPr>
              <a:t>method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 spc="-10">
                <a:latin typeface="Calibri"/>
                <a:cs typeface="Calibri"/>
              </a:rPr>
              <a:t>PE </a:t>
            </a:r>
            <a:r>
              <a:rPr dirty="0" sz="6600" spc="-25">
                <a:latin typeface="Calibri"/>
                <a:cs typeface="Calibri"/>
              </a:rPr>
              <a:t>generally </a:t>
            </a:r>
            <a:r>
              <a:rPr dirty="0" sz="6600" spc="-10">
                <a:latin typeface="Calibri"/>
                <a:cs typeface="Calibri"/>
              </a:rPr>
              <a:t>used </a:t>
            </a:r>
            <a:r>
              <a:rPr dirty="0" sz="6600" spc="-25">
                <a:latin typeface="Calibri"/>
                <a:cs typeface="Calibri"/>
              </a:rPr>
              <a:t>by </a:t>
            </a:r>
            <a:r>
              <a:rPr dirty="0" sz="6600" spc="-35">
                <a:latin typeface="Calibri"/>
                <a:cs typeface="Calibri"/>
              </a:rPr>
              <a:t>large  </a:t>
            </a:r>
            <a:r>
              <a:rPr dirty="0" sz="6600" spc="-30">
                <a:latin typeface="Calibri"/>
                <a:cs typeface="Calibri"/>
              </a:rPr>
              <a:t>organizations. </a:t>
            </a:r>
            <a:r>
              <a:rPr dirty="0" sz="6600" spc="-35">
                <a:latin typeface="Calibri"/>
                <a:cs typeface="Calibri"/>
              </a:rPr>
              <a:t>By </a:t>
            </a:r>
            <a:r>
              <a:rPr dirty="0" sz="6600" spc="-5">
                <a:latin typeface="Calibri"/>
                <a:cs typeface="Calibri"/>
              </a:rPr>
              <a:t>giving </a:t>
            </a:r>
            <a:r>
              <a:rPr dirty="0" sz="6600" spc="-10">
                <a:latin typeface="Calibri"/>
                <a:cs typeface="Calibri"/>
              </a:rPr>
              <a:t>question </a:t>
            </a:r>
            <a:r>
              <a:rPr dirty="0" sz="6600" spc="-20">
                <a:latin typeface="Calibri"/>
                <a:cs typeface="Calibri"/>
              </a:rPr>
              <a:t>papers </a:t>
            </a:r>
            <a:r>
              <a:rPr dirty="0" sz="6600" spc="-5">
                <a:latin typeface="Calibri"/>
                <a:cs typeface="Calibri"/>
              </a:rPr>
              <a:t>on  </a:t>
            </a:r>
            <a:r>
              <a:rPr dirty="0" sz="6600" spc="-10">
                <a:latin typeface="Calibri"/>
                <a:cs typeface="Calibri"/>
              </a:rPr>
              <a:t>pertinent </a:t>
            </a:r>
            <a:r>
              <a:rPr dirty="0" sz="6600" spc="-5">
                <a:latin typeface="Calibri"/>
                <a:cs typeface="Calibri"/>
              </a:rPr>
              <a:t>fields of </a:t>
            </a:r>
            <a:r>
              <a:rPr dirty="0" sz="6600" spc="-15">
                <a:latin typeface="Calibri"/>
                <a:cs typeface="Calibri"/>
              </a:rPr>
              <a:t>jobs </a:t>
            </a:r>
            <a:r>
              <a:rPr dirty="0" sz="6600" spc="-10">
                <a:latin typeface="Calibri"/>
                <a:cs typeface="Calibri"/>
              </a:rPr>
              <a:t>and </a:t>
            </a:r>
            <a:r>
              <a:rPr dirty="0" sz="6600">
                <a:latin typeface="Calibri"/>
                <a:cs typeface="Calibri"/>
              </a:rPr>
              <a:t>then </a:t>
            </a:r>
            <a:r>
              <a:rPr dirty="0" sz="6600" spc="-5">
                <a:latin typeface="Calibri"/>
                <a:cs typeface="Calibri"/>
              </a:rPr>
              <a:t>assessing </a:t>
            </a:r>
            <a:r>
              <a:rPr dirty="0" sz="6600">
                <a:latin typeface="Calibri"/>
                <a:cs typeface="Calibri"/>
              </a:rPr>
              <a:t>the  </a:t>
            </a:r>
            <a:r>
              <a:rPr dirty="0" sz="6600" spc="-35">
                <a:latin typeface="Calibri"/>
                <a:cs typeface="Calibri"/>
              </a:rPr>
              <a:t>answers </a:t>
            </a:r>
            <a:r>
              <a:rPr dirty="0" sz="6600" spc="-20">
                <a:latin typeface="Calibri"/>
                <a:cs typeface="Calibri"/>
              </a:rPr>
              <a:t>received </a:t>
            </a:r>
            <a:r>
              <a:rPr dirty="0" sz="6600" spc="-50">
                <a:latin typeface="Calibri"/>
                <a:cs typeface="Calibri"/>
              </a:rPr>
              <a:t>for </a:t>
            </a:r>
            <a:r>
              <a:rPr dirty="0" sz="6600">
                <a:latin typeface="Calibri"/>
                <a:cs typeface="Calibri"/>
              </a:rPr>
              <a:t>those, </a:t>
            </a:r>
            <a:r>
              <a:rPr dirty="0" sz="6600" spc="-40">
                <a:latin typeface="Calibri"/>
                <a:cs typeface="Calibri"/>
              </a:rPr>
              <a:t>relevant  </a:t>
            </a:r>
            <a:r>
              <a:rPr dirty="0" sz="6600" spc="-10">
                <a:latin typeface="Calibri"/>
                <a:cs typeface="Calibri"/>
              </a:rPr>
              <a:t>knowledge, </a:t>
            </a:r>
            <a:r>
              <a:rPr dirty="0" sz="6600" spc="-5">
                <a:latin typeface="Calibri"/>
                <a:cs typeface="Calibri"/>
              </a:rPr>
              <a:t>skills,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20">
                <a:latin typeface="Calibri"/>
                <a:cs typeface="Calibri"/>
              </a:rPr>
              <a:t>intelligence </a:t>
            </a:r>
            <a:r>
              <a:rPr dirty="0" sz="6600" spc="-45">
                <a:latin typeface="Calibri"/>
                <a:cs typeface="Calibri"/>
              </a:rPr>
              <a:t>etc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 spc="5">
                <a:latin typeface="Calibri"/>
                <a:cs typeface="Calibri"/>
              </a:rPr>
              <a:t>each  </a:t>
            </a:r>
            <a:r>
              <a:rPr dirty="0" sz="6600" spc="-20">
                <a:latin typeface="Calibri"/>
                <a:cs typeface="Calibri"/>
              </a:rPr>
              <a:t>employee </a:t>
            </a:r>
            <a:r>
              <a:rPr dirty="0" sz="6600" spc="-30">
                <a:latin typeface="Calibri"/>
                <a:cs typeface="Calibri"/>
              </a:rPr>
              <a:t>are</a:t>
            </a:r>
            <a:r>
              <a:rPr dirty="0" sz="6600" spc="-5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determined.</a:t>
            </a:r>
            <a:endParaRPr sz="66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55650" y="8070850"/>
          <a:ext cx="16249650" cy="44627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39000"/>
                <a:gridCol w="8991600"/>
              </a:tblGrid>
              <a:tr h="7010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4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3748913">
                <a:tc>
                  <a:txBody>
                    <a:bodyPr/>
                    <a:lstStyle/>
                    <a:p>
                      <a:pPr marL="85090" marR="144145">
                        <a:lnSpc>
                          <a:spcPts val="4800"/>
                        </a:lnSpc>
                        <a:spcBef>
                          <a:spcPts val="120"/>
                        </a:spcBef>
                      </a:pPr>
                      <a:r>
                        <a:rPr dirty="0" sz="4000" spc="-2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Large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number 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employees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can 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be</a:t>
                      </a:r>
                      <a:r>
                        <a:rPr dirty="0" sz="4000" spc="-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evaluated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85090" marR="1913255">
                        <a:lnSpc>
                          <a:spcPct val="100000"/>
                        </a:lnSpc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Probability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0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occurring 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individual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partialities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evaluators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lower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60"/>
                        </a:lnSpc>
                      </a:pPr>
                      <a:r>
                        <a:rPr dirty="0" sz="4000" spc="-3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Employee’s </a:t>
                      </a:r>
                      <a:r>
                        <a:rPr dirty="0" sz="4000">
                          <a:latin typeface="Calibri"/>
                          <a:cs typeface="Calibri"/>
                        </a:rPr>
                        <a:t>actual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job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result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is not</a:t>
                      </a:r>
                      <a:r>
                        <a:rPr dirty="0" sz="40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done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4150">
                        <a:latin typeface="Times New Roman"/>
                        <a:cs typeface="Times New Roman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Does not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encourage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35">
                          <a:latin typeface="Calibri"/>
                          <a:cs typeface="Calibri"/>
                        </a:rPr>
                        <a:t>employee’s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z="4000" spc="-15">
                          <a:latin typeface="Calibri"/>
                          <a:cs typeface="Calibri"/>
                        </a:rPr>
                        <a:t>commitment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job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 practically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3167" y="1040891"/>
            <a:ext cx="11737086" cy="8008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8639" y="1048892"/>
            <a:ext cx="11686882" cy="7505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643252" y="802893"/>
            <a:ext cx="16149955" cy="93097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r" marR="4820285">
              <a:lnSpc>
                <a:spcPct val="100000"/>
              </a:lnSpc>
            </a:pPr>
            <a:r>
              <a:rPr dirty="0" sz="6600">
                <a:latin typeface="Calibri"/>
                <a:cs typeface="Calibri"/>
              </a:rPr>
              <a:t>)</a:t>
            </a:r>
            <a:endParaRPr sz="6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85"/>
              </a:spcBef>
              <a:tabLst>
                <a:tab pos="3228975" algn="l"/>
                <a:tab pos="3898900" algn="l"/>
                <a:tab pos="10170795" algn="l"/>
              </a:tabLst>
            </a:pPr>
            <a:r>
              <a:rPr dirty="0" sz="6600">
                <a:latin typeface="Calibri"/>
                <a:cs typeface="Calibri"/>
              </a:rPr>
              <a:t>MBO</a:t>
            </a:r>
            <a:r>
              <a:rPr dirty="0" sz="6600" spc="-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is</a:t>
            </a:r>
            <a:r>
              <a:rPr dirty="0" sz="6600" spc="-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	</a:t>
            </a:r>
            <a:r>
              <a:rPr dirty="0" sz="6600" spc="-10">
                <a:latin typeface="Calibri"/>
                <a:cs typeface="Calibri"/>
              </a:rPr>
              <a:t>method </a:t>
            </a:r>
            <a:r>
              <a:rPr dirty="0" sz="6600" spc="-20">
                <a:latin typeface="Calibri"/>
                <a:cs typeface="Calibri"/>
              </a:rPr>
              <a:t>that </a:t>
            </a:r>
            <a:r>
              <a:rPr dirty="0" sz="6600" spc="-10">
                <a:latin typeface="Calibri"/>
                <a:cs typeface="Calibri"/>
              </a:rPr>
              <a:t>deals</a:t>
            </a:r>
            <a:r>
              <a:rPr dirty="0" sz="6600" spc="40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with</a:t>
            </a:r>
            <a:r>
              <a:rPr dirty="0" sz="6600" spc="-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determining </a:t>
            </a:r>
            <a:r>
              <a:rPr dirty="0" sz="6600" spc="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objectives </a:t>
            </a:r>
            <a:r>
              <a:rPr dirty="0" sz="6600" spc="-35">
                <a:latin typeface="Calibri"/>
                <a:cs typeface="Calibri"/>
              </a:rPr>
              <a:t>to </a:t>
            </a:r>
            <a:r>
              <a:rPr dirty="0" sz="6600" spc="-5">
                <a:latin typeface="Calibri"/>
                <a:cs typeface="Calibri"/>
              </a:rPr>
              <a:t>be </a:t>
            </a:r>
            <a:r>
              <a:rPr dirty="0" sz="6600" spc="-10">
                <a:latin typeface="Calibri"/>
                <a:cs typeface="Calibri"/>
              </a:rPr>
              <a:t>accomplished </a:t>
            </a:r>
            <a:r>
              <a:rPr dirty="0" sz="6600" spc="-20">
                <a:latin typeface="Calibri"/>
                <a:cs typeface="Calibri"/>
              </a:rPr>
              <a:t>by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20">
                <a:latin typeface="Calibri"/>
                <a:cs typeface="Calibri"/>
              </a:rPr>
              <a:t>employee  </a:t>
            </a:r>
            <a:r>
              <a:rPr dirty="0" sz="6600">
                <a:latin typeface="Calibri"/>
                <a:cs typeface="Calibri"/>
              </a:rPr>
              <a:t>within a </a:t>
            </a:r>
            <a:r>
              <a:rPr dirty="0" sz="6600" spc="-15">
                <a:latin typeface="Calibri"/>
                <a:cs typeface="Calibri"/>
              </a:rPr>
              <a:t>certain </a:t>
            </a:r>
            <a:r>
              <a:rPr dirty="0" sz="6600" spc="-10">
                <a:latin typeface="Calibri"/>
                <a:cs typeface="Calibri"/>
              </a:rPr>
              <a:t>period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time and assessing  the</a:t>
            </a:r>
            <a:r>
              <a:rPr dirty="0" sz="6600" spc="5">
                <a:latin typeface="Calibri"/>
                <a:cs typeface="Calibri"/>
              </a:rPr>
              <a:t> </a:t>
            </a:r>
            <a:r>
              <a:rPr dirty="0" sz="6600" spc="-15">
                <a:latin typeface="Calibri"/>
                <a:cs typeface="Calibri"/>
              </a:rPr>
              <a:t>degree	</a:t>
            </a:r>
            <a:r>
              <a:rPr dirty="0" sz="6600" spc="-5">
                <a:latin typeface="Calibri"/>
                <a:cs typeface="Calibri"/>
              </a:rPr>
              <a:t>of success </a:t>
            </a:r>
            <a:r>
              <a:rPr dirty="0" sz="6600">
                <a:latin typeface="Calibri"/>
                <a:cs typeface="Calibri"/>
              </a:rPr>
              <a:t>in</a:t>
            </a:r>
            <a:r>
              <a:rPr dirty="0" sz="6600" spc="-5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accomplishing </a:t>
            </a:r>
            <a:r>
              <a:rPr dirty="0" sz="6600" spc="-15">
                <a:latin typeface="Calibri"/>
                <a:cs typeface="Calibri"/>
              </a:rPr>
              <a:t>those </a:t>
            </a:r>
            <a:r>
              <a:rPr dirty="0" sz="6600" spc="-10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objectives. </a:t>
            </a:r>
            <a:r>
              <a:rPr dirty="0" sz="6600">
                <a:latin typeface="Calibri"/>
                <a:cs typeface="Calibri"/>
              </a:rPr>
              <a:t>MBO </a:t>
            </a:r>
            <a:r>
              <a:rPr dirty="0" sz="6600" spc="-30">
                <a:latin typeface="Calibri"/>
                <a:cs typeface="Calibri"/>
              </a:rPr>
              <a:t>focuses </a:t>
            </a:r>
            <a:r>
              <a:rPr dirty="0" sz="6600" spc="-5">
                <a:latin typeface="Calibri"/>
                <a:cs typeface="Calibri"/>
              </a:rPr>
              <a:t>on </a:t>
            </a:r>
            <a:r>
              <a:rPr dirty="0" sz="6600" spc="-10">
                <a:latin typeface="Calibri"/>
                <a:cs typeface="Calibri"/>
              </a:rPr>
              <a:t>results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10">
                <a:latin typeface="Calibri"/>
                <a:cs typeface="Calibri"/>
              </a:rPr>
              <a:t>does  not </a:t>
            </a:r>
            <a:r>
              <a:rPr dirty="0" sz="6600" spc="-35">
                <a:latin typeface="Calibri"/>
                <a:cs typeface="Calibri"/>
              </a:rPr>
              <a:t>focus </a:t>
            </a:r>
            <a:r>
              <a:rPr dirty="0" sz="6600" spc="-5">
                <a:latin typeface="Calibri"/>
                <a:cs typeface="Calibri"/>
              </a:rPr>
              <a:t>on </a:t>
            </a:r>
            <a:r>
              <a:rPr dirty="0" sz="6600" spc="-10">
                <a:latin typeface="Calibri"/>
                <a:cs typeface="Calibri"/>
              </a:rPr>
              <a:t>mainly </a:t>
            </a:r>
            <a:r>
              <a:rPr dirty="0" sz="6600" spc="-5">
                <a:latin typeface="Calibri"/>
                <a:cs typeface="Calibri"/>
              </a:rPr>
              <a:t>on </a:t>
            </a:r>
            <a:r>
              <a:rPr dirty="0" sz="6600" spc="-25">
                <a:latin typeface="Calibri"/>
                <a:cs typeface="Calibri"/>
              </a:rPr>
              <a:t>traits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30">
                <a:latin typeface="Calibri"/>
                <a:cs typeface="Calibri"/>
              </a:rPr>
              <a:t>behaviours </a:t>
            </a:r>
            <a:r>
              <a:rPr dirty="0" sz="6600" spc="-5">
                <a:latin typeface="Calibri"/>
                <a:cs typeface="Calibri"/>
              </a:rPr>
              <a:t>of 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15">
                <a:latin typeface="Calibri"/>
                <a:cs typeface="Calibri"/>
              </a:rPr>
              <a:t>employee. </a:t>
            </a:r>
            <a:r>
              <a:rPr dirty="0" sz="6600" spc="-5">
                <a:latin typeface="Calibri"/>
                <a:cs typeface="Calibri"/>
              </a:rPr>
              <a:t>Hence </a:t>
            </a:r>
            <a:r>
              <a:rPr dirty="0" sz="6600">
                <a:latin typeface="Calibri"/>
                <a:cs typeface="Calibri"/>
              </a:rPr>
              <a:t>this </a:t>
            </a:r>
            <a:r>
              <a:rPr dirty="0" sz="6600" spc="-10">
                <a:latin typeface="Calibri"/>
                <a:cs typeface="Calibri"/>
              </a:rPr>
              <a:t>is</a:t>
            </a:r>
            <a:r>
              <a:rPr dirty="0" sz="6600" spc="-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	</a:t>
            </a:r>
            <a:r>
              <a:rPr dirty="0" sz="6600" spc="-10">
                <a:latin typeface="Calibri"/>
                <a:cs typeface="Calibri"/>
              </a:rPr>
              <a:t>result</a:t>
            </a:r>
            <a:r>
              <a:rPr dirty="0" sz="6600" spc="-110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oriented </a:t>
            </a:r>
            <a:r>
              <a:rPr dirty="0" sz="6600" spc="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PE</a:t>
            </a:r>
            <a:r>
              <a:rPr dirty="0" sz="6600" spc="-80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method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5961" y="2436876"/>
            <a:ext cx="15356205" cy="5972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 indent="-706120">
              <a:lnSpc>
                <a:spcPct val="100000"/>
              </a:lnSpc>
            </a:pPr>
            <a:r>
              <a:rPr dirty="0" sz="5400">
                <a:latin typeface="Calibri"/>
                <a:cs typeface="Calibri"/>
              </a:rPr>
              <a:t>PE is </a:t>
            </a:r>
            <a:r>
              <a:rPr dirty="0" sz="5400" spc="-15">
                <a:latin typeface="Calibri"/>
                <a:cs typeface="Calibri"/>
              </a:rPr>
              <a:t>defined </a:t>
            </a:r>
            <a:r>
              <a:rPr dirty="0" sz="5400" spc="5">
                <a:latin typeface="Calibri"/>
                <a:cs typeface="Calibri"/>
              </a:rPr>
              <a:t>as </a:t>
            </a:r>
            <a:r>
              <a:rPr dirty="0" sz="5400">
                <a:latin typeface="Calibri"/>
                <a:cs typeface="Calibri"/>
              </a:rPr>
              <a:t>the </a:t>
            </a:r>
            <a:r>
              <a:rPr dirty="0" sz="5400" spc="-35">
                <a:latin typeface="Calibri"/>
                <a:cs typeface="Calibri"/>
              </a:rPr>
              <a:t>systematic </a:t>
            </a:r>
            <a:r>
              <a:rPr dirty="0" sz="5400" spc="-15">
                <a:latin typeface="Calibri"/>
                <a:cs typeface="Calibri"/>
              </a:rPr>
              <a:t>process </a:t>
            </a:r>
            <a:r>
              <a:rPr dirty="0" sz="5400" spc="-5">
                <a:latin typeface="Calibri"/>
                <a:cs typeface="Calibri"/>
              </a:rPr>
              <a:t>of identifying,  </a:t>
            </a:r>
            <a:r>
              <a:rPr dirty="0" sz="5400">
                <a:latin typeface="Calibri"/>
                <a:cs typeface="Calibri"/>
              </a:rPr>
              <a:t>measuring, </a:t>
            </a:r>
            <a:r>
              <a:rPr dirty="0" sz="5400" spc="-5">
                <a:latin typeface="Calibri"/>
                <a:cs typeface="Calibri"/>
              </a:rPr>
              <a:t>influencing, </a:t>
            </a:r>
            <a:r>
              <a:rPr dirty="0" sz="5400">
                <a:latin typeface="Calibri"/>
                <a:cs typeface="Calibri"/>
              </a:rPr>
              <a:t>and </a:t>
            </a:r>
            <a:r>
              <a:rPr dirty="0" sz="5400" spc="-10">
                <a:latin typeface="Calibri"/>
                <a:cs typeface="Calibri"/>
              </a:rPr>
              <a:t>developing </a:t>
            </a:r>
            <a:r>
              <a:rPr dirty="0" sz="5400" spc="-5">
                <a:latin typeface="Calibri"/>
                <a:cs typeface="Calibri"/>
              </a:rPr>
              <a:t>job  </a:t>
            </a:r>
            <a:r>
              <a:rPr dirty="0" sz="5400" spc="-15">
                <a:latin typeface="Calibri"/>
                <a:cs typeface="Calibri"/>
              </a:rPr>
              <a:t>performance </a:t>
            </a:r>
            <a:r>
              <a:rPr dirty="0" sz="5400" spc="-5">
                <a:latin typeface="Calibri"/>
                <a:cs typeface="Calibri"/>
              </a:rPr>
              <a:t>of </a:t>
            </a:r>
            <a:r>
              <a:rPr dirty="0" sz="5400">
                <a:latin typeface="Calibri"/>
                <a:cs typeface="Calibri"/>
              </a:rPr>
              <a:t>the </a:t>
            </a:r>
            <a:r>
              <a:rPr dirty="0" sz="5400" spc="-15">
                <a:latin typeface="Calibri"/>
                <a:cs typeface="Calibri"/>
              </a:rPr>
              <a:t>employees </a:t>
            </a:r>
            <a:r>
              <a:rPr dirty="0" sz="5400">
                <a:latin typeface="Calibri"/>
                <a:cs typeface="Calibri"/>
              </a:rPr>
              <a:t>in the </a:t>
            </a:r>
            <a:r>
              <a:rPr dirty="0" sz="5400" spc="-30">
                <a:latin typeface="Calibri"/>
                <a:cs typeface="Calibri"/>
              </a:rPr>
              <a:t>organization </a:t>
            </a:r>
            <a:r>
              <a:rPr dirty="0" sz="5400" spc="5">
                <a:latin typeface="Calibri"/>
                <a:cs typeface="Calibri"/>
              </a:rPr>
              <a:t>in  </a:t>
            </a:r>
            <a:r>
              <a:rPr dirty="0" sz="5400" spc="-15">
                <a:latin typeface="Calibri"/>
                <a:cs typeface="Calibri"/>
              </a:rPr>
              <a:t>relation </a:t>
            </a:r>
            <a:r>
              <a:rPr dirty="0" sz="5400" spc="-20">
                <a:latin typeface="Calibri"/>
                <a:cs typeface="Calibri"/>
              </a:rPr>
              <a:t>to </a:t>
            </a:r>
            <a:r>
              <a:rPr dirty="0" sz="5400">
                <a:latin typeface="Calibri"/>
                <a:cs typeface="Calibri"/>
              </a:rPr>
              <a:t>the </a:t>
            </a:r>
            <a:r>
              <a:rPr dirty="0" sz="5400" spc="-10">
                <a:latin typeface="Calibri"/>
                <a:cs typeface="Calibri"/>
              </a:rPr>
              <a:t>set </a:t>
            </a:r>
            <a:r>
              <a:rPr dirty="0" sz="5400" spc="-5">
                <a:latin typeface="Calibri"/>
                <a:cs typeface="Calibri"/>
              </a:rPr>
              <a:t>of norms </a:t>
            </a:r>
            <a:r>
              <a:rPr dirty="0" sz="5400">
                <a:latin typeface="Calibri"/>
                <a:cs typeface="Calibri"/>
              </a:rPr>
              <a:t>and </a:t>
            </a:r>
            <a:r>
              <a:rPr dirty="0" sz="5400" spc="-25">
                <a:latin typeface="Calibri"/>
                <a:cs typeface="Calibri"/>
              </a:rPr>
              <a:t>standards </a:t>
            </a:r>
            <a:r>
              <a:rPr dirty="0" sz="5400" spc="-35">
                <a:latin typeface="Calibri"/>
                <a:cs typeface="Calibri"/>
              </a:rPr>
              <a:t>for </a:t>
            </a:r>
            <a:r>
              <a:rPr dirty="0" sz="5400">
                <a:latin typeface="Calibri"/>
                <a:cs typeface="Calibri"/>
              </a:rPr>
              <a:t>a  </a:t>
            </a:r>
            <a:r>
              <a:rPr dirty="0" sz="5400" spc="-5">
                <a:latin typeface="Calibri"/>
                <a:cs typeface="Calibri"/>
              </a:rPr>
              <a:t>particular period of </a:t>
            </a:r>
            <a:r>
              <a:rPr dirty="0" sz="5400">
                <a:latin typeface="Calibri"/>
                <a:cs typeface="Calibri"/>
              </a:rPr>
              <a:t>time in </a:t>
            </a:r>
            <a:r>
              <a:rPr dirty="0" sz="5400" spc="-20">
                <a:latin typeface="Calibri"/>
                <a:cs typeface="Calibri"/>
              </a:rPr>
              <a:t>order to </a:t>
            </a:r>
            <a:r>
              <a:rPr dirty="0" sz="5400" spc="-15">
                <a:latin typeface="Calibri"/>
                <a:cs typeface="Calibri"/>
              </a:rPr>
              <a:t>achieve various  </a:t>
            </a:r>
            <a:r>
              <a:rPr dirty="0" sz="5400" spc="-5">
                <a:latin typeface="Calibri"/>
                <a:cs typeface="Calibri"/>
              </a:rPr>
              <a:t>purposes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95"/>
              </a:spcBef>
            </a:pPr>
            <a:r>
              <a:rPr dirty="0" sz="5400" spc="-85">
                <a:solidFill>
                  <a:srgbClr val="C00000"/>
                </a:solidFill>
                <a:latin typeface="Calibri"/>
                <a:cs typeface="Calibri"/>
              </a:rPr>
              <a:t>H.H.D.N.P.</a:t>
            </a:r>
            <a:r>
              <a:rPr dirty="0" sz="5400" spc="-95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5400" spc="-10">
                <a:solidFill>
                  <a:srgbClr val="C00000"/>
                </a:solidFill>
                <a:latin typeface="Calibri"/>
                <a:cs typeface="Calibri"/>
              </a:rPr>
              <a:t>Opatha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0850" y="450850"/>
          <a:ext cx="17087850" cy="12570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400"/>
                <a:gridCol w="8534400"/>
              </a:tblGrid>
              <a:tr h="761746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2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dirty="0" sz="4000" spc="-2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Disadvantages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11795760">
                <a:tc>
                  <a:txBody>
                    <a:bodyPr/>
                    <a:lstStyle/>
                    <a:p>
                      <a:pPr marL="85090" marR="445770">
                        <a:lnSpc>
                          <a:spcPts val="4320"/>
                        </a:lnSpc>
                        <a:spcBef>
                          <a:spcPts val="125"/>
                        </a:spcBef>
                      </a:pPr>
                      <a:r>
                        <a:rPr dirty="0" sz="36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Objectivity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evaluation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enhanced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subjectivity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evaluation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minimized.</a:t>
                      </a:r>
                      <a:r>
                        <a:rPr dirty="0" sz="360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This 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will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result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in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increasing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degree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accuracy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36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PE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 marR="753745">
                        <a:lnSpc>
                          <a:spcPts val="4320"/>
                        </a:lnSpc>
                      </a:pPr>
                      <a:r>
                        <a:rPr dirty="0" sz="3600" spc="-1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Setting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clear and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specific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goals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has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a 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greater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positive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effect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performance 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improvement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than does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“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do the</a:t>
                      </a:r>
                      <a:r>
                        <a:rPr dirty="0" sz="36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best 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you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can”</a:t>
                      </a:r>
                      <a:r>
                        <a:rPr dirty="0" sz="36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approach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ts val="4175"/>
                        </a:lnSpc>
                      </a:pPr>
                      <a:r>
                        <a:rPr dirty="0" sz="3600" spc="-3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30">
                          <a:latin typeface="Calibri"/>
                          <a:cs typeface="Calibri"/>
                        </a:rPr>
                        <a:t>Subordinate’s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motivation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 commitment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>
                          <a:latin typeface="Calibri"/>
                          <a:cs typeface="Calibri"/>
                        </a:rPr>
                        <a:t>will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increasing owing </a:t>
                      </a:r>
                      <a:r>
                        <a:rPr dirty="0" sz="3600" spc="-30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3600" spc="-9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subordinate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 spc="-5">
                          <a:latin typeface="Calibri"/>
                          <a:cs typeface="Calibri"/>
                        </a:rPr>
                        <a:t>participation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 marR="337185">
                        <a:lnSpc>
                          <a:spcPct val="100000"/>
                        </a:lnSpc>
                      </a:pPr>
                      <a:r>
                        <a:rPr dirty="0" sz="36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Creativity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subordinate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is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permitted</a:t>
                      </a:r>
                      <a:r>
                        <a:rPr dirty="0" sz="3600" spc="-114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and  </a:t>
                      </a:r>
                      <a:r>
                        <a:rPr dirty="0" sz="3600" spc="-25">
                          <a:latin typeface="Calibri"/>
                          <a:cs typeface="Calibri"/>
                        </a:rPr>
                        <a:t>may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be enhanced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through subordinate 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participation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It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improves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vertical</a:t>
                      </a:r>
                      <a:r>
                        <a:rPr dirty="0" sz="3600" spc="-1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communication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 spc="-15">
                          <a:latin typeface="Calibri"/>
                          <a:cs typeface="Calibri"/>
                        </a:rPr>
                        <a:t>between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3600" spc="-5">
                          <a:latin typeface="Calibri"/>
                          <a:cs typeface="Calibri"/>
                        </a:rPr>
                        <a:t>superior 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and the</a:t>
                      </a:r>
                      <a:r>
                        <a:rPr dirty="0" sz="36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subordinate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It will </a:t>
                      </a:r>
                      <a:r>
                        <a:rPr dirty="0" sz="3600" spc="-20">
                          <a:latin typeface="Calibri"/>
                          <a:cs typeface="Calibri"/>
                        </a:rPr>
                        <a:t>facilitate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controlling</a:t>
                      </a:r>
                      <a:r>
                        <a:rPr dirty="0" sz="36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process</a:t>
                      </a:r>
                      <a:endParaRPr sz="36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dirty="0" sz="360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3600">
                          <a:latin typeface="Calibri"/>
                          <a:cs typeface="Calibri"/>
                        </a:rPr>
                        <a:t>Job ambiguity is </a:t>
                      </a:r>
                      <a:r>
                        <a:rPr dirty="0" sz="3600" spc="-15">
                          <a:latin typeface="Calibri"/>
                          <a:cs typeface="Calibri"/>
                        </a:rPr>
                        <a:t>greatly</a:t>
                      </a:r>
                      <a:r>
                        <a:rPr dirty="0" sz="3600" spc="-1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10">
                          <a:latin typeface="Calibri"/>
                          <a:cs typeface="Calibri"/>
                        </a:rPr>
                        <a:t>decreased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 marR="152400">
                        <a:lnSpc>
                          <a:spcPts val="4800"/>
                        </a:lnSpc>
                        <a:spcBef>
                          <a:spcPts val="114"/>
                        </a:spcBef>
                      </a:pPr>
                      <a:r>
                        <a:rPr dirty="0" sz="40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Increase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amount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paper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work  required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managers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to report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progress 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towards</a:t>
                      </a:r>
                      <a:r>
                        <a:rPr dirty="0" sz="4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objectives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4000">
                        <a:latin typeface="Times New Roman"/>
                        <a:cs typeface="Times New Roman"/>
                      </a:endParaRPr>
                    </a:p>
                    <a:p>
                      <a:pPr marL="85725" marR="771525">
                        <a:lnSpc>
                          <a:spcPct val="100000"/>
                        </a:lnSpc>
                      </a:pPr>
                      <a:r>
                        <a:rPr dirty="0" sz="4000" spc="-1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Focuses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on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results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of the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employee 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only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ignoring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traits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and</a:t>
                      </a:r>
                      <a:r>
                        <a:rPr dirty="0" sz="4000" spc="-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behaviours</a:t>
                      </a:r>
                      <a:endParaRPr sz="4000">
                        <a:latin typeface="Calibri"/>
                        <a:cs typeface="Calibri"/>
                      </a:endParaRPr>
                    </a:p>
                    <a:p>
                      <a:pPr marL="85725" marR="197485">
                        <a:lnSpc>
                          <a:spcPct val="100000"/>
                        </a:lnSpc>
                      </a:pPr>
                      <a:r>
                        <a:rPr dirty="0" sz="4000" spc="-2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May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be used as a “ whip”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by 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management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to get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employees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do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what managements </a:t>
                      </a:r>
                      <a:r>
                        <a:rPr dirty="0" sz="4000" spc="-25">
                          <a:latin typeface="Calibri"/>
                          <a:cs typeface="Calibri"/>
                        </a:rPr>
                        <a:t>want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him/her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to  </a:t>
                      </a:r>
                      <a:r>
                        <a:rPr dirty="0" sz="4000" spc="-30">
                          <a:latin typeface="Calibri"/>
                          <a:cs typeface="Calibri"/>
                        </a:rPr>
                        <a:t>do, </a:t>
                      </a:r>
                      <a:r>
                        <a:rPr dirty="0" sz="4000" spc="-10">
                          <a:latin typeface="Calibri"/>
                          <a:cs typeface="Calibri"/>
                        </a:rPr>
                        <a:t>not what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the </a:t>
                      </a:r>
                      <a:r>
                        <a:rPr dirty="0" sz="4000" spc="-15">
                          <a:latin typeface="Calibri"/>
                          <a:cs typeface="Calibri"/>
                        </a:rPr>
                        <a:t>employee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feels </a:t>
                      </a:r>
                      <a:r>
                        <a:rPr dirty="0" sz="4000" spc="-5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40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000" spc="-20">
                          <a:latin typeface="Calibri"/>
                          <a:cs typeface="Calibri"/>
                        </a:rPr>
                        <a:t>best</a:t>
                      </a:r>
                      <a:endParaRPr sz="4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3768" y="445642"/>
            <a:ext cx="4521200" cy="10604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/>
              <a:t>MBO</a:t>
            </a:r>
            <a:r>
              <a:rPr dirty="0" sz="6600" spc="-105"/>
              <a:t> </a:t>
            </a:r>
            <a:r>
              <a:rPr dirty="0" sz="6600" spc="-20"/>
              <a:t>Process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3429761" y="2820161"/>
            <a:ext cx="9144000" cy="12192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258445" rIns="0" bIns="0" rtlCol="0" vert="horz">
            <a:spAutoFit/>
          </a:bodyPr>
          <a:lstStyle/>
          <a:p>
            <a:pPr marL="3070225">
              <a:lnSpc>
                <a:spcPct val="100000"/>
              </a:lnSpc>
              <a:spcBef>
                <a:spcPts val="2035"/>
              </a:spcBef>
            </a:pP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1. </a:t>
            </a:r>
            <a:r>
              <a:rPr dirty="0" sz="4000" spc="-10">
                <a:solidFill>
                  <a:srgbClr val="FFFFFF"/>
                </a:solidFill>
                <a:latin typeface="Calibri"/>
                <a:cs typeface="Calibri"/>
              </a:rPr>
              <a:t>Study </a:t>
            </a:r>
            <a:r>
              <a:rPr dirty="0" sz="40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40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00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endParaRPr sz="4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05961" y="4496561"/>
            <a:ext cx="9067800" cy="12192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285115" rIns="0" bIns="0" rtlCol="0" vert="horz">
            <a:spAutoFit/>
          </a:bodyPr>
          <a:lstStyle/>
          <a:p>
            <a:pPr marL="2974340">
              <a:lnSpc>
                <a:spcPct val="100000"/>
              </a:lnSpc>
              <a:spcBef>
                <a:spcPts val="2245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2. </a:t>
            </a:r>
            <a:r>
              <a:rPr dirty="0" sz="3700" spc="-15">
                <a:solidFill>
                  <a:srgbClr val="FFFFFF"/>
                </a:solidFill>
                <a:latin typeface="Calibri"/>
                <a:cs typeface="Calibri"/>
              </a:rPr>
              <a:t>Agreement </a:t>
            </a: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7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duties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658361" y="6249161"/>
            <a:ext cx="8991600" cy="12192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285115" rIns="0" bIns="0" rtlCol="0" vert="horz">
            <a:spAutoFit/>
          </a:bodyPr>
          <a:lstStyle/>
          <a:p>
            <a:pPr marL="2704465">
              <a:lnSpc>
                <a:spcPct val="100000"/>
              </a:lnSpc>
              <a:spcBef>
                <a:spcPts val="2245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3. </a:t>
            </a:r>
            <a:r>
              <a:rPr dirty="0" sz="3700" spc="-15">
                <a:solidFill>
                  <a:srgbClr val="FFFFFF"/>
                </a:solidFill>
                <a:latin typeface="Calibri"/>
                <a:cs typeface="Calibri"/>
              </a:rPr>
              <a:t>Establishment </a:t>
            </a: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7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4561" y="8001761"/>
            <a:ext cx="8915400" cy="12192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285115" rIns="0" bIns="0" rtlCol="0" vert="horz">
            <a:spAutoFit/>
          </a:bodyPr>
          <a:lstStyle/>
          <a:p>
            <a:pPr marL="2593340">
              <a:lnSpc>
                <a:spcPct val="100000"/>
              </a:lnSpc>
              <a:spcBef>
                <a:spcPts val="2245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4. PE </a:t>
            </a: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criteria </a:t>
            </a: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700" spc="-20">
                <a:solidFill>
                  <a:srgbClr val="FFFFFF"/>
                </a:solidFill>
                <a:latin typeface="Calibri"/>
                <a:cs typeface="Calibri"/>
              </a:rPr>
              <a:t> standards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34561" y="9830561"/>
            <a:ext cx="8915400" cy="12192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285115" rIns="0" bIns="0" rtlCol="0" vert="horz">
            <a:spAutoFit/>
          </a:bodyPr>
          <a:lstStyle/>
          <a:p>
            <a:pPr marL="2896235">
              <a:lnSpc>
                <a:spcPct val="100000"/>
              </a:lnSpc>
              <a:spcBef>
                <a:spcPts val="2245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5. </a:t>
            </a: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On-going discussion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34561" y="11506961"/>
            <a:ext cx="8991600" cy="12192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285750" rIns="0" bIns="0" rtlCol="0" vert="horz">
            <a:spAutoFit/>
          </a:bodyPr>
          <a:lstStyle/>
          <a:p>
            <a:pPr marL="3257550">
              <a:lnSpc>
                <a:spcPct val="100000"/>
              </a:lnSpc>
              <a:spcBef>
                <a:spcPts val="2250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dirty="0" sz="37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2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5013686" y="6401561"/>
            <a:ext cx="2590800" cy="1066800"/>
          </a:xfrm>
          <a:custGeom>
            <a:avLst/>
            <a:gdLst/>
            <a:ahLst/>
            <a:cxnLst/>
            <a:rect l="l" t="t" r="r" b="b"/>
            <a:pathLst>
              <a:path w="2590800" h="1066800">
                <a:moveTo>
                  <a:pt x="0" y="1066800"/>
                </a:moveTo>
                <a:lnTo>
                  <a:pt x="2590800" y="1066800"/>
                </a:lnTo>
                <a:lnTo>
                  <a:pt x="25908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5013686" y="6401561"/>
            <a:ext cx="2590800" cy="1066800"/>
          </a:xfrm>
          <a:custGeom>
            <a:avLst/>
            <a:gdLst/>
            <a:ahLst/>
            <a:cxnLst/>
            <a:rect l="l" t="t" r="r" b="b"/>
            <a:pathLst>
              <a:path w="2590800" h="1066800">
                <a:moveTo>
                  <a:pt x="0" y="1066800"/>
                </a:moveTo>
                <a:lnTo>
                  <a:pt x="2590800" y="1066800"/>
                </a:lnTo>
                <a:lnTo>
                  <a:pt x="25908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5160879" y="6623431"/>
            <a:ext cx="2298065" cy="6000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r>
              <a:rPr dirty="0" sz="37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849361" y="41155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152400"/>
                </a:moveTo>
                <a:lnTo>
                  <a:pt x="0" y="152400"/>
                </a:lnTo>
                <a:lnTo>
                  <a:pt x="419100" y="304800"/>
                </a:lnTo>
                <a:lnTo>
                  <a:pt x="838200" y="152400"/>
                </a:lnTo>
                <a:close/>
              </a:path>
              <a:path w="838200" h="304800">
                <a:moveTo>
                  <a:pt x="628650" y="0"/>
                </a:moveTo>
                <a:lnTo>
                  <a:pt x="209550" y="0"/>
                </a:lnTo>
                <a:lnTo>
                  <a:pt x="209550" y="152400"/>
                </a:lnTo>
                <a:lnTo>
                  <a:pt x="628650" y="152400"/>
                </a:lnTo>
                <a:lnTo>
                  <a:pt x="6286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849361" y="41155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400"/>
                </a:moveTo>
                <a:lnTo>
                  <a:pt x="209550" y="152400"/>
                </a:lnTo>
                <a:lnTo>
                  <a:pt x="209550" y="0"/>
                </a:lnTo>
                <a:lnTo>
                  <a:pt x="628650" y="0"/>
                </a:lnTo>
                <a:lnTo>
                  <a:pt x="628650" y="152400"/>
                </a:lnTo>
                <a:lnTo>
                  <a:pt x="838200" y="152400"/>
                </a:lnTo>
                <a:lnTo>
                  <a:pt x="4191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25561" y="58681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152400"/>
                </a:moveTo>
                <a:lnTo>
                  <a:pt x="0" y="152400"/>
                </a:lnTo>
                <a:lnTo>
                  <a:pt x="419100" y="304800"/>
                </a:lnTo>
                <a:lnTo>
                  <a:pt x="838200" y="152400"/>
                </a:lnTo>
                <a:close/>
              </a:path>
              <a:path w="838200" h="304800">
                <a:moveTo>
                  <a:pt x="628650" y="0"/>
                </a:moveTo>
                <a:lnTo>
                  <a:pt x="209550" y="0"/>
                </a:lnTo>
                <a:lnTo>
                  <a:pt x="209550" y="152400"/>
                </a:lnTo>
                <a:lnTo>
                  <a:pt x="628650" y="152400"/>
                </a:lnTo>
                <a:lnTo>
                  <a:pt x="6286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25561" y="58681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400"/>
                </a:moveTo>
                <a:lnTo>
                  <a:pt x="209550" y="152400"/>
                </a:lnTo>
                <a:lnTo>
                  <a:pt x="209550" y="0"/>
                </a:lnTo>
                <a:lnTo>
                  <a:pt x="628650" y="0"/>
                </a:lnTo>
                <a:lnTo>
                  <a:pt x="628650" y="152400"/>
                </a:lnTo>
                <a:lnTo>
                  <a:pt x="838200" y="152400"/>
                </a:lnTo>
                <a:lnTo>
                  <a:pt x="4191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8001761" y="76207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152400"/>
                </a:moveTo>
                <a:lnTo>
                  <a:pt x="0" y="152400"/>
                </a:lnTo>
                <a:lnTo>
                  <a:pt x="419100" y="304800"/>
                </a:lnTo>
                <a:lnTo>
                  <a:pt x="838200" y="152400"/>
                </a:lnTo>
                <a:close/>
              </a:path>
              <a:path w="838200" h="304800">
                <a:moveTo>
                  <a:pt x="628650" y="0"/>
                </a:moveTo>
                <a:lnTo>
                  <a:pt x="209550" y="0"/>
                </a:lnTo>
                <a:lnTo>
                  <a:pt x="209550" y="152400"/>
                </a:lnTo>
                <a:lnTo>
                  <a:pt x="628650" y="152400"/>
                </a:lnTo>
                <a:lnTo>
                  <a:pt x="6286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001761" y="76207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400"/>
                </a:moveTo>
                <a:lnTo>
                  <a:pt x="209550" y="152400"/>
                </a:lnTo>
                <a:lnTo>
                  <a:pt x="209550" y="0"/>
                </a:lnTo>
                <a:lnTo>
                  <a:pt x="628650" y="0"/>
                </a:lnTo>
                <a:lnTo>
                  <a:pt x="628650" y="152400"/>
                </a:lnTo>
                <a:lnTo>
                  <a:pt x="838200" y="152400"/>
                </a:lnTo>
                <a:lnTo>
                  <a:pt x="4191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8001761" y="93733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152400"/>
                </a:moveTo>
                <a:lnTo>
                  <a:pt x="0" y="152400"/>
                </a:lnTo>
                <a:lnTo>
                  <a:pt x="419100" y="304800"/>
                </a:lnTo>
                <a:lnTo>
                  <a:pt x="838200" y="152400"/>
                </a:lnTo>
                <a:close/>
              </a:path>
              <a:path w="838200" h="304800">
                <a:moveTo>
                  <a:pt x="628650" y="0"/>
                </a:moveTo>
                <a:lnTo>
                  <a:pt x="209550" y="0"/>
                </a:lnTo>
                <a:lnTo>
                  <a:pt x="209550" y="152400"/>
                </a:lnTo>
                <a:lnTo>
                  <a:pt x="628650" y="152400"/>
                </a:lnTo>
                <a:lnTo>
                  <a:pt x="6286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8001761" y="93733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400"/>
                </a:moveTo>
                <a:lnTo>
                  <a:pt x="209550" y="152400"/>
                </a:lnTo>
                <a:lnTo>
                  <a:pt x="209550" y="0"/>
                </a:lnTo>
                <a:lnTo>
                  <a:pt x="628650" y="0"/>
                </a:lnTo>
                <a:lnTo>
                  <a:pt x="628650" y="152400"/>
                </a:lnTo>
                <a:lnTo>
                  <a:pt x="838200" y="152400"/>
                </a:lnTo>
                <a:lnTo>
                  <a:pt x="4191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8001761" y="111259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838200" y="152400"/>
                </a:moveTo>
                <a:lnTo>
                  <a:pt x="0" y="152400"/>
                </a:lnTo>
                <a:lnTo>
                  <a:pt x="419100" y="304800"/>
                </a:lnTo>
                <a:lnTo>
                  <a:pt x="838200" y="152400"/>
                </a:lnTo>
                <a:close/>
              </a:path>
              <a:path w="838200" h="304800">
                <a:moveTo>
                  <a:pt x="628650" y="0"/>
                </a:moveTo>
                <a:lnTo>
                  <a:pt x="209550" y="0"/>
                </a:lnTo>
                <a:lnTo>
                  <a:pt x="209550" y="152400"/>
                </a:lnTo>
                <a:lnTo>
                  <a:pt x="628650" y="152400"/>
                </a:lnTo>
                <a:lnTo>
                  <a:pt x="62865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8001761" y="11125961"/>
            <a:ext cx="838200" cy="304800"/>
          </a:xfrm>
          <a:custGeom>
            <a:avLst/>
            <a:gdLst/>
            <a:ahLst/>
            <a:cxnLst/>
            <a:rect l="l" t="t" r="r" b="b"/>
            <a:pathLst>
              <a:path w="838200" h="304800">
                <a:moveTo>
                  <a:pt x="0" y="152400"/>
                </a:moveTo>
                <a:lnTo>
                  <a:pt x="209550" y="152400"/>
                </a:lnTo>
                <a:lnTo>
                  <a:pt x="209550" y="0"/>
                </a:lnTo>
                <a:lnTo>
                  <a:pt x="628650" y="0"/>
                </a:lnTo>
                <a:lnTo>
                  <a:pt x="628650" y="152400"/>
                </a:lnTo>
                <a:lnTo>
                  <a:pt x="838200" y="152400"/>
                </a:lnTo>
                <a:lnTo>
                  <a:pt x="419100" y="304800"/>
                </a:lnTo>
                <a:lnTo>
                  <a:pt x="0" y="152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16306800" y="3201923"/>
            <a:ext cx="3175" cy="3200400"/>
          </a:xfrm>
          <a:custGeom>
            <a:avLst/>
            <a:gdLst/>
            <a:ahLst/>
            <a:cxnLst/>
            <a:rect l="l" t="t" r="r" b="b"/>
            <a:pathLst>
              <a:path w="3175" h="3200400">
                <a:moveTo>
                  <a:pt x="0" y="3200400"/>
                </a:moveTo>
                <a:lnTo>
                  <a:pt x="3175" y="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6306800" y="7469123"/>
            <a:ext cx="3175" cy="4953000"/>
          </a:xfrm>
          <a:custGeom>
            <a:avLst/>
            <a:gdLst/>
            <a:ahLst/>
            <a:cxnLst/>
            <a:rect l="l" t="t" r="r" b="b"/>
            <a:pathLst>
              <a:path w="3175" h="4953000">
                <a:moveTo>
                  <a:pt x="3175" y="0"/>
                </a:moveTo>
                <a:lnTo>
                  <a:pt x="0" y="495300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3030200" y="3224910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88646" y="0"/>
                </a:moveTo>
                <a:lnTo>
                  <a:pt x="0" y="51689"/>
                </a:lnTo>
                <a:lnTo>
                  <a:pt x="85598" y="101727"/>
                </a:lnTo>
                <a:lnTo>
                  <a:pt x="88519" y="103378"/>
                </a:lnTo>
                <a:lnTo>
                  <a:pt x="92455" y="102362"/>
                </a:lnTo>
                <a:lnTo>
                  <a:pt x="94234" y="99441"/>
                </a:lnTo>
                <a:lnTo>
                  <a:pt x="96011" y="96393"/>
                </a:lnTo>
                <a:lnTo>
                  <a:pt x="94996" y="92456"/>
                </a:lnTo>
                <a:lnTo>
                  <a:pt x="36014" y="58050"/>
                </a:lnTo>
                <a:lnTo>
                  <a:pt x="12446" y="58039"/>
                </a:lnTo>
                <a:lnTo>
                  <a:pt x="12446" y="45339"/>
                </a:lnTo>
                <a:lnTo>
                  <a:pt x="36051" y="45339"/>
                </a:lnTo>
                <a:lnTo>
                  <a:pt x="94996" y="11049"/>
                </a:lnTo>
                <a:lnTo>
                  <a:pt x="96011" y="7112"/>
                </a:lnTo>
                <a:lnTo>
                  <a:pt x="92455" y="1016"/>
                </a:lnTo>
                <a:lnTo>
                  <a:pt x="88646" y="0"/>
                </a:lnTo>
                <a:close/>
              </a:path>
              <a:path w="3276600" h="103504">
                <a:moveTo>
                  <a:pt x="36032" y="45350"/>
                </a:moveTo>
                <a:lnTo>
                  <a:pt x="25122" y="51696"/>
                </a:lnTo>
                <a:lnTo>
                  <a:pt x="36014" y="58050"/>
                </a:lnTo>
                <a:lnTo>
                  <a:pt x="3276600" y="59563"/>
                </a:lnTo>
                <a:lnTo>
                  <a:pt x="3276600" y="46863"/>
                </a:lnTo>
                <a:lnTo>
                  <a:pt x="36032" y="45350"/>
                </a:lnTo>
                <a:close/>
              </a:path>
              <a:path w="3276600" h="103504">
                <a:moveTo>
                  <a:pt x="12446" y="45339"/>
                </a:moveTo>
                <a:lnTo>
                  <a:pt x="12446" y="58039"/>
                </a:lnTo>
                <a:lnTo>
                  <a:pt x="36014" y="58050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8"/>
                </a:lnTo>
                <a:lnTo>
                  <a:pt x="34523" y="46228"/>
                </a:lnTo>
                <a:lnTo>
                  <a:pt x="36032" y="45350"/>
                </a:lnTo>
                <a:lnTo>
                  <a:pt x="12446" y="45339"/>
                </a:lnTo>
                <a:close/>
              </a:path>
              <a:path w="3276600" h="103504">
                <a:moveTo>
                  <a:pt x="15748" y="46228"/>
                </a:moveTo>
                <a:lnTo>
                  <a:pt x="15748" y="57150"/>
                </a:lnTo>
                <a:lnTo>
                  <a:pt x="25122" y="51696"/>
                </a:lnTo>
                <a:lnTo>
                  <a:pt x="15748" y="46228"/>
                </a:lnTo>
                <a:close/>
              </a:path>
              <a:path w="3276600" h="103504">
                <a:moveTo>
                  <a:pt x="25122" y="51696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22" y="51696"/>
                </a:lnTo>
                <a:close/>
              </a:path>
              <a:path w="3276600" h="103504">
                <a:moveTo>
                  <a:pt x="34523" y="46228"/>
                </a:moveTo>
                <a:lnTo>
                  <a:pt x="15748" y="46228"/>
                </a:lnTo>
                <a:lnTo>
                  <a:pt x="25122" y="51696"/>
                </a:lnTo>
                <a:lnTo>
                  <a:pt x="34523" y="4622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3030200" y="5053710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88646" y="0"/>
                </a:moveTo>
                <a:lnTo>
                  <a:pt x="0" y="51689"/>
                </a:lnTo>
                <a:lnTo>
                  <a:pt x="85598" y="101727"/>
                </a:lnTo>
                <a:lnTo>
                  <a:pt x="88519" y="103378"/>
                </a:lnTo>
                <a:lnTo>
                  <a:pt x="92455" y="102362"/>
                </a:lnTo>
                <a:lnTo>
                  <a:pt x="94234" y="99441"/>
                </a:lnTo>
                <a:lnTo>
                  <a:pt x="96011" y="96393"/>
                </a:lnTo>
                <a:lnTo>
                  <a:pt x="94996" y="92456"/>
                </a:lnTo>
                <a:lnTo>
                  <a:pt x="36014" y="58050"/>
                </a:lnTo>
                <a:lnTo>
                  <a:pt x="12446" y="58039"/>
                </a:lnTo>
                <a:lnTo>
                  <a:pt x="12446" y="45339"/>
                </a:lnTo>
                <a:lnTo>
                  <a:pt x="36051" y="45339"/>
                </a:lnTo>
                <a:lnTo>
                  <a:pt x="94996" y="11049"/>
                </a:lnTo>
                <a:lnTo>
                  <a:pt x="96011" y="7112"/>
                </a:lnTo>
                <a:lnTo>
                  <a:pt x="92455" y="1016"/>
                </a:lnTo>
                <a:lnTo>
                  <a:pt x="88646" y="0"/>
                </a:lnTo>
                <a:close/>
              </a:path>
              <a:path w="3276600" h="103504">
                <a:moveTo>
                  <a:pt x="36032" y="45350"/>
                </a:moveTo>
                <a:lnTo>
                  <a:pt x="25122" y="51696"/>
                </a:lnTo>
                <a:lnTo>
                  <a:pt x="36014" y="58050"/>
                </a:lnTo>
                <a:lnTo>
                  <a:pt x="3276600" y="59563"/>
                </a:lnTo>
                <a:lnTo>
                  <a:pt x="3276600" y="46863"/>
                </a:lnTo>
                <a:lnTo>
                  <a:pt x="36032" y="45350"/>
                </a:lnTo>
                <a:close/>
              </a:path>
              <a:path w="3276600" h="103504">
                <a:moveTo>
                  <a:pt x="12446" y="45339"/>
                </a:moveTo>
                <a:lnTo>
                  <a:pt x="12446" y="58039"/>
                </a:lnTo>
                <a:lnTo>
                  <a:pt x="36014" y="58050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8"/>
                </a:lnTo>
                <a:lnTo>
                  <a:pt x="34523" y="46228"/>
                </a:lnTo>
                <a:lnTo>
                  <a:pt x="36032" y="45350"/>
                </a:lnTo>
                <a:lnTo>
                  <a:pt x="12446" y="45339"/>
                </a:lnTo>
                <a:close/>
              </a:path>
              <a:path w="3276600" h="103504">
                <a:moveTo>
                  <a:pt x="15748" y="46228"/>
                </a:moveTo>
                <a:lnTo>
                  <a:pt x="15748" y="57150"/>
                </a:lnTo>
                <a:lnTo>
                  <a:pt x="25122" y="51696"/>
                </a:lnTo>
                <a:lnTo>
                  <a:pt x="15748" y="46228"/>
                </a:lnTo>
                <a:close/>
              </a:path>
              <a:path w="3276600" h="103504">
                <a:moveTo>
                  <a:pt x="25122" y="51696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22" y="51696"/>
                </a:lnTo>
                <a:close/>
              </a:path>
              <a:path w="3276600" h="103504">
                <a:moveTo>
                  <a:pt x="34523" y="46228"/>
                </a:moveTo>
                <a:lnTo>
                  <a:pt x="15748" y="46228"/>
                </a:lnTo>
                <a:lnTo>
                  <a:pt x="25122" y="51696"/>
                </a:lnTo>
                <a:lnTo>
                  <a:pt x="34523" y="4622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3030200" y="8635110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88646" y="0"/>
                </a:moveTo>
                <a:lnTo>
                  <a:pt x="0" y="51688"/>
                </a:lnTo>
                <a:lnTo>
                  <a:pt x="85598" y="101726"/>
                </a:lnTo>
                <a:lnTo>
                  <a:pt x="88519" y="103377"/>
                </a:lnTo>
                <a:lnTo>
                  <a:pt x="92455" y="102361"/>
                </a:lnTo>
                <a:lnTo>
                  <a:pt x="94234" y="99440"/>
                </a:lnTo>
                <a:lnTo>
                  <a:pt x="96011" y="96392"/>
                </a:lnTo>
                <a:lnTo>
                  <a:pt x="94996" y="92455"/>
                </a:lnTo>
                <a:lnTo>
                  <a:pt x="36014" y="58050"/>
                </a:lnTo>
                <a:lnTo>
                  <a:pt x="12446" y="58038"/>
                </a:lnTo>
                <a:lnTo>
                  <a:pt x="12446" y="45338"/>
                </a:lnTo>
                <a:lnTo>
                  <a:pt x="36051" y="45338"/>
                </a:lnTo>
                <a:lnTo>
                  <a:pt x="94996" y="11048"/>
                </a:lnTo>
                <a:lnTo>
                  <a:pt x="96011" y="7111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3276600" h="103504">
                <a:moveTo>
                  <a:pt x="36032" y="45350"/>
                </a:moveTo>
                <a:lnTo>
                  <a:pt x="25122" y="51696"/>
                </a:lnTo>
                <a:lnTo>
                  <a:pt x="36014" y="58050"/>
                </a:lnTo>
                <a:lnTo>
                  <a:pt x="3276600" y="59562"/>
                </a:lnTo>
                <a:lnTo>
                  <a:pt x="3276600" y="46862"/>
                </a:lnTo>
                <a:lnTo>
                  <a:pt x="36032" y="45350"/>
                </a:lnTo>
                <a:close/>
              </a:path>
              <a:path w="3276600" h="103504">
                <a:moveTo>
                  <a:pt x="12446" y="45338"/>
                </a:moveTo>
                <a:lnTo>
                  <a:pt x="12446" y="58038"/>
                </a:lnTo>
                <a:lnTo>
                  <a:pt x="36014" y="58050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523" y="46227"/>
                </a:lnTo>
                <a:lnTo>
                  <a:pt x="36032" y="45350"/>
                </a:lnTo>
                <a:lnTo>
                  <a:pt x="12446" y="45338"/>
                </a:lnTo>
                <a:close/>
              </a:path>
              <a:path w="3276600" h="103504">
                <a:moveTo>
                  <a:pt x="15748" y="46227"/>
                </a:moveTo>
                <a:lnTo>
                  <a:pt x="15748" y="57149"/>
                </a:lnTo>
                <a:lnTo>
                  <a:pt x="25122" y="51696"/>
                </a:lnTo>
                <a:lnTo>
                  <a:pt x="15748" y="46227"/>
                </a:lnTo>
                <a:close/>
              </a:path>
              <a:path w="3276600" h="103504">
                <a:moveTo>
                  <a:pt x="25122" y="51696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22" y="51696"/>
                </a:lnTo>
                <a:close/>
              </a:path>
              <a:path w="3276600" h="103504">
                <a:moveTo>
                  <a:pt x="34523" y="46227"/>
                </a:moveTo>
                <a:lnTo>
                  <a:pt x="15748" y="46227"/>
                </a:lnTo>
                <a:lnTo>
                  <a:pt x="25122" y="51696"/>
                </a:lnTo>
                <a:lnTo>
                  <a:pt x="34523" y="462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030200" y="10540110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88646" y="0"/>
                </a:moveTo>
                <a:lnTo>
                  <a:pt x="0" y="51688"/>
                </a:lnTo>
                <a:lnTo>
                  <a:pt x="85598" y="101599"/>
                </a:lnTo>
                <a:lnTo>
                  <a:pt x="88519" y="103377"/>
                </a:lnTo>
                <a:lnTo>
                  <a:pt x="92455" y="102361"/>
                </a:lnTo>
                <a:lnTo>
                  <a:pt x="94234" y="99440"/>
                </a:lnTo>
                <a:lnTo>
                  <a:pt x="96011" y="96392"/>
                </a:lnTo>
                <a:lnTo>
                  <a:pt x="94996" y="92455"/>
                </a:lnTo>
                <a:lnTo>
                  <a:pt x="36014" y="58050"/>
                </a:lnTo>
                <a:lnTo>
                  <a:pt x="12446" y="58038"/>
                </a:lnTo>
                <a:lnTo>
                  <a:pt x="12446" y="45338"/>
                </a:lnTo>
                <a:lnTo>
                  <a:pt x="36051" y="45338"/>
                </a:lnTo>
                <a:lnTo>
                  <a:pt x="94996" y="11048"/>
                </a:lnTo>
                <a:lnTo>
                  <a:pt x="96011" y="7111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3276600" h="103504">
                <a:moveTo>
                  <a:pt x="36032" y="45350"/>
                </a:moveTo>
                <a:lnTo>
                  <a:pt x="25122" y="51696"/>
                </a:lnTo>
                <a:lnTo>
                  <a:pt x="36014" y="58050"/>
                </a:lnTo>
                <a:lnTo>
                  <a:pt x="3276600" y="59562"/>
                </a:lnTo>
                <a:lnTo>
                  <a:pt x="3276600" y="46862"/>
                </a:lnTo>
                <a:lnTo>
                  <a:pt x="36032" y="45350"/>
                </a:lnTo>
                <a:close/>
              </a:path>
              <a:path w="3276600" h="103504">
                <a:moveTo>
                  <a:pt x="12446" y="45338"/>
                </a:moveTo>
                <a:lnTo>
                  <a:pt x="12446" y="58038"/>
                </a:lnTo>
                <a:lnTo>
                  <a:pt x="36014" y="58050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523" y="46227"/>
                </a:lnTo>
                <a:lnTo>
                  <a:pt x="36032" y="45350"/>
                </a:lnTo>
                <a:lnTo>
                  <a:pt x="12446" y="45338"/>
                </a:lnTo>
                <a:close/>
              </a:path>
              <a:path w="3276600" h="103504">
                <a:moveTo>
                  <a:pt x="15748" y="46227"/>
                </a:moveTo>
                <a:lnTo>
                  <a:pt x="15748" y="57149"/>
                </a:lnTo>
                <a:lnTo>
                  <a:pt x="25122" y="51696"/>
                </a:lnTo>
                <a:lnTo>
                  <a:pt x="15748" y="46227"/>
                </a:lnTo>
                <a:close/>
              </a:path>
              <a:path w="3276600" h="103504">
                <a:moveTo>
                  <a:pt x="25122" y="51696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22" y="51696"/>
                </a:lnTo>
                <a:close/>
              </a:path>
              <a:path w="3276600" h="103504">
                <a:moveTo>
                  <a:pt x="34523" y="46227"/>
                </a:moveTo>
                <a:lnTo>
                  <a:pt x="15748" y="46227"/>
                </a:lnTo>
                <a:lnTo>
                  <a:pt x="25122" y="51696"/>
                </a:lnTo>
                <a:lnTo>
                  <a:pt x="34523" y="462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030200" y="12445110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88646" y="0"/>
                </a:moveTo>
                <a:lnTo>
                  <a:pt x="0" y="51688"/>
                </a:lnTo>
                <a:lnTo>
                  <a:pt x="85598" y="101599"/>
                </a:lnTo>
                <a:lnTo>
                  <a:pt x="88519" y="103377"/>
                </a:lnTo>
                <a:lnTo>
                  <a:pt x="92455" y="102361"/>
                </a:lnTo>
                <a:lnTo>
                  <a:pt x="94234" y="99440"/>
                </a:lnTo>
                <a:lnTo>
                  <a:pt x="96011" y="96392"/>
                </a:lnTo>
                <a:lnTo>
                  <a:pt x="94996" y="92455"/>
                </a:lnTo>
                <a:lnTo>
                  <a:pt x="36014" y="58050"/>
                </a:lnTo>
                <a:lnTo>
                  <a:pt x="12446" y="58038"/>
                </a:lnTo>
                <a:lnTo>
                  <a:pt x="12446" y="45338"/>
                </a:lnTo>
                <a:lnTo>
                  <a:pt x="36051" y="45338"/>
                </a:lnTo>
                <a:lnTo>
                  <a:pt x="94996" y="11048"/>
                </a:lnTo>
                <a:lnTo>
                  <a:pt x="96011" y="7111"/>
                </a:lnTo>
                <a:lnTo>
                  <a:pt x="92455" y="1015"/>
                </a:lnTo>
                <a:lnTo>
                  <a:pt x="88646" y="0"/>
                </a:lnTo>
                <a:close/>
              </a:path>
              <a:path w="3276600" h="103504">
                <a:moveTo>
                  <a:pt x="36032" y="45350"/>
                </a:moveTo>
                <a:lnTo>
                  <a:pt x="25122" y="51696"/>
                </a:lnTo>
                <a:lnTo>
                  <a:pt x="36014" y="58050"/>
                </a:lnTo>
                <a:lnTo>
                  <a:pt x="3276600" y="59562"/>
                </a:lnTo>
                <a:lnTo>
                  <a:pt x="3276600" y="46862"/>
                </a:lnTo>
                <a:lnTo>
                  <a:pt x="36032" y="45350"/>
                </a:lnTo>
                <a:close/>
              </a:path>
              <a:path w="3276600" h="103504">
                <a:moveTo>
                  <a:pt x="12446" y="45338"/>
                </a:moveTo>
                <a:lnTo>
                  <a:pt x="12446" y="58038"/>
                </a:lnTo>
                <a:lnTo>
                  <a:pt x="36014" y="58050"/>
                </a:lnTo>
                <a:lnTo>
                  <a:pt x="34471" y="57149"/>
                </a:lnTo>
                <a:lnTo>
                  <a:pt x="15748" y="57149"/>
                </a:lnTo>
                <a:lnTo>
                  <a:pt x="15748" y="46227"/>
                </a:lnTo>
                <a:lnTo>
                  <a:pt x="34523" y="46227"/>
                </a:lnTo>
                <a:lnTo>
                  <a:pt x="36032" y="45350"/>
                </a:lnTo>
                <a:lnTo>
                  <a:pt x="12446" y="45338"/>
                </a:lnTo>
                <a:close/>
              </a:path>
              <a:path w="3276600" h="103504">
                <a:moveTo>
                  <a:pt x="15748" y="46227"/>
                </a:moveTo>
                <a:lnTo>
                  <a:pt x="15748" y="57149"/>
                </a:lnTo>
                <a:lnTo>
                  <a:pt x="25122" y="51696"/>
                </a:lnTo>
                <a:lnTo>
                  <a:pt x="15748" y="46227"/>
                </a:lnTo>
                <a:close/>
              </a:path>
              <a:path w="3276600" h="103504">
                <a:moveTo>
                  <a:pt x="25122" y="51696"/>
                </a:moveTo>
                <a:lnTo>
                  <a:pt x="15748" y="57149"/>
                </a:lnTo>
                <a:lnTo>
                  <a:pt x="34471" y="57149"/>
                </a:lnTo>
                <a:lnTo>
                  <a:pt x="25122" y="51696"/>
                </a:lnTo>
                <a:close/>
              </a:path>
              <a:path w="3276600" h="103504">
                <a:moveTo>
                  <a:pt x="34523" y="46227"/>
                </a:moveTo>
                <a:lnTo>
                  <a:pt x="15748" y="46227"/>
                </a:lnTo>
                <a:lnTo>
                  <a:pt x="25122" y="51696"/>
                </a:lnTo>
                <a:lnTo>
                  <a:pt x="34523" y="462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3184123" y="6882510"/>
            <a:ext cx="1828800" cy="103505"/>
          </a:xfrm>
          <a:custGeom>
            <a:avLst/>
            <a:gdLst/>
            <a:ahLst/>
            <a:cxnLst/>
            <a:rect l="l" t="t" r="r" b="b"/>
            <a:pathLst>
              <a:path w="1828800" h="103504">
                <a:moveTo>
                  <a:pt x="88646" y="0"/>
                </a:moveTo>
                <a:lnTo>
                  <a:pt x="0" y="51689"/>
                </a:lnTo>
                <a:lnTo>
                  <a:pt x="88519" y="103505"/>
                </a:lnTo>
                <a:lnTo>
                  <a:pt x="92456" y="102489"/>
                </a:lnTo>
                <a:lnTo>
                  <a:pt x="96012" y="96393"/>
                </a:lnTo>
                <a:lnTo>
                  <a:pt x="94996" y="92456"/>
                </a:lnTo>
                <a:lnTo>
                  <a:pt x="36029" y="58058"/>
                </a:lnTo>
                <a:lnTo>
                  <a:pt x="12573" y="58039"/>
                </a:lnTo>
                <a:lnTo>
                  <a:pt x="12573" y="45339"/>
                </a:lnTo>
                <a:lnTo>
                  <a:pt x="36051" y="45339"/>
                </a:lnTo>
                <a:lnTo>
                  <a:pt x="94996" y="11049"/>
                </a:lnTo>
                <a:lnTo>
                  <a:pt x="96012" y="7112"/>
                </a:lnTo>
                <a:lnTo>
                  <a:pt x="94361" y="4064"/>
                </a:lnTo>
                <a:lnTo>
                  <a:pt x="92583" y="1143"/>
                </a:lnTo>
                <a:lnTo>
                  <a:pt x="88646" y="0"/>
                </a:lnTo>
                <a:close/>
              </a:path>
              <a:path w="1828800" h="103504">
                <a:moveTo>
                  <a:pt x="36017" y="45358"/>
                </a:moveTo>
                <a:lnTo>
                  <a:pt x="25122" y="51696"/>
                </a:lnTo>
                <a:lnTo>
                  <a:pt x="36029" y="58058"/>
                </a:lnTo>
                <a:lnTo>
                  <a:pt x="1828800" y="59563"/>
                </a:lnTo>
                <a:lnTo>
                  <a:pt x="1828800" y="46863"/>
                </a:lnTo>
                <a:lnTo>
                  <a:pt x="36017" y="45358"/>
                </a:lnTo>
                <a:close/>
              </a:path>
              <a:path w="1828800" h="103504">
                <a:moveTo>
                  <a:pt x="12573" y="45339"/>
                </a:moveTo>
                <a:lnTo>
                  <a:pt x="12573" y="58039"/>
                </a:lnTo>
                <a:lnTo>
                  <a:pt x="36029" y="58058"/>
                </a:lnTo>
                <a:lnTo>
                  <a:pt x="34471" y="57150"/>
                </a:lnTo>
                <a:lnTo>
                  <a:pt x="15748" y="57150"/>
                </a:lnTo>
                <a:lnTo>
                  <a:pt x="15748" y="46228"/>
                </a:lnTo>
                <a:lnTo>
                  <a:pt x="34523" y="46228"/>
                </a:lnTo>
                <a:lnTo>
                  <a:pt x="36017" y="45358"/>
                </a:lnTo>
                <a:lnTo>
                  <a:pt x="12573" y="45339"/>
                </a:lnTo>
                <a:close/>
              </a:path>
              <a:path w="1828800" h="103504">
                <a:moveTo>
                  <a:pt x="15748" y="46228"/>
                </a:moveTo>
                <a:lnTo>
                  <a:pt x="15748" y="57150"/>
                </a:lnTo>
                <a:lnTo>
                  <a:pt x="25122" y="51696"/>
                </a:lnTo>
                <a:lnTo>
                  <a:pt x="15748" y="46228"/>
                </a:lnTo>
                <a:close/>
              </a:path>
              <a:path w="1828800" h="103504">
                <a:moveTo>
                  <a:pt x="25122" y="51696"/>
                </a:moveTo>
                <a:lnTo>
                  <a:pt x="15748" y="57150"/>
                </a:lnTo>
                <a:lnTo>
                  <a:pt x="34471" y="57150"/>
                </a:lnTo>
                <a:lnTo>
                  <a:pt x="25122" y="51696"/>
                </a:lnTo>
                <a:close/>
              </a:path>
              <a:path w="1828800" h="103504">
                <a:moveTo>
                  <a:pt x="34523" y="46228"/>
                </a:moveTo>
                <a:lnTo>
                  <a:pt x="15748" y="46228"/>
                </a:lnTo>
                <a:lnTo>
                  <a:pt x="25122" y="51696"/>
                </a:lnTo>
                <a:lnTo>
                  <a:pt x="34523" y="46228"/>
                </a:lnTo>
                <a:close/>
              </a:path>
              <a:path w="1828800" h="103504">
                <a:moveTo>
                  <a:pt x="36051" y="45339"/>
                </a:moveTo>
                <a:lnTo>
                  <a:pt x="12573" y="45339"/>
                </a:lnTo>
                <a:lnTo>
                  <a:pt x="36017" y="45358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1832" y="2080260"/>
            <a:ext cx="11724894" cy="651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73074" y="2086482"/>
            <a:ext cx="11680825" cy="6093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827020" y="3057105"/>
            <a:ext cx="2308860" cy="55782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879089" y="3109595"/>
            <a:ext cx="2210054" cy="4579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643252" y="3854195"/>
            <a:ext cx="15340965" cy="2516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5400">
                <a:latin typeface="Calibri"/>
                <a:cs typeface="Calibri"/>
              </a:rPr>
              <a:t>PE </a:t>
            </a:r>
            <a:r>
              <a:rPr dirty="0" sz="5400" spc="-30">
                <a:latin typeface="Calibri"/>
                <a:cs typeface="Calibri"/>
              </a:rPr>
              <a:t>form </a:t>
            </a:r>
            <a:r>
              <a:rPr dirty="0" sz="5400">
                <a:latin typeface="Calibri"/>
                <a:cs typeface="Calibri"/>
              </a:rPr>
              <a:t>is a </a:t>
            </a:r>
            <a:r>
              <a:rPr dirty="0" sz="5400" spc="-10">
                <a:latin typeface="Calibri"/>
                <a:cs typeface="Calibri"/>
              </a:rPr>
              <a:t>specific </a:t>
            </a:r>
            <a:r>
              <a:rPr dirty="0" sz="5400" spc="-35">
                <a:latin typeface="Calibri"/>
                <a:cs typeface="Calibri"/>
              </a:rPr>
              <a:t>form </a:t>
            </a:r>
            <a:r>
              <a:rPr dirty="0" sz="5400" spc="-5">
                <a:latin typeface="Calibri"/>
                <a:cs typeface="Calibri"/>
              </a:rPr>
              <a:t>used by </a:t>
            </a:r>
            <a:r>
              <a:rPr dirty="0" sz="5400">
                <a:latin typeface="Calibri"/>
                <a:cs typeface="Calibri"/>
              </a:rPr>
              <a:t>an </a:t>
            </a:r>
            <a:r>
              <a:rPr dirty="0" sz="5400" spc="-25">
                <a:latin typeface="Calibri"/>
                <a:cs typeface="Calibri"/>
              </a:rPr>
              <a:t>evaluator </a:t>
            </a:r>
            <a:r>
              <a:rPr dirty="0" sz="5400" spc="-40">
                <a:latin typeface="Calibri"/>
                <a:cs typeface="Calibri"/>
              </a:rPr>
              <a:t>for </a:t>
            </a:r>
            <a:r>
              <a:rPr dirty="0" sz="5400">
                <a:latin typeface="Calibri"/>
                <a:cs typeface="Calibri"/>
              </a:rPr>
              <a:t>the  </a:t>
            </a:r>
            <a:r>
              <a:rPr dirty="0" sz="5400" spc="-5">
                <a:latin typeface="Calibri"/>
                <a:cs typeface="Calibri"/>
              </a:rPr>
              <a:t>purpose of </a:t>
            </a:r>
            <a:r>
              <a:rPr dirty="0" sz="5400">
                <a:latin typeface="Calibri"/>
                <a:cs typeface="Calibri"/>
              </a:rPr>
              <a:t>PE </a:t>
            </a:r>
            <a:r>
              <a:rPr dirty="0" sz="5400" spc="5">
                <a:latin typeface="Calibri"/>
                <a:cs typeface="Calibri"/>
              </a:rPr>
              <a:t>an </a:t>
            </a:r>
            <a:r>
              <a:rPr dirty="0" sz="5400" spc="-15">
                <a:latin typeface="Calibri"/>
                <a:cs typeface="Calibri"/>
              </a:rPr>
              <a:t>employee. </a:t>
            </a:r>
            <a:r>
              <a:rPr dirty="0" sz="5400" spc="-5">
                <a:latin typeface="Calibri"/>
                <a:cs typeface="Calibri"/>
              </a:rPr>
              <a:t>This </a:t>
            </a:r>
            <a:r>
              <a:rPr dirty="0" sz="5400" spc="-30">
                <a:latin typeface="Calibri"/>
                <a:cs typeface="Calibri"/>
              </a:rPr>
              <a:t>form </a:t>
            </a:r>
            <a:r>
              <a:rPr dirty="0" sz="5400" spc="-25">
                <a:latin typeface="Calibri"/>
                <a:cs typeface="Calibri"/>
              </a:rPr>
              <a:t>indicates </a:t>
            </a:r>
            <a:r>
              <a:rPr dirty="0" sz="5400">
                <a:latin typeface="Calibri"/>
                <a:cs typeface="Calibri"/>
              </a:rPr>
              <a:t>the  </a:t>
            </a:r>
            <a:r>
              <a:rPr dirty="0" sz="5400" spc="-5">
                <a:latin typeface="Calibri"/>
                <a:cs typeface="Calibri"/>
              </a:rPr>
              <a:t>method or methods, </a:t>
            </a:r>
            <a:r>
              <a:rPr dirty="0" sz="5400" spc="-10">
                <a:latin typeface="Calibri"/>
                <a:cs typeface="Calibri"/>
              </a:rPr>
              <a:t>criteria </a:t>
            </a:r>
            <a:r>
              <a:rPr dirty="0" sz="5400">
                <a:latin typeface="Calibri"/>
                <a:cs typeface="Calibri"/>
              </a:rPr>
              <a:t>and </a:t>
            </a:r>
            <a:r>
              <a:rPr dirty="0" sz="5400" spc="-25">
                <a:latin typeface="Calibri"/>
                <a:cs typeface="Calibri"/>
              </a:rPr>
              <a:t>standards </a:t>
            </a:r>
            <a:r>
              <a:rPr dirty="0" sz="5400" spc="-5">
                <a:latin typeface="Calibri"/>
                <a:cs typeface="Calibri"/>
              </a:rPr>
              <a:t>being</a:t>
            </a:r>
            <a:r>
              <a:rPr dirty="0" sz="5400" spc="60">
                <a:latin typeface="Calibri"/>
                <a:cs typeface="Calibri"/>
              </a:rPr>
              <a:t> </a:t>
            </a:r>
            <a:r>
              <a:rPr dirty="0" sz="5400" spc="-5">
                <a:latin typeface="Calibri"/>
                <a:cs typeface="Calibri"/>
              </a:rPr>
              <a:t>used.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652016" y="7635226"/>
            <a:ext cx="3736848" cy="5882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704085" y="7686293"/>
            <a:ext cx="3637153" cy="48983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643252" y="8463026"/>
            <a:ext cx="15058390" cy="2516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tabLst>
                <a:tab pos="14354175" algn="l"/>
              </a:tabLst>
            </a:pPr>
            <a:r>
              <a:rPr dirty="0" sz="5400">
                <a:latin typeface="Calibri"/>
                <a:cs typeface="Calibri"/>
              </a:rPr>
              <a:t>PE</a:t>
            </a:r>
            <a:r>
              <a:rPr dirty="0" sz="5400" spc="-5">
                <a:latin typeface="Calibri"/>
                <a:cs typeface="Calibri"/>
              </a:rPr>
              <a:t> </a:t>
            </a:r>
            <a:r>
              <a:rPr dirty="0" sz="5400" spc="-5">
                <a:latin typeface="Calibri"/>
                <a:cs typeface="Calibri"/>
              </a:rPr>
              <a:t>p</a:t>
            </a:r>
            <a:r>
              <a:rPr dirty="0" sz="5400" spc="-90">
                <a:latin typeface="Calibri"/>
                <a:cs typeface="Calibri"/>
              </a:rPr>
              <a:t>r</a:t>
            </a:r>
            <a:r>
              <a:rPr dirty="0" sz="5400" spc="-5">
                <a:latin typeface="Calibri"/>
                <a:cs typeface="Calibri"/>
              </a:rPr>
              <a:t>oced</a:t>
            </a:r>
            <a:r>
              <a:rPr dirty="0" sz="5400" spc="-20">
                <a:latin typeface="Calibri"/>
                <a:cs typeface="Calibri"/>
              </a:rPr>
              <a:t>u</a:t>
            </a:r>
            <a:r>
              <a:rPr dirty="0" sz="5400" spc="-75">
                <a:latin typeface="Calibri"/>
                <a:cs typeface="Calibri"/>
              </a:rPr>
              <a:t>r</a:t>
            </a:r>
            <a:r>
              <a:rPr dirty="0" sz="5400">
                <a:latin typeface="Calibri"/>
                <a:cs typeface="Calibri"/>
              </a:rPr>
              <a:t>e</a:t>
            </a:r>
            <a:r>
              <a:rPr dirty="0" sz="5400" spc="35">
                <a:latin typeface="Calibri"/>
                <a:cs typeface="Calibri"/>
              </a:rPr>
              <a:t> </a:t>
            </a:r>
            <a:r>
              <a:rPr dirty="0" sz="5400" spc="5">
                <a:latin typeface="Calibri"/>
                <a:cs typeface="Calibri"/>
              </a:rPr>
              <a:t>i</a:t>
            </a:r>
            <a:r>
              <a:rPr dirty="0" sz="5400">
                <a:latin typeface="Calibri"/>
                <a:cs typeface="Calibri"/>
              </a:rPr>
              <a:t>s</a:t>
            </a:r>
            <a:r>
              <a:rPr dirty="0" sz="5400" spc="-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the</a:t>
            </a:r>
            <a:r>
              <a:rPr dirty="0" sz="5400" spc="-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m</a:t>
            </a:r>
            <a:r>
              <a:rPr dirty="0" sz="5400" spc="-25">
                <a:latin typeface="Calibri"/>
                <a:cs typeface="Calibri"/>
              </a:rPr>
              <a:t>e</a:t>
            </a:r>
            <a:r>
              <a:rPr dirty="0" sz="5400">
                <a:latin typeface="Calibri"/>
                <a:cs typeface="Calibri"/>
              </a:rPr>
              <a:t>thod</a:t>
            </a:r>
            <a:r>
              <a:rPr dirty="0" sz="5400" spc="-10">
                <a:latin typeface="Calibri"/>
                <a:cs typeface="Calibri"/>
              </a:rPr>
              <a:t> </a:t>
            </a:r>
            <a:r>
              <a:rPr dirty="0" sz="5400" spc="-5">
                <a:latin typeface="Calibri"/>
                <a:cs typeface="Calibri"/>
              </a:rPr>
              <a:t>use</a:t>
            </a:r>
            <a:r>
              <a:rPr dirty="0" sz="5400">
                <a:latin typeface="Calibri"/>
                <a:cs typeface="Calibri"/>
              </a:rPr>
              <a:t>d</a:t>
            </a:r>
            <a:r>
              <a:rPr dirty="0" sz="5400" spc="10">
                <a:latin typeface="Calibri"/>
                <a:cs typeface="Calibri"/>
              </a:rPr>
              <a:t> </a:t>
            </a:r>
            <a:r>
              <a:rPr dirty="0" sz="5400" spc="-105">
                <a:latin typeface="Calibri"/>
                <a:cs typeface="Calibri"/>
              </a:rPr>
              <a:t>f</a:t>
            </a:r>
            <a:r>
              <a:rPr dirty="0" sz="5400" spc="-5">
                <a:latin typeface="Calibri"/>
                <a:cs typeface="Calibri"/>
              </a:rPr>
              <a:t>o</a:t>
            </a:r>
            <a:r>
              <a:rPr dirty="0" sz="5400">
                <a:latin typeface="Calibri"/>
                <a:cs typeface="Calibri"/>
              </a:rPr>
              <a:t>r</a:t>
            </a:r>
            <a:r>
              <a:rPr dirty="0" sz="5400">
                <a:latin typeface="Calibri"/>
                <a:cs typeface="Calibri"/>
              </a:rPr>
              <a:t> </a:t>
            </a:r>
            <a:r>
              <a:rPr dirty="0" sz="5400" spc="-5">
                <a:latin typeface="Calibri"/>
                <a:cs typeface="Calibri"/>
              </a:rPr>
              <a:t>handlin</a:t>
            </a:r>
            <a:r>
              <a:rPr dirty="0" sz="5400">
                <a:latin typeface="Calibri"/>
                <a:cs typeface="Calibri"/>
              </a:rPr>
              <a:t>g</a:t>
            </a:r>
            <a:r>
              <a:rPr dirty="0" sz="5400" spc="25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the</a:t>
            </a:r>
            <a:r>
              <a:rPr dirty="0" sz="5400">
                <a:latin typeface="Calibri"/>
                <a:cs typeface="Calibri"/>
              </a:rPr>
              <a:t>	</a:t>
            </a:r>
            <a:r>
              <a:rPr dirty="0" sz="5400">
                <a:latin typeface="Calibri"/>
                <a:cs typeface="Calibri"/>
              </a:rPr>
              <a:t>PE  </a:t>
            </a:r>
            <a:r>
              <a:rPr dirty="0" sz="5400" spc="-35">
                <a:latin typeface="Calibri"/>
                <a:cs typeface="Calibri"/>
              </a:rPr>
              <a:t>form </a:t>
            </a:r>
            <a:r>
              <a:rPr dirty="0" sz="5400" spc="-45">
                <a:latin typeface="Calibri"/>
                <a:cs typeface="Calibri"/>
              </a:rPr>
              <a:t>basically. </a:t>
            </a:r>
            <a:r>
              <a:rPr dirty="0" sz="5400">
                <a:latin typeface="Calibri"/>
                <a:cs typeface="Calibri"/>
              </a:rPr>
              <a:t>A </a:t>
            </a:r>
            <a:r>
              <a:rPr dirty="0" sz="5400" spc="-25">
                <a:latin typeface="Calibri"/>
                <a:cs typeface="Calibri"/>
              </a:rPr>
              <a:t>procedure </a:t>
            </a:r>
            <a:r>
              <a:rPr dirty="0" sz="5400" spc="-5">
                <a:latin typeface="Calibri"/>
                <a:cs typeface="Calibri"/>
              </a:rPr>
              <a:t>outlines specific </a:t>
            </a:r>
            <a:r>
              <a:rPr dirty="0" sz="5400" spc="-30">
                <a:latin typeface="Calibri"/>
                <a:cs typeface="Calibri"/>
              </a:rPr>
              <a:t>steps </a:t>
            </a:r>
            <a:r>
              <a:rPr dirty="0" sz="5400" spc="-25">
                <a:latin typeface="Calibri"/>
                <a:cs typeface="Calibri"/>
              </a:rPr>
              <a:t>to  </a:t>
            </a:r>
            <a:r>
              <a:rPr dirty="0" sz="5400" spc="-30">
                <a:latin typeface="Calibri"/>
                <a:cs typeface="Calibri"/>
              </a:rPr>
              <a:t>follow </a:t>
            </a:r>
            <a:r>
              <a:rPr dirty="0" sz="5400">
                <a:latin typeface="Calibri"/>
                <a:cs typeface="Calibri"/>
              </a:rPr>
              <a:t>in </a:t>
            </a:r>
            <a:r>
              <a:rPr dirty="0" sz="5400" spc="-5">
                <a:latin typeface="Calibri"/>
                <a:cs typeface="Calibri"/>
              </a:rPr>
              <a:t>particular </a:t>
            </a:r>
            <a:r>
              <a:rPr dirty="0" sz="5400" spc="-15">
                <a:latin typeface="Calibri"/>
                <a:cs typeface="Calibri"/>
              </a:rPr>
              <a:t>recurring</a:t>
            </a:r>
            <a:r>
              <a:rPr dirty="0" sz="5400" spc="105">
                <a:latin typeface="Calibri"/>
                <a:cs typeface="Calibri"/>
              </a:rPr>
              <a:t> </a:t>
            </a:r>
            <a:r>
              <a:rPr dirty="0" sz="5400" spc="-10">
                <a:latin typeface="Calibri"/>
                <a:cs typeface="Calibri"/>
              </a:rPr>
              <a:t>situations.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48052" y="574293"/>
            <a:ext cx="12713335" cy="20669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15">
                <a:latin typeface="Calibri"/>
                <a:cs typeface="Calibri"/>
              </a:rPr>
              <a:t>Approaches </a:t>
            </a:r>
            <a:r>
              <a:rPr dirty="0" sz="6600">
                <a:latin typeface="Calibri"/>
                <a:cs typeface="Calibri"/>
              </a:rPr>
              <a:t>in Designing PE </a:t>
            </a:r>
            <a:r>
              <a:rPr dirty="0" sz="6600" spc="-40">
                <a:latin typeface="Calibri"/>
                <a:cs typeface="Calibri"/>
              </a:rPr>
              <a:t>form</a:t>
            </a:r>
            <a:r>
              <a:rPr dirty="0" sz="6600" spc="-7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and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6600" spc="-25">
                <a:latin typeface="Calibri"/>
                <a:cs typeface="Calibri"/>
              </a:rPr>
              <a:t>Procedure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75688" y="2971774"/>
            <a:ext cx="566966" cy="5959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40330" y="3036442"/>
            <a:ext cx="442595" cy="471805"/>
          </a:xfrm>
          <a:custGeom>
            <a:avLst/>
            <a:gdLst/>
            <a:ahLst/>
            <a:cxnLst/>
            <a:rect l="l" t="t" r="r" b="b"/>
            <a:pathLst>
              <a:path w="442594" h="471804">
                <a:moveTo>
                  <a:pt x="404368" y="387857"/>
                </a:moveTo>
                <a:lnTo>
                  <a:pt x="367236" y="408955"/>
                </a:lnTo>
                <a:lnTo>
                  <a:pt x="365125" y="430149"/>
                </a:lnTo>
                <a:lnTo>
                  <a:pt x="365646" y="441561"/>
                </a:lnTo>
                <a:lnTo>
                  <a:pt x="393293" y="471029"/>
                </a:lnTo>
                <a:lnTo>
                  <a:pt x="403225" y="471550"/>
                </a:lnTo>
                <a:lnTo>
                  <a:pt x="413510" y="471025"/>
                </a:lnTo>
                <a:lnTo>
                  <a:pt x="441942" y="440824"/>
                </a:lnTo>
                <a:lnTo>
                  <a:pt x="442468" y="429132"/>
                </a:lnTo>
                <a:lnTo>
                  <a:pt x="441946" y="417776"/>
                </a:lnTo>
                <a:lnTo>
                  <a:pt x="414299" y="388362"/>
                </a:lnTo>
                <a:lnTo>
                  <a:pt x="404368" y="387857"/>
                </a:lnTo>
                <a:close/>
              </a:path>
              <a:path w="442594" h="471804">
                <a:moveTo>
                  <a:pt x="259714" y="418718"/>
                </a:moveTo>
                <a:lnTo>
                  <a:pt x="12826" y="418718"/>
                </a:lnTo>
                <a:lnTo>
                  <a:pt x="11175" y="419226"/>
                </a:lnTo>
                <a:lnTo>
                  <a:pt x="9525" y="420370"/>
                </a:lnTo>
                <a:lnTo>
                  <a:pt x="8000" y="421385"/>
                </a:lnTo>
                <a:lnTo>
                  <a:pt x="1905" y="439547"/>
                </a:lnTo>
                <a:lnTo>
                  <a:pt x="1905" y="448436"/>
                </a:lnTo>
                <a:lnTo>
                  <a:pt x="13081" y="468249"/>
                </a:lnTo>
                <a:lnTo>
                  <a:pt x="259461" y="468249"/>
                </a:lnTo>
                <a:lnTo>
                  <a:pt x="266700" y="462914"/>
                </a:lnTo>
                <a:lnTo>
                  <a:pt x="267969" y="461009"/>
                </a:lnTo>
                <a:lnTo>
                  <a:pt x="268858" y="458470"/>
                </a:lnTo>
                <a:lnTo>
                  <a:pt x="269620" y="455422"/>
                </a:lnTo>
                <a:lnTo>
                  <a:pt x="270382" y="452247"/>
                </a:lnTo>
                <a:lnTo>
                  <a:pt x="270637" y="448436"/>
                </a:lnTo>
                <a:lnTo>
                  <a:pt x="270637" y="439547"/>
                </a:lnTo>
                <a:lnTo>
                  <a:pt x="270382" y="435863"/>
                </a:lnTo>
                <a:lnTo>
                  <a:pt x="269748" y="432688"/>
                </a:lnTo>
                <a:lnTo>
                  <a:pt x="269239" y="429640"/>
                </a:lnTo>
                <a:lnTo>
                  <a:pt x="263144" y="420370"/>
                </a:lnTo>
                <a:lnTo>
                  <a:pt x="261493" y="419226"/>
                </a:lnTo>
                <a:lnTo>
                  <a:pt x="259714" y="418718"/>
                </a:lnTo>
                <a:close/>
              </a:path>
              <a:path w="442594" h="471804">
                <a:moveTo>
                  <a:pt x="173608" y="65024"/>
                </a:moveTo>
                <a:lnTo>
                  <a:pt x="111887" y="65024"/>
                </a:lnTo>
                <a:lnTo>
                  <a:pt x="111887" y="418718"/>
                </a:lnTo>
                <a:lnTo>
                  <a:pt x="173608" y="418718"/>
                </a:lnTo>
                <a:lnTo>
                  <a:pt x="173608" y="65024"/>
                </a:lnTo>
                <a:close/>
              </a:path>
              <a:path w="442594" h="471804">
                <a:moveTo>
                  <a:pt x="150621" y="0"/>
                </a:moveTo>
                <a:lnTo>
                  <a:pt x="137032" y="0"/>
                </a:lnTo>
                <a:lnTo>
                  <a:pt x="131191" y="253"/>
                </a:lnTo>
                <a:lnTo>
                  <a:pt x="121157" y="2539"/>
                </a:lnTo>
                <a:lnTo>
                  <a:pt x="119761" y="2921"/>
                </a:lnTo>
                <a:lnTo>
                  <a:pt x="118491" y="3555"/>
                </a:lnTo>
                <a:lnTo>
                  <a:pt x="117601" y="4317"/>
                </a:lnTo>
                <a:lnTo>
                  <a:pt x="10413" y="72898"/>
                </a:lnTo>
                <a:lnTo>
                  <a:pt x="635" y="89534"/>
                </a:lnTo>
                <a:lnTo>
                  <a:pt x="254" y="92328"/>
                </a:lnTo>
                <a:lnTo>
                  <a:pt x="0" y="95884"/>
                </a:lnTo>
                <a:lnTo>
                  <a:pt x="0" y="105409"/>
                </a:lnTo>
                <a:lnTo>
                  <a:pt x="8255" y="123443"/>
                </a:lnTo>
                <a:lnTo>
                  <a:pt x="13716" y="122427"/>
                </a:lnTo>
                <a:lnTo>
                  <a:pt x="17399" y="121030"/>
                </a:lnTo>
                <a:lnTo>
                  <a:pt x="21970" y="118617"/>
                </a:lnTo>
                <a:lnTo>
                  <a:pt x="111887" y="65024"/>
                </a:lnTo>
                <a:lnTo>
                  <a:pt x="173608" y="65024"/>
                </a:lnTo>
                <a:lnTo>
                  <a:pt x="173608" y="8635"/>
                </a:lnTo>
                <a:lnTo>
                  <a:pt x="173227" y="7238"/>
                </a:lnTo>
                <a:lnTo>
                  <a:pt x="159257" y="761"/>
                </a:lnTo>
                <a:lnTo>
                  <a:pt x="155448" y="253"/>
                </a:lnTo>
                <a:lnTo>
                  <a:pt x="150621" y="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505455" y="3424301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69" h="83820">
                <a:moveTo>
                  <a:pt x="39243" y="0"/>
                </a:moveTo>
                <a:lnTo>
                  <a:pt x="75263" y="20621"/>
                </a:lnTo>
                <a:lnTo>
                  <a:pt x="77343" y="41275"/>
                </a:lnTo>
                <a:lnTo>
                  <a:pt x="76817" y="52966"/>
                </a:lnTo>
                <a:lnTo>
                  <a:pt x="48385" y="83167"/>
                </a:lnTo>
                <a:lnTo>
                  <a:pt x="38100" y="83693"/>
                </a:lnTo>
                <a:lnTo>
                  <a:pt x="28168" y="83171"/>
                </a:lnTo>
                <a:lnTo>
                  <a:pt x="521" y="53703"/>
                </a:lnTo>
                <a:lnTo>
                  <a:pt x="0" y="42291"/>
                </a:lnTo>
                <a:lnTo>
                  <a:pt x="525" y="30652"/>
                </a:lnTo>
                <a:lnTo>
                  <a:pt x="28957" y="523"/>
                </a:lnTo>
                <a:lnTo>
                  <a:pt x="39243" y="0"/>
                </a:lnTo>
                <a:close/>
              </a:path>
            </a:pathLst>
          </a:custGeom>
          <a:ln w="1828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2140330" y="3036442"/>
            <a:ext cx="271145" cy="468630"/>
          </a:xfrm>
          <a:custGeom>
            <a:avLst/>
            <a:gdLst/>
            <a:ahLst/>
            <a:cxnLst/>
            <a:rect l="l" t="t" r="r" b="b"/>
            <a:pathLst>
              <a:path w="271144" h="468629">
                <a:moveTo>
                  <a:pt x="144906" y="0"/>
                </a:moveTo>
                <a:lnTo>
                  <a:pt x="150621" y="0"/>
                </a:lnTo>
                <a:lnTo>
                  <a:pt x="155448" y="253"/>
                </a:lnTo>
                <a:lnTo>
                  <a:pt x="159257" y="761"/>
                </a:lnTo>
                <a:lnTo>
                  <a:pt x="163068" y="1142"/>
                </a:lnTo>
                <a:lnTo>
                  <a:pt x="173608" y="8635"/>
                </a:lnTo>
                <a:lnTo>
                  <a:pt x="173608" y="10032"/>
                </a:lnTo>
                <a:lnTo>
                  <a:pt x="173608" y="418718"/>
                </a:lnTo>
                <a:lnTo>
                  <a:pt x="257810" y="418718"/>
                </a:lnTo>
                <a:lnTo>
                  <a:pt x="259714" y="418718"/>
                </a:lnTo>
                <a:lnTo>
                  <a:pt x="261493" y="419226"/>
                </a:lnTo>
                <a:lnTo>
                  <a:pt x="263144" y="420370"/>
                </a:lnTo>
                <a:lnTo>
                  <a:pt x="264794" y="421385"/>
                </a:lnTo>
                <a:lnTo>
                  <a:pt x="266192" y="422909"/>
                </a:lnTo>
                <a:lnTo>
                  <a:pt x="267335" y="424941"/>
                </a:lnTo>
                <a:lnTo>
                  <a:pt x="268350" y="426974"/>
                </a:lnTo>
                <a:lnTo>
                  <a:pt x="269239" y="429640"/>
                </a:lnTo>
                <a:lnTo>
                  <a:pt x="269748" y="432688"/>
                </a:lnTo>
                <a:lnTo>
                  <a:pt x="270382" y="435863"/>
                </a:lnTo>
                <a:lnTo>
                  <a:pt x="270637" y="439547"/>
                </a:lnTo>
                <a:lnTo>
                  <a:pt x="270637" y="443864"/>
                </a:lnTo>
                <a:lnTo>
                  <a:pt x="270637" y="448436"/>
                </a:lnTo>
                <a:lnTo>
                  <a:pt x="266700" y="462914"/>
                </a:lnTo>
                <a:lnTo>
                  <a:pt x="265556" y="464820"/>
                </a:lnTo>
                <a:lnTo>
                  <a:pt x="264160" y="466216"/>
                </a:lnTo>
                <a:lnTo>
                  <a:pt x="262636" y="467105"/>
                </a:lnTo>
                <a:lnTo>
                  <a:pt x="260985" y="467867"/>
                </a:lnTo>
                <a:lnTo>
                  <a:pt x="259461" y="468249"/>
                </a:lnTo>
                <a:lnTo>
                  <a:pt x="257810" y="468249"/>
                </a:lnTo>
                <a:lnTo>
                  <a:pt x="14731" y="468249"/>
                </a:lnTo>
                <a:lnTo>
                  <a:pt x="13081" y="468249"/>
                </a:lnTo>
                <a:lnTo>
                  <a:pt x="11556" y="467867"/>
                </a:lnTo>
                <a:lnTo>
                  <a:pt x="10160" y="467105"/>
                </a:lnTo>
                <a:lnTo>
                  <a:pt x="8636" y="466216"/>
                </a:lnTo>
                <a:lnTo>
                  <a:pt x="7238" y="464820"/>
                </a:lnTo>
                <a:lnTo>
                  <a:pt x="5968" y="462914"/>
                </a:lnTo>
                <a:lnTo>
                  <a:pt x="4699" y="461009"/>
                </a:lnTo>
                <a:lnTo>
                  <a:pt x="3682" y="458470"/>
                </a:lnTo>
                <a:lnTo>
                  <a:pt x="2920" y="455422"/>
                </a:lnTo>
                <a:lnTo>
                  <a:pt x="2158" y="452247"/>
                </a:lnTo>
                <a:lnTo>
                  <a:pt x="1905" y="448436"/>
                </a:lnTo>
                <a:lnTo>
                  <a:pt x="1905" y="443864"/>
                </a:lnTo>
                <a:lnTo>
                  <a:pt x="1905" y="439547"/>
                </a:lnTo>
                <a:lnTo>
                  <a:pt x="9525" y="420370"/>
                </a:lnTo>
                <a:lnTo>
                  <a:pt x="11175" y="419226"/>
                </a:lnTo>
                <a:lnTo>
                  <a:pt x="12826" y="418718"/>
                </a:lnTo>
                <a:lnTo>
                  <a:pt x="14731" y="418718"/>
                </a:lnTo>
                <a:lnTo>
                  <a:pt x="111887" y="418718"/>
                </a:lnTo>
                <a:lnTo>
                  <a:pt x="111887" y="65024"/>
                </a:lnTo>
                <a:lnTo>
                  <a:pt x="21970" y="118617"/>
                </a:lnTo>
                <a:lnTo>
                  <a:pt x="17399" y="121030"/>
                </a:lnTo>
                <a:lnTo>
                  <a:pt x="13716" y="122427"/>
                </a:lnTo>
                <a:lnTo>
                  <a:pt x="11049" y="122935"/>
                </a:lnTo>
                <a:lnTo>
                  <a:pt x="8255" y="123443"/>
                </a:lnTo>
                <a:lnTo>
                  <a:pt x="6095" y="122808"/>
                </a:lnTo>
                <a:lnTo>
                  <a:pt x="0" y="105409"/>
                </a:lnTo>
                <a:lnTo>
                  <a:pt x="0" y="99949"/>
                </a:lnTo>
                <a:lnTo>
                  <a:pt x="0" y="95884"/>
                </a:lnTo>
                <a:lnTo>
                  <a:pt x="254" y="92328"/>
                </a:lnTo>
                <a:lnTo>
                  <a:pt x="635" y="89534"/>
                </a:lnTo>
                <a:lnTo>
                  <a:pt x="888" y="86613"/>
                </a:lnTo>
                <a:lnTo>
                  <a:pt x="117601" y="4317"/>
                </a:lnTo>
                <a:lnTo>
                  <a:pt x="118491" y="3555"/>
                </a:lnTo>
                <a:lnTo>
                  <a:pt x="119761" y="2921"/>
                </a:lnTo>
                <a:lnTo>
                  <a:pt x="121157" y="2539"/>
                </a:lnTo>
                <a:lnTo>
                  <a:pt x="122555" y="2031"/>
                </a:lnTo>
                <a:lnTo>
                  <a:pt x="134112" y="126"/>
                </a:lnTo>
                <a:lnTo>
                  <a:pt x="137032" y="0"/>
                </a:lnTo>
                <a:lnTo>
                  <a:pt x="140588" y="0"/>
                </a:lnTo>
                <a:lnTo>
                  <a:pt x="144906" y="0"/>
                </a:lnTo>
                <a:close/>
              </a:path>
            </a:pathLst>
          </a:custGeom>
          <a:ln w="18288">
            <a:solidFill>
              <a:srgbClr val="C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961132" y="2939808"/>
            <a:ext cx="5434584" cy="7558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015742" y="2994914"/>
            <a:ext cx="5330062" cy="6498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118867" y="4093590"/>
            <a:ext cx="464184" cy="475615"/>
          </a:xfrm>
          <a:custGeom>
            <a:avLst/>
            <a:gdLst/>
            <a:ahLst/>
            <a:cxnLst/>
            <a:rect l="l" t="t" r="r" b="b"/>
            <a:pathLst>
              <a:path w="464185" h="475614">
                <a:moveTo>
                  <a:pt x="425831" y="391413"/>
                </a:moveTo>
                <a:lnTo>
                  <a:pt x="388699" y="412511"/>
                </a:lnTo>
                <a:lnTo>
                  <a:pt x="386588" y="433704"/>
                </a:lnTo>
                <a:lnTo>
                  <a:pt x="387109" y="445117"/>
                </a:lnTo>
                <a:lnTo>
                  <a:pt x="414756" y="474585"/>
                </a:lnTo>
                <a:lnTo>
                  <a:pt x="424688" y="475106"/>
                </a:lnTo>
                <a:lnTo>
                  <a:pt x="434973" y="474581"/>
                </a:lnTo>
                <a:lnTo>
                  <a:pt x="463405" y="444380"/>
                </a:lnTo>
                <a:lnTo>
                  <a:pt x="463931" y="432688"/>
                </a:lnTo>
                <a:lnTo>
                  <a:pt x="463409" y="421332"/>
                </a:lnTo>
                <a:lnTo>
                  <a:pt x="435762" y="391918"/>
                </a:lnTo>
                <a:lnTo>
                  <a:pt x="425831" y="391413"/>
                </a:lnTo>
                <a:close/>
              </a:path>
              <a:path w="464185" h="475614">
                <a:moveTo>
                  <a:pt x="251890" y="54609"/>
                </a:moveTo>
                <a:lnTo>
                  <a:pt x="127634" y="54609"/>
                </a:lnTo>
                <a:lnTo>
                  <a:pt x="136991" y="54990"/>
                </a:lnTo>
                <a:lnTo>
                  <a:pt x="145811" y="56133"/>
                </a:lnTo>
                <a:lnTo>
                  <a:pt x="181175" y="72261"/>
                </a:lnTo>
                <a:lnTo>
                  <a:pt x="203682" y="108521"/>
                </a:lnTo>
                <a:lnTo>
                  <a:pt x="206629" y="130809"/>
                </a:lnTo>
                <a:lnTo>
                  <a:pt x="206416" y="138666"/>
                </a:lnTo>
                <a:lnTo>
                  <a:pt x="198151" y="182451"/>
                </a:lnTo>
                <a:lnTo>
                  <a:pt x="176609" y="225758"/>
                </a:lnTo>
                <a:lnTo>
                  <a:pt x="148861" y="264378"/>
                </a:lnTo>
                <a:lnTo>
                  <a:pt x="123005" y="294008"/>
                </a:lnTo>
                <a:lnTo>
                  <a:pt x="14731" y="405764"/>
                </a:lnTo>
                <a:lnTo>
                  <a:pt x="11811" y="408812"/>
                </a:lnTo>
                <a:lnTo>
                  <a:pt x="0" y="450214"/>
                </a:lnTo>
                <a:lnTo>
                  <a:pt x="381" y="454659"/>
                </a:lnTo>
                <a:lnTo>
                  <a:pt x="1143" y="458215"/>
                </a:lnTo>
                <a:lnTo>
                  <a:pt x="2031" y="461772"/>
                </a:lnTo>
                <a:lnTo>
                  <a:pt x="3301" y="464565"/>
                </a:lnTo>
                <a:lnTo>
                  <a:pt x="5206" y="466470"/>
                </a:lnTo>
                <a:lnTo>
                  <a:pt x="6984" y="468375"/>
                </a:lnTo>
                <a:lnTo>
                  <a:pt x="9143" y="469773"/>
                </a:lnTo>
                <a:lnTo>
                  <a:pt x="11683" y="470661"/>
                </a:lnTo>
                <a:lnTo>
                  <a:pt x="14096" y="471424"/>
                </a:lnTo>
                <a:lnTo>
                  <a:pt x="17018" y="471804"/>
                </a:lnTo>
                <a:lnTo>
                  <a:pt x="279526" y="471804"/>
                </a:lnTo>
                <a:lnTo>
                  <a:pt x="287655" y="465200"/>
                </a:lnTo>
                <a:lnTo>
                  <a:pt x="288798" y="462914"/>
                </a:lnTo>
                <a:lnTo>
                  <a:pt x="289559" y="460120"/>
                </a:lnTo>
                <a:lnTo>
                  <a:pt x="290830" y="453389"/>
                </a:lnTo>
                <a:lnTo>
                  <a:pt x="291041" y="450214"/>
                </a:lnTo>
                <a:lnTo>
                  <a:pt x="291083" y="440943"/>
                </a:lnTo>
                <a:lnTo>
                  <a:pt x="290830" y="437133"/>
                </a:lnTo>
                <a:lnTo>
                  <a:pt x="289559" y="430656"/>
                </a:lnTo>
                <a:lnTo>
                  <a:pt x="288670" y="427989"/>
                </a:lnTo>
                <a:lnTo>
                  <a:pt x="287274" y="425830"/>
                </a:lnTo>
                <a:lnTo>
                  <a:pt x="286004" y="423672"/>
                </a:lnTo>
                <a:lnTo>
                  <a:pt x="284480" y="422020"/>
                </a:lnTo>
                <a:lnTo>
                  <a:pt x="282575" y="421004"/>
                </a:lnTo>
                <a:lnTo>
                  <a:pt x="280796" y="419988"/>
                </a:lnTo>
                <a:lnTo>
                  <a:pt x="279019" y="419353"/>
                </a:lnTo>
                <a:lnTo>
                  <a:pt x="74675" y="419353"/>
                </a:lnTo>
                <a:lnTo>
                  <a:pt x="167338" y="322615"/>
                </a:lnTo>
                <a:lnTo>
                  <a:pt x="199342" y="286333"/>
                </a:lnTo>
                <a:lnTo>
                  <a:pt x="223706" y="254642"/>
                </a:lnTo>
                <a:lnTo>
                  <a:pt x="249174" y="212851"/>
                </a:lnTo>
                <a:lnTo>
                  <a:pt x="263390" y="176365"/>
                </a:lnTo>
                <a:lnTo>
                  <a:pt x="269634" y="131792"/>
                </a:lnTo>
                <a:lnTo>
                  <a:pt x="269875" y="120650"/>
                </a:lnTo>
                <a:lnTo>
                  <a:pt x="269353" y="108456"/>
                </a:lnTo>
                <a:lnTo>
                  <a:pt x="267795" y="96631"/>
                </a:lnTo>
                <a:lnTo>
                  <a:pt x="265189" y="85089"/>
                </a:lnTo>
                <a:lnTo>
                  <a:pt x="261619" y="74040"/>
                </a:lnTo>
                <a:lnTo>
                  <a:pt x="256924" y="63367"/>
                </a:lnTo>
                <a:lnTo>
                  <a:pt x="251890" y="54609"/>
                </a:lnTo>
                <a:close/>
              </a:path>
              <a:path w="464185" h="475614">
                <a:moveTo>
                  <a:pt x="135381" y="0"/>
                </a:moveTo>
                <a:lnTo>
                  <a:pt x="94995" y="4317"/>
                </a:lnTo>
                <a:lnTo>
                  <a:pt x="52149" y="18022"/>
                </a:lnTo>
                <a:lnTo>
                  <a:pt x="15367" y="40385"/>
                </a:lnTo>
                <a:lnTo>
                  <a:pt x="12573" y="44195"/>
                </a:lnTo>
                <a:lnTo>
                  <a:pt x="11556" y="45847"/>
                </a:lnTo>
                <a:lnTo>
                  <a:pt x="8598" y="72261"/>
                </a:lnTo>
                <a:lnTo>
                  <a:pt x="8762" y="75056"/>
                </a:lnTo>
                <a:lnTo>
                  <a:pt x="14731" y="91948"/>
                </a:lnTo>
                <a:lnTo>
                  <a:pt x="16001" y="92963"/>
                </a:lnTo>
                <a:lnTo>
                  <a:pt x="17652" y="93344"/>
                </a:lnTo>
                <a:lnTo>
                  <a:pt x="22351" y="93344"/>
                </a:lnTo>
                <a:lnTo>
                  <a:pt x="26796" y="91312"/>
                </a:lnTo>
                <a:lnTo>
                  <a:pt x="32893" y="87249"/>
                </a:lnTo>
                <a:lnTo>
                  <a:pt x="37675" y="84131"/>
                </a:lnTo>
                <a:lnTo>
                  <a:pt x="78305" y="63825"/>
                </a:lnTo>
                <a:lnTo>
                  <a:pt x="116605" y="54990"/>
                </a:lnTo>
                <a:lnTo>
                  <a:pt x="127634" y="54609"/>
                </a:lnTo>
                <a:lnTo>
                  <a:pt x="251890" y="54609"/>
                </a:lnTo>
                <a:lnTo>
                  <a:pt x="251206" y="53419"/>
                </a:lnTo>
                <a:lnTo>
                  <a:pt x="217725" y="20780"/>
                </a:lnTo>
                <a:lnTo>
                  <a:pt x="181369" y="5357"/>
                </a:lnTo>
                <a:lnTo>
                  <a:pt x="151790" y="595"/>
                </a:lnTo>
                <a:lnTo>
                  <a:pt x="135381" y="0"/>
                </a:lnTo>
                <a:close/>
              </a:path>
            </a:pathLst>
          </a:custGeom>
          <a:solidFill>
            <a:srgbClr val="00AF5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05455" y="4485004"/>
            <a:ext cx="77470" cy="83820"/>
          </a:xfrm>
          <a:custGeom>
            <a:avLst/>
            <a:gdLst/>
            <a:ahLst/>
            <a:cxnLst/>
            <a:rect l="l" t="t" r="r" b="b"/>
            <a:pathLst>
              <a:path w="77469" h="83820">
                <a:moveTo>
                  <a:pt x="39243" y="0"/>
                </a:moveTo>
                <a:lnTo>
                  <a:pt x="75263" y="20621"/>
                </a:lnTo>
                <a:lnTo>
                  <a:pt x="77343" y="41275"/>
                </a:lnTo>
                <a:lnTo>
                  <a:pt x="76817" y="52966"/>
                </a:lnTo>
                <a:lnTo>
                  <a:pt x="48385" y="83167"/>
                </a:lnTo>
                <a:lnTo>
                  <a:pt x="38100" y="83693"/>
                </a:lnTo>
                <a:lnTo>
                  <a:pt x="28168" y="83171"/>
                </a:lnTo>
                <a:lnTo>
                  <a:pt x="521" y="53703"/>
                </a:lnTo>
                <a:lnTo>
                  <a:pt x="0" y="42291"/>
                </a:lnTo>
                <a:lnTo>
                  <a:pt x="525" y="30652"/>
                </a:lnTo>
                <a:lnTo>
                  <a:pt x="28957" y="523"/>
                </a:lnTo>
                <a:lnTo>
                  <a:pt x="39243" y="0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118867" y="4093590"/>
            <a:ext cx="291465" cy="471805"/>
          </a:xfrm>
          <a:custGeom>
            <a:avLst/>
            <a:gdLst/>
            <a:ahLst/>
            <a:cxnLst/>
            <a:rect l="l" t="t" r="r" b="b"/>
            <a:pathLst>
              <a:path w="291464" h="471804">
                <a:moveTo>
                  <a:pt x="135381" y="0"/>
                </a:moveTo>
                <a:lnTo>
                  <a:pt x="181369" y="5357"/>
                </a:lnTo>
                <a:lnTo>
                  <a:pt x="217725" y="20780"/>
                </a:lnTo>
                <a:lnTo>
                  <a:pt x="251206" y="53419"/>
                </a:lnTo>
                <a:lnTo>
                  <a:pt x="267795" y="96631"/>
                </a:lnTo>
                <a:lnTo>
                  <a:pt x="269875" y="120650"/>
                </a:lnTo>
                <a:lnTo>
                  <a:pt x="269634" y="131792"/>
                </a:lnTo>
                <a:lnTo>
                  <a:pt x="263390" y="176365"/>
                </a:lnTo>
                <a:lnTo>
                  <a:pt x="249174" y="212851"/>
                </a:lnTo>
                <a:lnTo>
                  <a:pt x="223706" y="254642"/>
                </a:lnTo>
                <a:lnTo>
                  <a:pt x="199342" y="286333"/>
                </a:lnTo>
                <a:lnTo>
                  <a:pt x="167338" y="322615"/>
                </a:lnTo>
                <a:lnTo>
                  <a:pt x="74675" y="419353"/>
                </a:lnTo>
                <a:lnTo>
                  <a:pt x="277113" y="419353"/>
                </a:lnTo>
                <a:lnTo>
                  <a:pt x="279019" y="419353"/>
                </a:lnTo>
                <a:lnTo>
                  <a:pt x="280796" y="419988"/>
                </a:lnTo>
                <a:lnTo>
                  <a:pt x="282575" y="421004"/>
                </a:lnTo>
                <a:lnTo>
                  <a:pt x="284480" y="422020"/>
                </a:lnTo>
                <a:lnTo>
                  <a:pt x="286004" y="423672"/>
                </a:lnTo>
                <a:lnTo>
                  <a:pt x="287274" y="425830"/>
                </a:lnTo>
                <a:lnTo>
                  <a:pt x="288670" y="427989"/>
                </a:lnTo>
                <a:lnTo>
                  <a:pt x="289559" y="430656"/>
                </a:lnTo>
                <a:lnTo>
                  <a:pt x="290194" y="433958"/>
                </a:lnTo>
                <a:lnTo>
                  <a:pt x="290830" y="437133"/>
                </a:lnTo>
                <a:lnTo>
                  <a:pt x="291083" y="440943"/>
                </a:lnTo>
                <a:lnTo>
                  <a:pt x="291083" y="445261"/>
                </a:lnTo>
                <a:lnTo>
                  <a:pt x="291083" y="449579"/>
                </a:lnTo>
                <a:lnTo>
                  <a:pt x="287655" y="465200"/>
                </a:lnTo>
                <a:lnTo>
                  <a:pt x="286638" y="467486"/>
                </a:lnTo>
                <a:lnTo>
                  <a:pt x="285114" y="469137"/>
                </a:lnTo>
                <a:lnTo>
                  <a:pt x="283337" y="470280"/>
                </a:lnTo>
                <a:lnTo>
                  <a:pt x="281558" y="471297"/>
                </a:lnTo>
                <a:lnTo>
                  <a:pt x="279526" y="471804"/>
                </a:lnTo>
                <a:lnTo>
                  <a:pt x="277368" y="471804"/>
                </a:lnTo>
                <a:lnTo>
                  <a:pt x="20446" y="471804"/>
                </a:lnTo>
                <a:lnTo>
                  <a:pt x="17018" y="471804"/>
                </a:lnTo>
                <a:lnTo>
                  <a:pt x="14096" y="471424"/>
                </a:lnTo>
                <a:lnTo>
                  <a:pt x="11683" y="470661"/>
                </a:lnTo>
                <a:lnTo>
                  <a:pt x="9143" y="469773"/>
                </a:lnTo>
                <a:lnTo>
                  <a:pt x="6984" y="468375"/>
                </a:lnTo>
                <a:lnTo>
                  <a:pt x="5206" y="466470"/>
                </a:lnTo>
                <a:lnTo>
                  <a:pt x="3301" y="464565"/>
                </a:lnTo>
                <a:lnTo>
                  <a:pt x="2031" y="461772"/>
                </a:lnTo>
                <a:lnTo>
                  <a:pt x="1143" y="458215"/>
                </a:lnTo>
                <a:lnTo>
                  <a:pt x="381" y="454659"/>
                </a:lnTo>
                <a:lnTo>
                  <a:pt x="0" y="450214"/>
                </a:lnTo>
                <a:lnTo>
                  <a:pt x="0" y="444880"/>
                </a:lnTo>
                <a:lnTo>
                  <a:pt x="0" y="440054"/>
                </a:lnTo>
                <a:lnTo>
                  <a:pt x="126" y="435863"/>
                </a:lnTo>
                <a:lnTo>
                  <a:pt x="507" y="432307"/>
                </a:lnTo>
                <a:lnTo>
                  <a:pt x="888" y="428751"/>
                </a:lnTo>
                <a:lnTo>
                  <a:pt x="1650" y="425576"/>
                </a:lnTo>
                <a:lnTo>
                  <a:pt x="2920" y="422782"/>
                </a:lnTo>
                <a:lnTo>
                  <a:pt x="4190" y="419988"/>
                </a:lnTo>
                <a:lnTo>
                  <a:pt x="107695" y="310133"/>
                </a:lnTo>
                <a:lnTo>
                  <a:pt x="123005" y="294008"/>
                </a:lnTo>
                <a:lnTo>
                  <a:pt x="148861" y="264378"/>
                </a:lnTo>
                <a:lnTo>
                  <a:pt x="176609" y="225758"/>
                </a:lnTo>
                <a:lnTo>
                  <a:pt x="198151" y="182451"/>
                </a:lnTo>
                <a:lnTo>
                  <a:pt x="206416" y="138666"/>
                </a:lnTo>
                <a:lnTo>
                  <a:pt x="206629" y="130809"/>
                </a:lnTo>
                <a:lnTo>
                  <a:pt x="206297" y="123189"/>
                </a:lnTo>
                <a:lnTo>
                  <a:pt x="191027" y="82649"/>
                </a:lnTo>
                <a:lnTo>
                  <a:pt x="154084" y="58038"/>
                </a:lnTo>
                <a:lnTo>
                  <a:pt x="127634" y="54609"/>
                </a:lnTo>
                <a:lnTo>
                  <a:pt x="116605" y="54990"/>
                </a:lnTo>
                <a:lnTo>
                  <a:pt x="78305" y="63825"/>
                </a:lnTo>
                <a:lnTo>
                  <a:pt x="43053" y="80883"/>
                </a:lnTo>
                <a:lnTo>
                  <a:pt x="26796" y="91312"/>
                </a:lnTo>
                <a:lnTo>
                  <a:pt x="22351" y="93344"/>
                </a:lnTo>
                <a:lnTo>
                  <a:pt x="19304" y="93344"/>
                </a:lnTo>
                <a:lnTo>
                  <a:pt x="17652" y="93344"/>
                </a:lnTo>
                <a:lnTo>
                  <a:pt x="16001" y="92963"/>
                </a:lnTo>
                <a:lnTo>
                  <a:pt x="14731" y="91948"/>
                </a:lnTo>
                <a:lnTo>
                  <a:pt x="13334" y="91058"/>
                </a:lnTo>
                <a:lnTo>
                  <a:pt x="12192" y="89407"/>
                </a:lnTo>
                <a:lnTo>
                  <a:pt x="11302" y="87249"/>
                </a:lnTo>
                <a:lnTo>
                  <a:pt x="10540" y="85089"/>
                </a:lnTo>
                <a:lnTo>
                  <a:pt x="9779" y="82295"/>
                </a:lnTo>
                <a:lnTo>
                  <a:pt x="9270" y="78612"/>
                </a:lnTo>
                <a:lnTo>
                  <a:pt x="8762" y="75056"/>
                </a:lnTo>
                <a:lnTo>
                  <a:pt x="8508" y="70738"/>
                </a:lnTo>
                <a:lnTo>
                  <a:pt x="8508" y="65658"/>
                </a:lnTo>
                <a:lnTo>
                  <a:pt x="8508" y="62102"/>
                </a:lnTo>
                <a:lnTo>
                  <a:pt x="12573" y="44195"/>
                </a:lnTo>
                <a:lnTo>
                  <a:pt x="13462" y="42417"/>
                </a:lnTo>
                <a:lnTo>
                  <a:pt x="45148" y="21208"/>
                </a:lnTo>
                <a:lnTo>
                  <a:pt x="85588" y="6554"/>
                </a:lnTo>
                <a:lnTo>
                  <a:pt x="124928" y="263"/>
                </a:lnTo>
                <a:lnTo>
                  <a:pt x="135381" y="0"/>
                </a:lnTo>
                <a:close/>
              </a:path>
            </a:pathLst>
          </a:custGeom>
          <a:ln w="9144">
            <a:solidFill>
              <a:srgbClr val="00AF5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13201" y="4057650"/>
            <a:ext cx="5254879" cy="64325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138172" y="6315430"/>
            <a:ext cx="6178296" cy="85041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197354" y="6374257"/>
            <a:ext cx="6063742" cy="73736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156841" y="7323073"/>
            <a:ext cx="13877290" cy="30727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 marR="5080">
              <a:lnSpc>
                <a:spcPct val="100000"/>
              </a:lnSpc>
            </a:pPr>
            <a:r>
              <a:rPr dirty="0" sz="6600" spc="-5">
                <a:latin typeface="Calibri"/>
                <a:cs typeface="Calibri"/>
              </a:rPr>
              <a:t>This </a:t>
            </a:r>
            <a:r>
              <a:rPr dirty="0" sz="6600" spc="-20">
                <a:latin typeface="Calibri"/>
                <a:cs typeface="Calibri"/>
              </a:rPr>
              <a:t>approach </a:t>
            </a:r>
            <a:r>
              <a:rPr dirty="0" sz="6600" spc="-35">
                <a:latin typeface="Calibri"/>
                <a:cs typeface="Calibri"/>
              </a:rPr>
              <a:t>involves </a:t>
            </a:r>
            <a:r>
              <a:rPr dirty="0" sz="6600" spc="-5">
                <a:latin typeface="Calibri"/>
                <a:cs typeface="Calibri"/>
              </a:rPr>
              <a:t>designing </a:t>
            </a:r>
            <a:r>
              <a:rPr dirty="0" sz="6600">
                <a:latin typeface="Calibri"/>
                <a:cs typeface="Calibri"/>
              </a:rPr>
              <a:t>a </a:t>
            </a:r>
            <a:r>
              <a:rPr dirty="0" sz="6600" spc="-5">
                <a:latin typeface="Calibri"/>
                <a:cs typeface="Calibri"/>
              </a:rPr>
              <a:t>single  </a:t>
            </a:r>
            <a:r>
              <a:rPr dirty="0" sz="6600" spc="-40">
                <a:latin typeface="Calibri"/>
                <a:cs typeface="Calibri"/>
              </a:rPr>
              <a:t>form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30">
                <a:latin typeface="Calibri"/>
                <a:cs typeface="Calibri"/>
              </a:rPr>
              <a:t>procedure </a:t>
            </a:r>
            <a:r>
              <a:rPr dirty="0" sz="6600" spc="-15">
                <a:latin typeface="Calibri"/>
                <a:cs typeface="Calibri"/>
              </a:rPr>
              <a:t>common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 spc="-10">
                <a:latin typeface="Calibri"/>
                <a:cs typeface="Calibri"/>
              </a:rPr>
              <a:t>PE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all  </a:t>
            </a:r>
            <a:r>
              <a:rPr dirty="0" sz="6600" spc="-15">
                <a:latin typeface="Calibri"/>
                <a:cs typeface="Calibri"/>
              </a:rPr>
              <a:t>employees working </a:t>
            </a:r>
            <a:r>
              <a:rPr dirty="0" sz="6600">
                <a:latin typeface="Calibri"/>
                <a:cs typeface="Calibri"/>
              </a:rPr>
              <a:t>in the</a:t>
            </a:r>
            <a:r>
              <a:rPr dirty="0" sz="6600" spc="-35">
                <a:latin typeface="Calibri"/>
                <a:cs typeface="Calibri"/>
              </a:rPr>
              <a:t> organiz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3487400" y="9525000"/>
            <a:ext cx="3505200" cy="3733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83185">
              <a:lnSpc>
                <a:spcPts val="6425"/>
              </a:lnSpc>
            </a:pPr>
            <a:r>
              <a:rPr dirty="0" sz="6600" spc="-15">
                <a:latin typeface="Calibri"/>
                <a:cs typeface="Calibri"/>
              </a:rPr>
              <a:t>ation.</a:t>
            </a:r>
            <a:endParaRPr sz="6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3487400" y="9525000"/>
            <a:ext cx="3505200" cy="3733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8151" y="1961400"/>
            <a:ext cx="5644896" cy="7939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4539" y="2018410"/>
            <a:ext cx="5536057" cy="685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80000"/>
              </a:lnSpc>
            </a:pPr>
            <a:r>
              <a:rPr dirty="0" spc="-10"/>
              <a:t>This </a:t>
            </a:r>
            <a:r>
              <a:rPr dirty="0" spc="-20"/>
              <a:t>approach </a:t>
            </a:r>
            <a:r>
              <a:rPr dirty="0" spc="-30"/>
              <a:t>focuses </a:t>
            </a:r>
            <a:r>
              <a:rPr dirty="0" spc="-5"/>
              <a:t>on designing </a:t>
            </a:r>
            <a:r>
              <a:rPr dirty="0" spc="-40"/>
              <a:t>separate  </a:t>
            </a:r>
            <a:r>
              <a:rPr dirty="0" spc="-35"/>
              <a:t>forms </a:t>
            </a:r>
            <a:r>
              <a:rPr dirty="0" spc="-5"/>
              <a:t>and </a:t>
            </a:r>
            <a:r>
              <a:rPr dirty="0" spc="-20"/>
              <a:t>procedures </a:t>
            </a:r>
            <a:r>
              <a:rPr dirty="0" spc="-55"/>
              <a:t>for </a:t>
            </a:r>
            <a:r>
              <a:rPr dirty="0" spc="-45"/>
              <a:t>different </a:t>
            </a:r>
            <a:r>
              <a:rPr dirty="0" spc="-5"/>
              <a:t>types </a:t>
            </a:r>
            <a:r>
              <a:rPr dirty="0" spc="-10"/>
              <a:t>of  </a:t>
            </a:r>
            <a:r>
              <a:rPr dirty="0" spc="-15"/>
              <a:t>employees</a:t>
            </a:r>
          </a:p>
          <a:p>
            <a:pPr marL="12700">
              <a:lnSpc>
                <a:spcPct val="100000"/>
              </a:lnSpc>
            </a:pPr>
            <a:r>
              <a:rPr dirty="0" spc="-5"/>
              <a:t>Eg: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913001" y="6062726"/>
            <a:ext cx="7412990" cy="4820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082040" indent="-1069340">
              <a:lnSpc>
                <a:spcPct val="100000"/>
              </a:lnSpc>
              <a:buFont typeface="Wingdings"/>
              <a:buChar char=""/>
              <a:tabLst>
                <a:tab pos="1082040" algn="l"/>
                <a:tab pos="1082675" algn="l"/>
              </a:tabLst>
            </a:pPr>
            <a:r>
              <a:rPr dirty="0" sz="5400" spc="-5">
                <a:latin typeface="Calibri"/>
                <a:cs typeface="Calibri"/>
              </a:rPr>
              <a:t>Managerial</a:t>
            </a:r>
            <a:r>
              <a:rPr dirty="0" sz="5400" spc="-95">
                <a:latin typeface="Calibri"/>
                <a:cs typeface="Calibri"/>
              </a:rPr>
              <a:t> </a:t>
            </a:r>
            <a:r>
              <a:rPr dirty="0" sz="5400" spc="-15">
                <a:latin typeface="Calibri"/>
                <a:cs typeface="Calibri"/>
              </a:rPr>
              <a:t>employees</a:t>
            </a:r>
            <a:endParaRPr sz="5400">
              <a:latin typeface="Calibri"/>
              <a:cs typeface="Calibri"/>
            </a:endParaRPr>
          </a:p>
          <a:p>
            <a:pPr marL="1069975">
              <a:lnSpc>
                <a:spcPct val="100000"/>
              </a:lnSpc>
              <a:spcBef>
                <a:spcPts val="2200"/>
              </a:spcBef>
            </a:pPr>
            <a:r>
              <a:rPr dirty="0" sz="1900" spc="-5">
                <a:latin typeface="Calibri"/>
                <a:cs typeface="Calibri"/>
              </a:rPr>
              <a:t>Managerial </a:t>
            </a:r>
            <a:r>
              <a:rPr dirty="0" sz="1900" spc="-10">
                <a:latin typeface="Calibri"/>
                <a:cs typeface="Calibri"/>
              </a:rPr>
              <a:t>employee evaluation</a:t>
            </a:r>
            <a:endParaRPr sz="19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spcBef>
                <a:spcPts val="700"/>
              </a:spcBef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dirty="0" sz="5400" spc="-15">
                <a:latin typeface="Calibri"/>
                <a:cs typeface="Calibri"/>
              </a:rPr>
              <a:t>Office</a:t>
            </a:r>
            <a:r>
              <a:rPr dirty="0" sz="5400" spc="-50">
                <a:latin typeface="Calibri"/>
                <a:cs typeface="Calibri"/>
              </a:rPr>
              <a:t> </a:t>
            </a:r>
            <a:r>
              <a:rPr dirty="0" sz="5400" spc="-15">
                <a:latin typeface="Calibri"/>
                <a:cs typeface="Calibri"/>
              </a:rPr>
              <a:t>employees</a:t>
            </a:r>
            <a:endParaRPr sz="5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dirty="0" sz="5400" spc="-30">
                <a:latin typeface="Calibri"/>
                <a:cs typeface="Calibri"/>
              </a:rPr>
              <a:t>Factory</a:t>
            </a:r>
            <a:r>
              <a:rPr dirty="0" sz="5400" spc="-35">
                <a:latin typeface="Calibri"/>
                <a:cs typeface="Calibri"/>
              </a:rPr>
              <a:t> </a:t>
            </a:r>
            <a:r>
              <a:rPr dirty="0" sz="5400" spc="-15">
                <a:latin typeface="Calibri"/>
                <a:cs typeface="Calibri"/>
              </a:rPr>
              <a:t>employees</a:t>
            </a:r>
            <a:endParaRPr sz="5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dirty="0" sz="5400" spc="-10">
                <a:latin typeface="Calibri"/>
                <a:cs typeface="Calibri"/>
              </a:rPr>
              <a:t>Sales</a:t>
            </a:r>
            <a:r>
              <a:rPr dirty="0" sz="5400" spc="-50">
                <a:latin typeface="Calibri"/>
                <a:cs typeface="Calibri"/>
              </a:rPr>
              <a:t> </a:t>
            </a:r>
            <a:r>
              <a:rPr dirty="0" sz="5400" spc="-15">
                <a:latin typeface="Calibri"/>
                <a:cs typeface="Calibri"/>
              </a:rPr>
              <a:t>employees</a:t>
            </a:r>
            <a:endParaRPr sz="54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Font typeface="Wingdings"/>
              <a:buChar char=""/>
              <a:tabLst>
                <a:tab pos="926465" algn="l"/>
                <a:tab pos="927100" algn="l"/>
              </a:tabLst>
            </a:pPr>
            <a:r>
              <a:rPr dirty="0" sz="5400" spc="-10">
                <a:latin typeface="Calibri"/>
                <a:cs typeface="Calibri"/>
              </a:rPr>
              <a:t>Field</a:t>
            </a:r>
            <a:r>
              <a:rPr dirty="0" sz="5400" spc="-50">
                <a:latin typeface="Calibri"/>
                <a:cs typeface="Calibri"/>
              </a:rPr>
              <a:t> </a:t>
            </a:r>
            <a:r>
              <a:rPr dirty="0" sz="5400" spc="-15">
                <a:latin typeface="Calibri"/>
                <a:cs typeface="Calibri"/>
              </a:rPr>
              <a:t>employees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614664" y="12950825"/>
            <a:ext cx="3582670" cy="42608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600" spc="-5">
                <a:latin typeface="Calibri"/>
                <a:cs typeface="Calibri"/>
              </a:rPr>
              <a:t>Sales </a:t>
            </a:r>
            <a:r>
              <a:rPr dirty="0" sz="2600" spc="-10">
                <a:latin typeface="Calibri"/>
                <a:cs typeface="Calibri"/>
              </a:rPr>
              <a:t>employee</a:t>
            </a:r>
            <a:r>
              <a:rPr dirty="0" sz="2600" spc="-45">
                <a:latin typeface="Calibri"/>
                <a:cs typeface="Calibri"/>
              </a:rPr>
              <a:t> </a:t>
            </a:r>
            <a:r>
              <a:rPr dirty="0" sz="2600" spc="-10">
                <a:latin typeface="Calibri"/>
                <a:cs typeface="Calibri"/>
              </a:rPr>
              <a:t>evaluation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0570464" y="6019800"/>
            <a:ext cx="6213347" cy="4419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030200" y="12420600"/>
            <a:ext cx="3733800" cy="10972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3836" y="472440"/>
            <a:ext cx="6017514" cy="61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997280" y="501650"/>
            <a:ext cx="5943650" cy="54597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937361" y="1187957"/>
            <a:ext cx="16365219" cy="7675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0" indent="-914400">
              <a:lnSpc>
                <a:spcPts val="6590"/>
              </a:lnSpc>
              <a:buAutoNum type="arabicPeriod"/>
              <a:tabLst>
                <a:tab pos="927100" algn="l"/>
                <a:tab pos="927735" algn="l"/>
              </a:tabLst>
            </a:pPr>
            <a:r>
              <a:rPr dirty="0" sz="6100" spc="-25">
                <a:latin typeface="Calibri"/>
                <a:cs typeface="Calibri"/>
              </a:rPr>
              <a:t>Forms </a:t>
            </a:r>
            <a:r>
              <a:rPr dirty="0" sz="6100" spc="-5">
                <a:latin typeface="Calibri"/>
                <a:cs typeface="Calibri"/>
              </a:rPr>
              <a:t>and </a:t>
            </a:r>
            <a:r>
              <a:rPr dirty="0" sz="6100" spc="-25">
                <a:latin typeface="Calibri"/>
                <a:cs typeface="Calibri"/>
              </a:rPr>
              <a:t>procedure </a:t>
            </a:r>
            <a:r>
              <a:rPr dirty="0" sz="6100" spc="-10">
                <a:latin typeface="Calibri"/>
                <a:cs typeface="Calibri"/>
              </a:rPr>
              <a:t>should </a:t>
            </a:r>
            <a:r>
              <a:rPr dirty="0" sz="6100" spc="-5">
                <a:latin typeface="Calibri"/>
                <a:cs typeface="Calibri"/>
              </a:rPr>
              <a:t>be</a:t>
            </a:r>
            <a:r>
              <a:rPr dirty="0" sz="6100" spc="15">
                <a:latin typeface="Calibri"/>
                <a:cs typeface="Calibri"/>
              </a:rPr>
              <a:t> </a:t>
            </a:r>
            <a:r>
              <a:rPr dirty="0" sz="6100" spc="-10">
                <a:latin typeface="Calibri"/>
                <a:cs typeface="Calibri"/>
              </a:rPr>
              <a:t>designed</a:t>
            </a:r>
            <a:endParaRPr sz="6100">
              <a:latin typeface="Calibri"/>
              <a:cs typeface="Calibri"/>
            </a:endParaRPr>
          </a:p>
          <a:p>
            <a:pPr marL="927100">
              <a:lnSpc>
                <a:spcPts val="6590"/>
              </a:lnSpc>
            </a:pPr>
            <a:r>
              <a:rPr dirty="0" sz="6100" spc="-30">
                <a:latin typeface="Calibri"/>
                <a:cs typeface="Calibri"/>
              </a:rPr>
              <a:t>separately</a:t>
            </a:r>
            <a:endParaRPr sz="61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buAutoNum type="arabicPeriod" startAt="2"/>
              <a:tabLst>
                <a:tab pos="927100" algn="l"/>
                <a:tab pos="927735" algn="l"/>
              </a:tabLst>
            </a:pPr>
            <a:r>
              <a:rPr dirty="0" sz="6100" spc="-55">
                <a:latin typeface="Calibri"/>
                <a:cs typeface="Calibri"/>
              </a:rPr>
              <a:t>Make </a:t>
            </a:r>
            <a:r>
              <a:rPr dirty="0" sz="6100" spc="-5">
                <a:latin typeface="Calibri"/>
                <a:cs typeface="Calibri"/>
              </a:rPr>
              <a:t>the </a:t>
            </a:r>
            <a:r>
              <a:rPr dirty="0" sz="6100" spc="-40">
                <a:latin typeface="Calibri"/>
                <a:cs typeface="Calibri"/>
              </a:rPr>
              <a:t>form </a:t>
            </a:r>
            <a:r>
              <a:rPr dirty="0" sz="6100" spc="-5">
                <a:latin typeface="Calibri"/>
                <a:cs typeface="Calibri"/>
              </a:rPr>
              <a:t>as </a:t>
            </a:r>
            <a:r>
              <a:rPr dirty="0" sz="6100" spc="-10">
                <a:latin typeface="Calibri"/>
                <a:cs typeface="Calibri"/>
              </a:rPr>
              <a:t>brief </a:t>
            </a:r>
            <a:r>
              <a:rPr dirty="0" sz="6100" spc="-5">
                <a:latin typeface="Calibri"/>
                <a:cs typeface="Calibri"/>
              </a:rPr>
              <a:t>as</a:t>
            </a:r>
            <a:r>
              <a:rPr dirty="0" sz="6100" spc="75">
                <a:latin typeface="Calibri"/>
                <a:cs typeface="Calibri"/>
              </a:rPr>
              <a:t> </a:t>
            </a:r>
            <a:r>
              <a:rPr dirty="0" sz="6100" spc="-5">
                <a:latin typeface="Calibri"/>
                <a:cs typeface="Calibri"/>
              </a:rPr>
              <a:t>possible</a:t>
            </a:r>
            <a:endParaRPr sz="6100">
              <a:latin typeface="Calibri"/>
              <a:cs typeface="Calibri"/>
            </a:endParaRPr>
          </a:p>
          <a:p>
            <a:pPr marL="927100" marR="2392680" indent="-914400">
              <a:lnSpc>
                <a:spcPct val="80000"/>
              </a:lnSpc>
              <a:spcBef>
                <a:spcPts val="1465"/>
              </a:spcBef>
              <a:buAutoNum type="arabicPeriod" startAt="2"/>
              <a:tabLst>
                <a:tab pos="927100" algn="l"/>
                <a:tab pos="927735" algn="l"/>
              </a:tabLst>
            </a:pPr>
            <a:r>
              <a:rPr dirty="0" sz="6100" spc="-25">
                <a:latin typeface="Calibri"/>
                <a:cs typeface="Calibri"/>
              </a:rPr>
              <a:t>Present </a:t>
            </a:r>
            <a:r>
              <a:rPr dirty="0" sz="6100" spc="-5">
                <a:latin typeface="Calibri"/>
                <a:cs typeface="Calibri"/>
              </a:rPr>
              <a:t>them </a:t>
            </a:r>
            <a:r>
              <a:rPr dirty="0" sz="6100">
                <a:latin typeface="Calibri"/>
                <a:cs typeface="Calibri"/>
              </a:rPr>
              <a:t>in </a:t>
            </a:r>
            <a:r>
              <a:rPr dirty="0" sz="6100" spc="-5">
                <a:latin typeface="Calibri"/>
                <a:cs typeface="Calibri"/>
              </a:rPr>
              <a:t>a </a:t>
            </a:r>
            <a:r>
              <a:rPr dirty="0" sz="6100" spc="-10">
                <a:latin typeface="Calibri"/>
                <a:cs typeface="Calibri"/>
              </a:rPr>
              <a:t>language, </a:t>
            </a:r>
            <a:r>
              <a:rPr dirty="0" sz="6100">
                <a:latin typeface="Calibri"/>
                <a:cs typeface="Calibri"/>
              </a:rPr>
              <a:t>which </a:t>
            </a:r>
            <a:r>
              <a:rPr dirty="0" sz="6100" spc="-25">
                <a:latin typeface="Calibri"/>
                <a:cs typeface="Calibri"/>
              </a:rPr>
              <a:t>can </a:t>
            </a:r>
            <a:r>
              <a:rPr dirty="0" sz="6100" spc="-10">
                <a:latin typeface="Calibri"/>
                <a:cs typeface="Calibri"/>
              </a:rPr>
              <a:t>be  </a:t>
            </a:r>
            <a:r>
              <a:rPr dirty="0" sz="6100" spc="-30">
                <a:latin typeface="Calibri"/>
                <a:cs typeface="Calibri"/>
              </a:rPr>
              <a:t>understood </a:t>
            </a:r>
            <a:r>
              <a:rPr dirty="0" sz="6100" spc="-15">
                <a:latin typeface="Calibri"/>
                <a:cs typeface="Calibri"/>
              </a:rPr>
              <a:t>well </a:t>
            </a:r>
            <a:r>
              <a:rPr dirty="0" sz="6100" spc="-20">
                <a:latin typeface="Calibri"/>
                <a:cs typeface="Calibri"/>
              </a:rPr>
              <a:t>by </a:t>
            </a:r>
            <a:r>
              <a:rPr dirty="0" sz="6100" spc="-40">
                <a:latin typeface="Calibri"/>
                <a:cs typeface="Calibri"/>
              </a:rPr>
              <a:t>evaluators</a:t>
            </a:r>
            <a:endParaRPr sz="6100">
              <a:latin typeface="Calibri"/>
              <a:cs typeface="Calibri"/>
            </a:endParaRPr>
          </a:p>
          <a:p>
            <a:pPr marL="927100" indent="-914400">
              <a:lnSpc>
                <a:spcPts val="6590"/>
              </a:lnSpc>
              <a:buAutoNum type="arabicPeriod" startAt="2"/>
              <a:tabLst>
                <a:tab pos="927100" algn="l"/>
                <a:tab pos="927735" algn="l"/>
              </a:tabLst>
            </a:pPr>
            <a:r>
              <a:rPr dirty="0" sz="6100" spc="-15">
                <a:latin typeface="Calibri"/>
                <a:cs typeface="Calibri"/>
              </a:rPr>
              <a:t>Develop </a:t>
            </a:r>
            <a:r>
              <a:rPr dirty="0" sz="6100" spc="-10">
                <a:latin typeface="Calibri"/>
                <a:cs typeface="Calibri"/>
              </a:rPr>
              <a:t>the </a:t>
            </a:r>
            <a:r>
              <a:rPr dirty="0" sz="6100" spc="-25">
                <a:latin typeface="Calibri"/>
                <a:cs typeface="Calibri"/>
              </a:rPr>
              <a:t>procedure </a:t>
            </a:r>
            <a:r>
              <a:rPr dirty="0" sz="6100" spc="-55">
                <a:latin typeface="Calibri"/>
                <a:cs typeface="Calibri"/>
              </a:rPr>
              <a:t>lucidly. </a:t>
            </a:r>
            <a:r>
              <a:rPr dirty="0" sz="6100" spc="-25">
                <a:latin typeface="Calibri"/>
                <a:cs typeface="Calibri"/>
              </a:rPr>
              <a:t>Indicate </a:t>
            </a:r>
            <a:r>
              <a:rPr dirty="0" sz="6100">
                <a:latin typeface="Calibri"/>
                <a:cs typeface="Calibri"/>
              </a:rPr>
              <a:t>each</a:t>
            </a:r>
            <a:r>
              <a:rPr dirty="0" sz="6100" spc="20">
                <a:latin typeface="Calibri"/>
                <a:cs typeface="Calibri"/>
              </a:rPr>
              <a:t> </a:t>
            </a:r>
            <a:r>
              <a:rPr dirty="0" sz="6100" spc="-35">
                <a:latin typeface="Calibri"/>
                <a:cs typeface="Calibri"/>
              </a:rPr>
              <a:t>step</a:t>
            </a:r>
            <a:endParaRPr sz="6100">
              <a:latin typeface="Calibri"/>
              <a:cs typeface="Calibri"/>
            </a:endParaRPr>
          </a:p>
          <a:p>
            <a:pPr marL="927100">
              <a:lnSpc>
                <a:spcPts val="6590"/>
              </a:lnSpc>
            </a:pPr>
            <a:r>
              <a:rPr dirty="0" sz="6100" spc="-30">
                <a:latin typeface="Calibri"/>
                <a:cs typeface="Calibri"/>
              </a:rPr>
              <a:t>separately </a:t>
            </a:r>
            <a:r>
              <a:rPr dirty="0" sz="6100" spc="-5">
                <a:latin typeface="Calibri"/>
                <a:cs typeface="Calibri"/>
              </a:rPr>
              <a:t>and</a:t>
            </a:r>
            <a:r>
              <a:rPr dirty="0" sz="6100" spc="-30">
                <a:latin typeface="Calibri"/>
                <a:cs typeface="Calibri"/>
              </a:rPr>
              <a:t> </a:t>
            </a:r>
            <a:r>
              <a:rPr dirty="0" sz="6100" spc="-5">
                <a:latin typeface="Calibri"/>
                <a:cs typeface="Calibri"/>
              </a:rPr>
              <a:t>lucidly</a:t>
            </a:r>
            <a:endParaRPr sz="6100">
              <a:latin typeface="Calibri"/>
              <a:cs typeface="Calibri"/>
            </a:endParaRPr>
          </a:p>
          <a:p>
            <a:pPr marL="927100" marR="650875" indent="-914400">
              <a:lnSpc>
                <a:spcPct val="80000"/>
              </a:lnSpc>
              <a:spcBef>
                <a:spcPts val="1465"/>
              </a:spcBef>
              <a:buAutoNum type="arabicPeriod" startAt="5"/>
              <a:tabLst>
                <a:tab pos="927100" algn="l"/>
                <a:tab pos="927735" algn="l"/>
                <a:tab pos="4759325" algn="l"/>
                <a:tab pos="10602595" algn="l"/>
              </a:tabLst>
            </a:pPr>
            <a:r>
              <a:rPr dirty="0" sz="6100" spc="-25">
                <a:latin typeface="Calibri"/>
                <a:cs typeface="Calibri"/>
              </a:rPr>
              <a:t>Introduce </a:t>
            </a:r>
            <a:r>
              <a:rPr dirty="0" sz="6100" spc="-5">
                <a:latin typeface="Calibri"/>
                <a:cs typeface="Calibri"/>
              </a:rPr>
              <a:t>a</a:t>
            </a:r>
            <a:r>
              <a:rPr dirty="0" sz="6100" spc="70">
                <a:latin typeface="Calibri"/>
                <a:cs typeface="Calibri"/>
              </a:rPr>
              <a:t> </a:t>
            </a:r>
            <a:r>
              <a:rPr dirty="0" sz="6100" spc="-15">
                <a:latin typeface="Calibri"/>
                <a:cs typeface="Calibri"/>
              </a:rPr>
              <a:t>suitable</a:t>
            </a:r>
            <a:r>
              <a:rPr dirty="0" sz="6100" spc="20">
                <a:latin typeface="Calibri"/>
                <a:cs typeface="Calibri"/>
              </a:rPr>
              <a:t> </a:t>
            </a:r>
            <a:r>
              <a:rPr dirty="0" sz="6100" spc="-20">
                <a:latin typeface="Calibri"/>
                <a:cs typeface="Calibri"/>
              </a:rPr>
              <a:t>weighting	according</a:t>
            </a:r>
            <a:r>
              <a:rPr dirty="0" sz="6100" spc="-30">
                <a:latin typeface="Calibri"/>
                <a:cs typeface="Calibri"/>
              </a:rPr>
              <a:t> </a:t>
            </a:r>
            <a:r>
              <a:rPr dirty="0" sz="6100" spc="-40">
                <a:latin typeface="Calibri"/>
                <a:cs typeface="Calibri"/>
              </a:rPr>
              <a:t>to</a:t>
            </a:r>
            <a:r>
              <a:rPr dirty="0" sz="6100" spc="-45">
                <a:latin typeface="Calibri"/>
                <a:cs typeface="Calibri"/>
              </a:rPr>
              <a:t> </a:t>
            </a:r>
            <a:r>
              <a:rPr dirty="0" sz="6100" spc="-5">
                <a:latin typeface="Calibri"/>
                <a:cs typeface="Calibri"/>
              </a:rPr>
              <a:t>the </a:t>
            </a:r>
            <a:r>
              <a:rPr dirty="0" sz="6100" spc="-5">
                <a:latin typeface="Calibri"/>
                <a:cs typeface="Calibri"/>
              </a:rPr>
              <a:t> </a:t>
            </a:r>
            <a:r>
              <a:rPr dirty="0" sz="6100" spc="-10">
                <a:latin typeface="Calibri"/>
                <a:cs typeface="Calibri"/>
              </a:rPr>
              <a:t>significance	</a:t>
            </a:r>
            <a:r>
              <a:rPr dirty="0" sz="6100" spc="-5">
                <a:latin typeface="Calibri"/>
                <a:cs typeface="Calibri"/>
              </a:rPr>
              <a:t>of </a:t>
            </a:r>
            <a:r>
              <a:rPr dirty="0" sz="6100">
                <a:latin typeface="Calibri"/>
                <a:cs typeface="Calibri"/>
              </a:rPr>
              <a:t>each </a:t>
            </a:r>
            <a:r>
              <a:rPr dirty="0" sz="6100" spc="-25">
                <a:latin typeface="Calibri"/>
                <a:cs typeface="Calibri"/>
              </a:rPr>
              <a:t>evaluation</a:t>
            </a:r>
            <a:r>
              <a:rPr dirty="0" sz="6100" spc="-40">
                <a:latin typeface="Calibri"/>
                <a:cs typeface="Calibri"/>
              </a:rPr>
              <a:t> </a:t>
            </a:r>
            <a:r>
              <a:rPr dirty="0" sz="6100" spc="-10">
                <a:latin typeface="Calibri"/>
                <a:cs typeface="Calibri"/>
              </a:rPr>
              <a:t>criterion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37361" y="8811894"/>
            <a:ext cx="5617210" cy="284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93570" marR="5080" indent="-1881505">
              <a:lnSpc>
                <a:spcPct val="100000"/>
              </a:lnSpc>
              <a:tabLst>
                <a:tab pos="1892935" algn="l"/>
              </a:tabLst>
            </a:pPr>
            <a:r>
              <a:rPr dirty="0" sz="6100" spc="-5">
                <a:latin typeface="Calibri"/>
                <a:cs typeface="Calibri"/>
              </a:rPr>
              <a:t>Eg:	</a:t>
            </a:r>
            <a:r>
              <a:rPr dirty="0" sz="6100" spc="-75">
                <a:latin typeface="Calibri"/>
                <a:cs typeface="Calibri"/>
              </a:rPr>
              <a:t>Traits-  </a:t>
            </a:r>
            <a:r>
              <a:rPr dirty="0" sz="6100" spc="-5">
                <a:latin typeface="Calibri"/>
                <a:cs typeface="Calibri"/>
              </a:rPr>
              <a:t>Beh</a:t>
            </a:r>
            <a:r>
              <a:rPr dirty="0" sz="6100" spc="-105">
                <a:latin typeface="Calibri"/>
                <a:cs typeface="Calibri"/>
              </a:rPr>
              <a:t>a</a:t>
            </a:r>
            <a:r>
              <a:rPr dirty="0" sz="6100" spc="-5">
                <a:latin typeface="Calibri"/>
                <a:cs typeface="Calibri"/>
              </a:rPr>
              <a:t>viou</a:t>
            </a:r>
            <a:r>
              <a:rPr dirty="0" sz="6100" spc="-125">
                <a:latin typeface="Calibri"/>
                <a:cs typeface="Calibri"/>
              </a:rPr>
              <a:t>r</a:t>
            </a:r>
            <a:r>
              <a:rPr dirty="0" sz="6100" spc="-5">
                <a:latin typeface="Calibri"/>
                <a:cs typeface="Calibri"/>
              </a:rPr>
              <a:t>s-  </a:t>
            </a:r>
            <a:r>
              <a:rPr dirty="0" sz="6100" spc="-15">
                <a:latin typeface="Calibri"/>
                <a:cs typeface="Calibri"/>
              </a:rPr>
              <a:t>Results-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62264" y="8811894"/>
            <a:ext cx="1753235" cy="37699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100" spc="-15">
                <a:latin typeface="Calibri"/>
                <a:cs typeface="Calibri"/>
              </a:rPr>
              <a:t>20%</a:t>
            </a:r>
            <a:endParaRPr sz="6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6100" spc="-5">
                <a:latin typeface="Calibri"/>
                <a:cs typeface="Calibri"/>
              </a:rPr>
              <a:t>30%</a:t>
            </a:r>
            <a:endParaRPr sz="6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6100" spc="-5">
                <a:latin typeface="Calibri"/>
                <a:cs typeface="Calibri"/>
              </a:rPr>
              <a:t>50%</a:t>
            </a:r>
            <a:endParaRPr sz="6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6100" spc="-15">
                <a:latin typeface="Calibri"/>
                <a:cs typeface="Calibri"/>
              </a:rPr>
              <a:t>100%</a:t>
            </a:r>
            <a:endParaRPr sz="6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89761" y="1571497"/>
            <a:ext cx="15864205" cy="11144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7086600" algn="l"/>
              </a:tabLst>
            </a:pPr>
            <a:r>
              <a:rPr dirty="0" sz="5600">
                <a:solidFill>
                  <a:srgbClr val="00AFEF"/>
                </a:solidFill>
                <a:latin typeface="Calibri"/>
                <a:cs typeface="Calibri"/>
              </a:rPr>
              <a:t>6. </a:t>
            </a:r>
            <a:r>
              <a:rPr dirty="0" sz="5600" spc="-5">
                <a:latin typeface="Calibri"/>
                <a:cs typeface="Calibri"/>
              </a:rPr>
              <a:t>Design </a:t>
            </a:r>
            <a:r>
              <a:rPr dirty="0" sz="5600">
                <a:latin typeface="Calibri"/>
                <a:cs typeface="Calibri"/>
              </a:rPr>
              <a:t>the </a:t>
            </a:r>
            <a:r>
              <a:rPr dirty="0" sz="5600" spc="-35">
                <a:latin typeface="Calibri"/>
                <a:cs typeface="Calibri"/>
              </a:rPr>
              <a:t>form</a:t>
            </a:r>
            <a:r>
              <a:rPr dirty="0" sz="5600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so</a:t>
            </a:r>
            <a:r>
              <a:rPr dirty="0" sz="5600">
                <a:latin typeface="Calibri"/>
                <a:cs typeface="Calibri"/>
              </a:rPr>
              <a:t> as	</a:t>
            </a:r>
            <a:r>
              <a:rPr dirty="0" sz="5600" spc="-40">
                <a:latin typeface="Calibri"/>
                <a:cs typeface="Calibri"/>
              </a:rPr>
              <a:t>to have </a:t>
            </a:r>
            <a:r>
              <a:rPr dirty="0" sz="5600" spc="-35">
                <a:latin typeface="Calibri"/>
                <a:cs typeface="Calibri"/>
              </a:rPr>
              <a:t>several </a:t>
            </a:r>
            <a:r>
              <a:rPr dirty="0" sz="5600">
                <a:latin typeface="Calibri"/>
                <a:cs typeface="Calibri"/>
              </a:rPr>
              <a:t>sections/</a:t>
            </a:r>
            <a:r>
              <a:rPr dirty="0" sz="5600" spc="30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parts</a:t>
            </a:r>
            <a:endParaRPr sz="5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6950">
              <a:latin typeface="Times New Roman"/>
              <a:cs typeface="Times New Roman"/>
            </a:endParaRPr>
          </a:p>
          <a:p>
            <a:pPr marL="718185" marR="1265555">
              <a:lnSpc>
                <a:spcPts val="5380"/>
              </a:lnSpc>
            </a:pPr>
            <a:r>
              <a:rPr dirty="0" sz="5600">
                <a:latin typeface="Calibri"/>
                <a:cs typeface="Calibri"/>
              </a:rPr>
              <a:t>It </a:t>
            </a:r>
            <a:r>
              <a:rPr dirty="0" sz="5600" spc="-40">
                <a:latin typeface="Calibri"/>
                <a:cs typeface="Calibri"/>
              </a:rPr>
              <a:t>may </a:t>
            </a:r>
            <a:r>
              <a:rPr dirty="0" sz="5600" spc="-5">
                <a:latin typeface="Calibri"/>
                <a:cs typeface="Calibri"/>
              </a:rPr>
              <a:t>be </a:t>
            </a:r>
            <a:r>
              <a:rPr dirty="0" sz="5600" spc="-25">
                <a:latin typeface="Calibri"/>
                <a:cs typeface="Calibri"/>
              </a:rPr>
              <a:t>more </a:t>
            </a:r>
            <a:r>
              <a:rPr dirty="0" sz="5600" spc="-20">
                <a:latin typeface="Calibri"/>
                <a:cs typeface="Calibri"/>
              </a:rPr>
              <a:t>appropriate </a:t>
            </a:r>
            <a:r>
              <a:rPr dirty="0" sz="5600">
                <a:latin typeface="Calibri"/>
                <a:cs typeface="Calibri"/>
              </a:rPr>
              <a:t>if the </a:t>
            </a:r>
            <a:r>
              <a:rPr dirty="0" sz="5600" spc="-35">
                <a:latin typeface="Calibri"/>
                <a:cs typeface="Calibri"/>
              </a:rPr>
              <a:t>content </a:t>
            </a:r>
            <a:r>
              <a:rPr dirty="0" sz="5600" spc="-5">
                <a:latin typeface="Calibri"/>
                <a:cs typeface="Calibri"/>
              </a:rPr>
              <a:t>of </a:t>
            </a:r>
            <a:r>
              <a:rPr dirty="0" sz="5600" spc="-10">
                <a:latin typeface="Calibri"/>
                <a:cs typeface="Calibri"/>
              </a:rPr>
              <a:t>the  </a:t>
            </a:r>
            <a:r>
              <a:rPr dirty="0" sz="5600" spc="-30">
                <a:latin typeface="Calibri"/>
                <a:cs typeface="Calibri"/>
              </a:rPr>
              <a:t>form </a:t>
            </a:r>
            <a:r>
              <a:rPr dirty="0" sz="5600" spc="-5">
                <a:latin typeface="Calibri"/>
                <a:cs typeface="Calibri"/>
              </a:rPr>
              <a:t>includes </a:t>
            </a:r>
            <a:r>
              <a:rPr dirty="0" sz="5600" spc="-10">
                <a:latin typeface="Calibri"/>
                <a:cs typeface="Calibri"/>
              </a:rPr>
              <a:t>the</a:t>
            </a:r>
            <a:r>
              <a:rPr dirty="0" sz="5600" spc="-30">
                <a:latin typeface="Calibri"/>
                <a:cs typeface="Calibri"/>
              </a:rPr>
              <a:t> </a:t>
            </a:r>
            <a:r>
              <a:rPr dirty="0" sz="5600" spc="-15">
                <a:latin typeface="Calibri"/>
                <a:cs typeface="Calibri"/>
              </a:rPr>
              <a:t>followings:</a:t>
            </a:r>
            <a:endParaRPr sz="5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7050">
              <a:latin typeface="Times New Roman"/>
              <a:cs typeface="Times New Roman"/>
            </a:endParaRPr>
          </a:p>
          <a:p>
            <a:pPr marL="718185" marR="401955" indent="-706120">
              <a:lnSpc>
                <a:spcPct val="80000"/>
              </a:lnSpc>
              <a:tabLst>
                <a:tab pos="3463925" algn="l"/>
                <a:tab pos="11938635" algn="l"/>
              </a:tabLst>
            </a:pPr>
            <a:r>
              <a:rPr dirty="0" sz="5600" spc="-30">
                <a:solidFill>
                  <a:srgbClr val="6600CC"/>
                </a:solidFill>
                <a:latin typeface="Calibri"/>
                <a:cs typeface="Calibri"/>
              </a:rPr>
              <a:t>Part </a:t>
            </a:r>
            <a:r>
              <a:rPr dirty="0" sz="5600">
                <a:solidFill>
                  <a:srgbClr val="6600CC"/>
                </a:solidFill>
                <a:latin typeface="Calibri"/>
                <a:cs typeface="Calibri"/>
              </a:rPr>
              <a:t>I- </a:t>
            </a:r>
            <a:r>
              <a:rPr dirty="0" sz="5600" spc="-15">
                <a:latin typeface="Calibri"/>
                <a:cs typeface="Calibri"/>
              </a:rPr>
              <a:t>identification </a:t>
            </a:r>
            <a:r>
              <a:rPr dirty="0" sz="5600" spc="-20">
                <a:latin typeface="Calibri"/>
                <a:cs typeface="Calibri"/>
              </a:rPr>
              <a:t>information(</a:t>
            </a:r>
            <a:r>
              <a:rPr dirty="0" sz="5600" spc="55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such </a:t>
            </a:r>
            <a:r>
              <a:rPr dirty="0" sz="5600">
                <a:latin typeface="Calibri"/>
                <a:cs typeface="Calibri"/>
              </a:rPr>
              <a:t>as	</a:t>
            </a:r>
            <a:r>
              <a:rPr dirty="0" sz="5600" spc="-5">
                <a:latin typeface="Calibri"/>
                <a:cs typeface="Calibri"/>
              </a:rPr>
              <a:t>name</a:t>
            </a:r>
            <a:r>
              <a:rPr dirty="0" sz="5600" spc="-50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of</a:t>
            </a:r>
            <a:r>
              <a:rPr dirty="0" sz="5600" spc="-40">
                <a:latin typeface="Calibri"/>
                <a:cs typeface="Calibri"/>
              </a:rPr>
              <a:t> </a:t>
            </a:r>
            <a:r>
              <a:rPr dirty="0" sz="5600">
                <a:latin typeface="Calibri"/>
                <a:cs typeface="Calibri"/>
              </a:rPr>
              <a:t>the </a:t>
            </a:r>
            <a:r>
              <a:rPr dirty="0" sz="5600">
                <a:latin typeface="Calibri"/>
                <a:cs typeface="Calibri"/>
              </a:rPr>
              <a:t> </a:t>
            </a:r>
            <a:r>
              <a:rPr dirty="0" sz="5600" spc="-15">
                <a:latin typeface="Calibri"/>
                <a:cs typeface="Calibri"/>
              </a:rPr>
              <a:t>evaluee,	</a:t>
            </a:r>
            <a:r>
              <a:rPr dirty="0" sz="5600" spc="-5">
                <a:latin typeface="Calibri"/>
                <a:cs typeface="Calibri"/>
              </a:rPr>
              <a:t>job </a:t>
            </a:r>
            <a:r>
              <a:rPr dirty="0" sz="5600" spc="-10">
                <a:latin typeface="Calibri"/>
                <a:cs typeface="Calibri"/>
              </a:rPr>
              <a:t>title, department </a:t>
            </a:r>
            <a:r>
              <a:rPr dirty="0" sz="5600">
                <a:latin typeface="Calibri"/>
                <a:cs typeface="Calibri"/>
              </a:rPr>
              <a:t>and </a:t>
            </a:r>
            <a:r>
              <a:rPr dirty="0" sz="5600" spc="-5">
                <a:latin typeface="Calibri"/>
                <a:cs typeface="Calibri"/>
              </a:rPr>
              <a:t>unit, </a:t>
            </a:r>
            <a:r>
              <a:rPr dirty="0" sz="5600" spc="-30">
                <a:latin typeface="Calibri"/>
                <a:cs typeface="Calibri"/>
              </a:rPr>
              <a:t>date</a:t>
            </a:r>
            <a:r>
              <a:rPr dirty="0" sz="5600" spc="-15">
                <a:latin typeface="Calibri"/>
                <a:cs typeface="Calibri"/>
              </a:rPr>
              <a:t> </a:t>
            </a:r>
            <a:r>
              <a:rPr dirty="0" sz="5600" spc="-25">
                <a:latin typeface="Calibri"/>
                <a:cs typeface="Calibri"/>
              </a:rPr>
              <a:t>etc.)</a:t>
            </a:r>
            <a:endParaRPr sz="5600">
              <a:latin typeface="Calibri"/>
              <a:cs typeface="Calibri"/>
            </a:endParaRPr>
          </a:p>
          <a:p>
            <a:pPr marL="12700" marR="575945">
              <a:lnSpc>
                <a:spcPct val="100000"/>
              </a:lnSpc>
            </a:pPr>
            <a:r>
              <a:rPr dirty="0" sz="5600" spc="-30">
                <a:solidFill>
                  <a:srgbClr val="6600CC"/>
                </a:solidFill>
                <a:latin typeface="Calibri"/>
                <a:cs typeface="Calibri"/>
              </a:rPr>
              <a:t>Part </a:t>
            </a:r>
            <a:r>
              <a:rPr dirty="0" sz="5600">
                <a:solidFill>
                  <a:srgbClr val="6600CC"/>
                </a:solidFill>
                <a:latin typeface="Calibri"/>
                <a:cs typeface="Calibri"/>
              </a:rPr>
              <a:t>II- </a:t>
            </a:r>
            <a:r>
              <a:rPr dirty="0" sz="5600" spc="-30">
                <a:latin typeface="Calibri"/>
                <a:cs typeface="Calibri"/>
              </a:rPr>
              <a:t>Evaluation </a:t>
            </a:r>
            <a:r>
              <a:rPr dirty="0" sz="5600" spc="-5">
                <a:latin typeface="Calibri"/>
                <a:cs typeface="Calibri"/>
              </a:rPr>
              <a:t>on results, </a:t>
            </a:r>
            <a:r>
              <a:rPr dirty="0" sz="5600" spc="-25">
                <a:latin typeface="Calibri"/>
                <a:cs typeface="Calibri"/>
              </a:rPr>
              <a:t>behaviours </a:t>
            </a:r>
            <a:r>
              <a:rPr dirty="0" sz="5600">
                <a:latin typeface="Calibri"/>
                <a:cs typeface="Calibri"/>
              </a:rPr>
              <a:t>and </a:t>
            </a:r>
            <a:r>
              <a:rPr dirty="0" sz="5600" spc="-25">
                <a:latin typeface="Calibri"/>
                <a:cs typeface="Calibri"/>
              </a:rPr>
              <a:t>traits  </a:t>
            </a:r>
            <a:r>
              <a:rPr dirty="0" sz="5600" spc="-30">
                <a:solidFill>
                  <a:srgbClr val="6600CC"/>
                </a:solidFill>
                <a:latin typeface="Calibri"/>
                <a:cs typeface="Calibri"/>
              </a:rPr>
              <a:t>Part </a:t>
            </a:r>
            <a:r>
              <a:rPr dirty="0" sz="5600">
                <a:solidFill>
                  <a:srgbClr val="6600CC"/>
                </a:solidFill>
                <a:latin typeface="Calibri"/>
                <a:cs typeface="Calibri"/>
              </a:rPr>
              <a:t>III- </a:t>
            </a:r>
            <a:r>
              <a:rPr dirty="0" sz="5600" spc="-10">
                <a:latin typeface="Calibri"/>
                <a:cs typeface="Calibri"/>
              </a:rPr>
              <a:t>Comments </a:t>
            </a:r>
            <a:r>
              <a:rPr dirty="0" sz="5600" spc="-5">
                <a:latin typeface="Calibri"/>
                <a:cs typeface="Calibri"/>
              </a:rPr>
              <a:t>of </a:t>
            </a:r>
            <a:r>
              <a:rPr dirty="0" sz="5600" spc="-25">
                <a:latin typeface="Calibri"/>
                <a:cs typeface="Calibri"/>
              </a:rPr>
              <a:t>evaluator( </a:t>
            </a:r>
            <a:r>
              <a:rPr dirty="0" sz="5600" spc="-40">
                <a:latin typeface="Calibri"/>
                <a:cs typeface="Calibri"/>
              </a:rPr>
              <a:t>for </a:t>
            </a:r>
            <a:r>
              <a:rPr dirty="0" sz="5600" spc="-15">
                <a:latin typeface="Calibri"/>
                <a:cs typeface="Calibri"/>
              </a:rPr>
              <a:t>notes </a:t>
            </a:r>
            <a:r>
              <a:rPr dirty="0" sz="5600" spc="-5">
                <a:latin typeface="Calibri"/>
                <a:cs typeface="Calibri"/>
              </a:rPr>
              <a:t>on</a:t>
            </a:r>
            <a:r>
              <a:rPr dirty="0" sz="5600" spc="10">
                <a:latin typeface="Calibri"/>
                <a:cs typeface="Calibri"/>
              </a:rPr>
              <a:t> </a:t>
            </a:r>
            <a:r>
              <a:rPr dirty="0" sz="5600" spc="-20">
                <a:latin typeface="Calibri"/>
                <a:cs typeface="Calibri"/>
              </a:rPr>
              <a:t>present</a:t>
            </a:r>
            <a:endParaRPr sz="5600">
              <a:latin typeface="Calibri"/>
              <a:cs typeface="Calibri"/>
            </a:endParaRPr>
          </a:p>
          <a:p>
            <a:pPr marL="718185" marR="277495">
              <a:lnSpc>
                <a:spcPct val="80000"/>
              </a:lnSpc>
              <a:tabLst>
                <a:tab pos="7264400" algn="l"/>
              </a:tabLst>
            </a:pPr>
            <a:r>
              <a:rPr dirty="0" sz="5600" spc="-10">
                <a:latin typeface="Calibri"/>
                <a:cs typeface="Calibri"/>
              </a:rPr>
              <a:t>deficiencies, </a:t>
            </a:r>
            <a:r>
              <a:rPr dirty="0" sz="5600" spc="-25">
                <a:latin typeface="Calibri"/>
                <a:cs typeface="Calibri"/>
              </a:rPr>
              <a:t>strengths/ </a:t>
            </a:r>
            <a:r>
              <a:rPr dirty="0" sz="5600" spc="-15">
                <a:latin typeface="Calibri"/>
                <a:cs typeface="Calibri"/>
              </a:rPr>
              <a:t>potentials </a:t>
            </a:r>
            <a:r>
              <a:rPr dirty="0" sz="5600">
                <a:latin typeface="Calibri"/>
                <a:cs typeface="Calibri"/>
              </a:rPr>
              <a:t>and actions </a:t>
            </a:r>
            <a:r>
              <a:rPr dirty="0" sz="5600" spc="-35">
                <a:latin typeface="Calibri"/>
                <a:cs typeface="Calibri"/>
              </a:rPr>
              <a:t>to </a:t>
            </a:r>
            <a:r>
              <a:rPr dirty="0" sz="5600" spc="-5">
                <a:latin typeface="Calibri"/>
                <a:cs typeface="Calibri"/>
              </a:rPr>
              <a:t>be  </a:t>
            </a:r>
            <a:r>
              <a:rPr dirty="0" sz="5600" spc="-55">
                <a:latin typeface="Calibri"/>
                <a:cs typeface="Calibri"/>
              </a:rPr>
              <a:t>taken </a:t>
            </a:r>
            <a:r>
              <a:rPr dirty="0" sz="5600" spc="-35">
                <a:latin typeface="Calibri"/>
                <a:cs typeface="Calibri"/>
              </a:rPr>
              <a:t>to </a:t>
            </a:r>
            <a:r>
              <a:rPr dirty="0" sz="5600" spc="-5">
                <a:latin typeface="Calibri"/>
                <a:cs typeface="Calibri"/>
              </a:rPr>
              <a:t>fulfill </a:t>
            </a:r>
            <a:r>
              <a:rPr dirty="0" sz="5600" spc="-15">
                <a:latin typeface="Calibri"/>
                <a:cs typeface="Calibri"/>
              </a:rPr>
              <a:t>potentials </a:t>
            </a:r>
            <a:r>
              <a:rPr dirty="0" sz="5600" spc="-10">
                <a:latin typeface="Calibri"/>
                <a:cs typeface="Calibri"/>
              </a:rPr>
              <a:t>shown </a:t>
            </a:r>
            <a:r>
              <a:rPr dirty="0" sz="5600" spc="-5">
                <a:latin typeface="Calibri"/>
                <a:cs typeface="Calibri"/>
              </a:rPr>
              <a:t>or </a:t>
            </a:r>
            <a:r>
              <a:rPr dirty="0" sz="5600" spc="-20">
                <a:latin typeface="Calibri"/>
                <a:cs typeface="Calibri"/>
              </a:rPr>
              <a:t>correct  </a:t>
            </a:r>
            <a:r>
              <a:rPr dirty="0" sz="5600" spc="-10">
                <a:latin typeface="Calibri"/>
                <a:cs typeface="Calibri"/>
              </a:rPr>
              <a:t>deficiencies</a:t>
            </a:r>
            <a:r>
              <a:rPr dirty="0" sz="5600" spc="5">
                <a:latin typeface="Calibri"/>
                <a:cs typeface="Calibri"/>
              </a:rPr>
              <a:t> </a:t>
            </a:r>
            <a:r>
              <a:rPr dirty="0" sz="5600">
                <a:latin typeface="Calibri"/>
                <a:cs typeface="Calibri"/>
              </a:rPr>
              <a:t>and</a:t>
            </a:r>
            <a:r>
              <a:rPr dirty="0" sz="5600" spc="5">
                <a:latin typeface="Calibri"/>
                <a:cs typeface="Calibri"/>
              </a:rPr>
              <a:t> </a:t>
            </a:r>
            <a:r>
              <a:rPr dirty="0" sz="5600" spc="-5">
                <a:latin typeface="Calibri"/>
                <a:cs typeface="Calibri"/>
              </a:rPr>
              <a:t>other	</a:t>
            </a:r>
            <a:r>
              <a:rPr dirty="0" sz="5600" spc="-20">
                <a:latin typeface="Calibri"/>
                <a:cs typeface="Calibri"/>
              </a:rPr>
              <a:t>remarks)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10782935" algn="l"/>
              </a:tabLst>
            </a:pPr>
            <a:r>
              <a:rPr dirty="0" sz="5600" spc="-30">
                <a:solidFill>
                  <a:srgbClr val="6600CC"/>
                </a:solidFill>
                <a:latin typeface="Calibri"/>
                <a:cs typeface="Calibri"/>
              </a:rPr>
              <a:t>Part </a:t>
            </a:r>
            <a:r>
              <a:rPr dirty="0" sz="5600">
                <a:solidFill>
                  <a:srgbClr val="6600CC"/>
                </a:solidFill>
                <a:latin typeface="Calibri"/>
                <a:cs typeface="Calibri"/>
              </a:rPr>
              <a:t>IV- </a:t>
            </a:r>
            <a:r>
              <a:rPr dirty="0" sz="5600" spc="-10">
                <a:latin typeface="Calibri"/>
                <a:cs typeface="Calibri"/>
              </a:rPr>
              <a:t>Comments </a:t>
            </a:r>
            <a:r>
              <a:rPr dirty="0" sz="5600" spc="-5">
                <a:latin typeface="Calibri"/>
                <a:cs typeface="Calibri"/>
              </a:rPr>
              <a:t>of</a:t>
            </a:r>
            <a:r>
              <a:rPr dirty="0" sz="5600" spc="15">
                <a:latin typeface="Calibri"/>
                <a:cs typeface="Calibri"/>
              </a:rPr>
              <a:t> </a:t>
            </a:r>
            <a:r>
              <a:rPr dirty="0" sz="5600" spc="-15">
                <a:latin typeface="Calibri"/>
                <a:cs typeface="Calibri"/>
              </a:rPr>
              <a:t>evaluee </a:t>
            </a:r>
            <a:r>
              <a:rPr dirty="0" sz="5600">
                <a:latin typeface="Calibri"/>
                <a:cs typeface="Calibri"/>
              </a:rPr>
              <a:t>about	</a:t>
            </a:r>
            <a:r>
              <a:rPr dirty="0" sz="5600" spc="-20">
                <a:latin typeface="Calibri"/>
                <a:cs typeface="Calibri"/>
              </a:rPr>
              <a:t>evaluation</a:t>
            </a:r>
            <a:r>
              <a:rPr dirty="0" sz="5600" spc="-80">
                <a:latin typeface="Calibri"/>
                <a:cs typeface="Calibri"/>
              </a:rPr>
              <a:t> </a:t>
            </a:r>
            <a:r>
              <a:rPr dirty="0" sz="5600" spc="-15">
                <a:latin typeface="Calibri"/>
                <a:cs typeface="Calibri"/>
              </a:rPr>
              <a:t>given</a:t>
            </a:r>
            <a:endParaRPr sz="5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5600" spc="-30">
                <a:solidFill>
                  <a:srgbClr val="6600CC"/>
                </a:solidFill>
                <a:latin typeface="Calibri"/>
                <a:cs typeface="Calibri"/>
              </a:rPr>
              <a:t>Part </a:t>
            </a:r>
            <a:r>
              <a:rPr dirty="0" sz="5600">
                <a:solidFill>
                  <a:srgbClr val="6600CC"/>
                </a:solidFill>
                <a:latin typeface="Calibri"/>
                <a:cs typeface="Calibri"/>
              </a:rPr>
              <a:t>V- </a:t>
            </a:r>
            <a:r>
              <a:rPr dirty="0" sz="5600" spc="-10">
                <a:latin typeface="Calibri"/>
                <a:cs typeface="Calibri"/>
              </a:rPr>
              <a:t>Comments </a:t>
            </a:r>
            <a:r>
              <a:rPr dirty="0" sz="5600">
                <a:latin typeface="Calibri"/>
                <a:cs typeface="Calibri"/>
              </a:rPr>
              <a:t>of </a:t>
            </a:r>
            <a:r>
              <a:rPr dirty="0" sz="5600" spc="-15">
                <a:latin typeface="Calibri"/>
                <a:cs typeface="Calibri"/>
              </a:rPr>
              <a:t>reviewing</a:t>
            </a:r>
            <a:r>
              <a:rPr dirty="0" sz="5600" spc="-110">
                <a:latin typeface="Calibri"/>
                <a:cs typeface="Calibri"/>
              </a:rPr>
              <a:t> </a:t>
            </a:r>
            <a:r>
              <a:rPr dirty="0" sz="5600" spc="-10">
                <a:latin typeface="Calibri"/>
                <a:cs typeface="Calibri"/>
              </a:rPr>
              <a:t>official(s)</a:t>
            </a:r>
            <a:endParaRPr sz="5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9660" y="1987308"/>
            <a:ext cx="4613910" cy="479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8336" y="1993138"/>
            <a:ext cx="4573295" cy="43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9761" y="2685288"/>
            <a:ext cx="14557375" cy="67735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 indent="-706120">
              <a:lnSpc>
                <a:spcPct val="100000"/>
              </a:lnSpc>
            </a:pPr>
            <a:r>
              <a:rPr dirty="0" sz="4800" spc="-50">
                <a:latin typeface="Calibri"/>
                <a:cs typeface="Calibri"/>
              </a:rPr>
              <a:t>Training </a:t>
            </a:r>
            <a:r>
              <a:rPr dirty="0" sz="4800" spc="-5">
                <a:latin typeface="Calibri"/>
                <a:cs typeface="Calibri"/>
              </a:rPr>
              <a:t>of </a:t>
            </a:r>
            <a:r>
              <a:rPr dirty="0" sz="4800" spc="-30">
                <a:latin typeface="Calibri"/>
                <a:cs typeface="Calibri"/>
              </a:rPr>
              <a:t>evaluators </a:t>
            </a:r>
            <a:r>
              <a:rPr dirty="0" sz="4800" spc="-55">
                <a:latin typeface="Calibri"/>
                <a:cs typeface="Calibri"/>
              </a:rPr>
              <a:t>refers </a:t>
            </a:r>
            <a:r>
              <a:rPr dirty="0" sz="4800" spc="-25">
                <a:latin typeface="Calibri"/>
                <a:cs typeface="Calibri"/>
              </a:rPr>
              <a:t>to </a:t>
            </a:r>
            <a:r>
              <a:rPr dirty="0" sz="4800">
                <a:latin typeface="Calibri"/>
                <a:cs typeface="Calibri"/>
              </a:rPr>
              <a:t>a </a:t>
            </a:r>
            <a:r>
              <a:rPr dirty="0" sz="4800" spc="-30">
                <a:latin typeface="Calibri"/>
                <a:cs typeface="Calibri"/>
              </a:rPr>
              <a:t>systematic </a:t>
            </a:r>
            <a:r>
              <a:rPr dirty="0" sz="4800" spc="-20">
                <a:latin typeface="Calibri"/>
                <a:cs typeface="Calibri"/>
              </a:rPr>
              <a:t>endeavour </a:t>
            </a:r>
            <a:r>
              <a:rPr dirty="0" sz="4800" spc="-25">
                <a:latin typeface="Calibri"/>
                <a:cs typeface="Calibri"/>
              </a:rPr>
              <a:t>to  improve </a:t>
            </a:r>
            <a:r>
              <a:rPr dirty="0" sz="4800" spc="-15">
                <a:latin typeface="Calibri"/>
                <a:cs typeface="Calibri"/>
              </a:rPr>
              <a:t>efficiency </a:t>
            </a:r>
            <a:r>
              <a:rPr dirty="0" sz="4800">
                <a:latin typeface="Calibri"/>
                <a:cs typeface="Calibri"/>
              </a:rPr>
              <a:t>and </a:t>
            </a:r>
            <a:r>
              <a:rPr dirty="0" sz="4800" spc="-20">
                <a:latin typeface="Calibri"/>
                <a:cs typeface="Calibri"/>
              </a:rPr>
              <a:t>effectiveness </a:t>
            </a:r>
            <a:r>
              <a:rPr dirty="0" sz="4800" spc="-5">
                <a:latin typeface="Calibri"/>
                <a:cs typeface="Calibri"/>
              </a:rPr>
              <a:t>of </a:t>
            </a:r>
            <a:r>
              <a:rPr dirty="0" sz="4800" spc="-30">
                <a:latin typeface="Calibri"/>
                <a:cs typeface="Calibri"/>
              </a:rPr>
              <a:t>evaluators </a:t>
            </a:r>
            <a:r>
              <a:rPr dirty="0" sz="4800">
                <a:latin typeface="Calibri"/>
                <a:cs typeface="Calibri"/>
              </a:rPr>
              <a:t>in</a:t>
            </a:r>
            <a:r>
              <a:rPr dirty="0" sz="4800" spc="25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PE.</a:t>
            </a:r>
            <a:endParaRPr sz="4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150"/>
              </a:spcBef>
            </a:pPr>
            <a:r>
              <a:rPr dirty="0" sz="4800" spc="-35">
                <a:solidFill>
                  <a:srgbClr val="006FC0"/>
                </a:solidFill>
                <a:latin typeface="Calibri"/>
                <a:cs typeface="Calibri"/>
              </a:rPr>
              <a:t>Evaluator </a:t>
            </a:r>
            <a:r>
              <a:rPr dirty="0" sz="4800" spc="-50">
                <a:solidFill>
                  <a:srgbClr val="006FC0"/>
                </a:solidFill>
                <a:latin typeface="Calibri"/>
                <a:cs typeface="Calibri"/>
              </a:rPr>
              <a:t>Training</a:t>
            </a:r>
            <a:r>
              <a:rPr dirty="0" sz="4800" spc="-5">
                <a:solidFill>
                  <a:srgbClr val="006FC0"/>
                </a:solidFill>
                <a:latin typeface="Calibri"/>
                <a:cs typeface="Calibri"/>
              </a:rPr>
              <a:t> Methods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15">
                <a:latin typeface="Calibri"/>
                <a:cs typeface="Calibri"/>
              </a:rPr>
              <a:t>Lectures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5">
                <a:latin typeface="Calibri"/>
                <a:cs typeface="Calibri"/>
              </a:rPr>
              <a:t>Case Study</a:t>
            </a:r>
            <a:r>
              <a:rPr dirty="0" sz="4800" spc="-55">
                <a:latin typeface="Calibri"/>
                <a:cs typeface="Calibri"/>
              </a:rPr>
              <a:t> </a:t>
            </a:r>
            <a:r>
              <a:rPr dirty="0" sz="4800" spc="-5">
                <a:latin typeface="Calibri"/>
                <a:cs typeface="Calibri"/>
              </a:rPr>
              <a:t>method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30">
                <a:latin typeface="Calibri"/>
                <a:cs typeface="Calibri"/>
              </a:rPr>
              <a:t>Role</a:t>
            </a:r>
            <a:r>
              <a:rPr dirty="0" sz="4800" spc="-90">
                <a:latin typeface="Calibri"/>
                <a:cs typeface="Calibri"/>
              </a:rPr>
              <a:t> </a:t>
            </a:r>
            <a:r>
              <a:rPr dirty="0" sz="4800" spc="-10">
                <a:latin typeface="Calibri"/>
                <a:cs typeface="Calibri"/>
              </a:rPr>
              <a:t>Playing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20">
                <a:latin typeface="Calibri"/>
                <a:cs typeface="Calibri"/>
              </a:rPr>
              <a:t>Programmed</a:t>
            </a:r>
            <a:r>
              <a:rPr dirty="0" sz="4800" spc="-75">
                <a:latin typeface="Calibri"/>
                <a:cs typeface="Calibri"/>
              </a:rPr>
              <a:t> </a:t>
            </a:r>
            <a:r>
              <a:rPr dirty="0" sz="4800" spc="-5">
                <a:latin typeface="Calibri"/>
                <a:cs typeface="Calibri"/>
              </a:rPr>
              <a:t>Instruction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5">
                <a:latin typeface="Calibri"/>
                <a:cs typeface="Calibri"/>
              </a:rPr>
              <a:t>Special </a:t>
            </a:r>
            <a:r>
              <a:rPr dirty="0" sz="4800" spc="-20">
                <a:latin typeface="Calibri"/>
                <a:cs typeface="Calibri"/>
              </a:rPr>
              <a:t>Course </a:t>
            </a:r>
            <a:r>
              <a:rPr dirty="0" sz="4800" spc="-5">
                <a:latin typeface="Calibri"/>
                <a:cs typeface="Calibri"/>
              </a:rPr>
              <a:t>of</a:t>
            </a:r>
            <a:r>
              <a:rPr dirty="0" sz="4800" spc="-25">
                <a:latin typeface="Calibri"/>
                <a:cs typeface="Calibri"/>
              </a:rPr>
              <a:t> </a:t>
            </a:r>
            <a:r>
              <a:rPr dirty="0" sz="4800">
                <a:latin typeface="Calibri"/>
                <a:cs typeface="Calibri"/>
              </a:rPr>
              <a:t>PE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628141" rIns="0" bIns="0" rtlCol="0" vert="horz">
            <a:spAutoFit/>
          </a:bodyPr>
          <a:lstStyle/>
          <a:p>
            <a:pPr marL="238125" marR="5080">
              <a:lnSpc>
                <a:spcPct val="100000"/>
              </a:lnSpc>
            </a:pPr>
            <a:r>
              <a:rPr dirty="0" spc="-5"/>
              <a:t>This </a:t>
            </a:r>
            <a:r>
              <a:rPr dirty="0"/>
              <a:t>is the </a:t>
            </a:r>
            <a:r>
              <a:rPr dirty="0" spc="-30"/>
              <a:t>step </a:t>
            </a:r>
            <a:r>
              <a:rPr dirty="0" spc="-15"/>
              <a:t>where </a:t>
            </a:r>
            <a:r>
              <a:rPr dirty="0"/>
              <a:t>the </a:t>
            </a:r>
            <a:r>
              <a:rPr dirty="0" spc="-15"/>
              <a:t>evaluation </a:t>
            </a:r>
            <a:r>
              <a:rPr dirty="0" spc="-5"/>
              <a:t>of job </a:t>
            </a:r>
            <a:r>
              <a:rPr dirty="0" spc="-15"/>
              <a:t>performance  </a:t>
            </a:r>
            <a:r>
              <a:rPr dirty="0" spc="-5"/>
              <a:t>of </a:t>
            </a:r>
            <a:r>
              <a:rPr dirty="0" spc="5"/>
              <a:t>an </a:t>
            </a:r>
            <a:r>
              <a:rPr dirty="0" spc="-15"/>
              <a:t>employee </a:t>
            </a:r>
            <a:r>
              <a:rPr dirty="0"/>
              <a:t>is actually </a:t>
            </a:r>
            <a:r>
              <a:rPr dirty="0" spc="-5"/>
              <a:t>done </a:t>
            </a:r>
            <a:r>
              <a:rPr dirty="0" spc="-15"/>
              <a:t>by</a:t>
            </a:r>
            <a:r>
              <a:rPr dirty="0" spc="40"/>
              <a:t> </a:t>
            </a:r>
            <a:r>
              <a:rPr dirty="0" spc="-75"/>
              <a:t>evaluator.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2039" y="2292108"/>
            <a:ext cx="5052822" cy="4792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1491" y="2297938"/>
            <a:ext cx="5011432" cy="439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068324" y="6970776"/>
            <a:ext cx="5459730" cy="5829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96899" y="6977253"/>
            <a:ext cx="5419090" cy="54305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089761" y="2990088"/>
            <a:ext cx="14758035" cy="809053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>
              <a:lnSpc>
                <a:spcPct val="100000"/>
              </a:lnSpc>
            </a:pPr>
            <a:r>
              <a:rPr dirty="0" sz="4800" spc="-5">
                <a:latin typeface="Calibri"/>
                <a:cs typeface="Calibri"/>
              </a:rPr>
              <a:t>Once </a:t>
            </a:r>
            <a:r>
              <a:rPr dirty="0" sz="4800" spc="-15">
                <a:latin typeface="Calibri"/>
                <a:cs typeface="Calibri"/>
              </a:rPr>
              <a:t>evaluation </a:t>
            </a:r>
            <a:r>
              <a:rPr dirty="0" sz="4800" spc="-5">
                <a:latin typeface="Calibri"/>
                <a:cs typeface="Calibri"/>
              </a:rPr>
              <a:t>of </a:t>
            </a:r>
            <a:r>
              <a:rPr dirty="0" sz="4800" spc="-15">
                <a:latin typeface="Calibri"/>
                <a:cs typeface="Calibri"/>
              </a:rPr>
              <a:t>performance </a:t>
            </a:r>
            <a:r>
              <a:rPr dirty="0" sz="4800" spc="-5">
                <a:latin typeface="Calibri"/>
                <a:cs typeface="Calibri"/>
              </a:rPr>
              <a:t>of </a:t>
            </a:r>
            <a:r>
              <a:rPr dirty="0" sz="4800">
                <a:latin typeface="Calibri"/>
                <a:cs typeface="Calibri"/>
              </a:rPr>
              <a:t>an </a:t>
            </a:r>
            <a:r>
              <a:rPr dirty="0" sz="4800" spc="-15">
                <a:latin typeface="Calibri"/>
                <a:cs typeface="Calibri"/>
              </a:rPr>
              <a:t>employee </a:t>
            </a:r>
            <a:r>
              <a:rPr dirty="0" sz="4800">
                <a:latin typeface="Calibri"/>
                <a:cs typeface="Calibri"/>
              </a:rPr>
              <a:t>is </a:t>
            </a:r>
            <a:r>
              <a:rPr dirty="0" sz="4800" spc="-5">
                <a:latin typeface="Calibri"/>
                <a:cs typeface="Calibri"/>
              </a:rPr>
              <a:t>done  </a:t>
            </a:r>
            <a:r>
              <a:rPr dirty="0" sz="4800" spc="-10">
                <a:latin typeface="Calibri"/>
                <a:cs typeface="Calibri"/>
              </a:rPr>
              <a:t>results </a:t>
            </a:r>
            <a:r>
              <a:rPr dirty="0" sz="4800" spc="-5">
                <a:latin typeface="Calibri"/>
                <a:cs typeface="Calibri"/>
              </a:rPr>
              <a:t>of </a:t>
            </a:r>
            <a:r>
              <a:rPr dirty="0" sz="4800">
                <a:latin typeface="Calibri"/>
                <a:cs typeface="Calibri"/>
              </a:rPr>
              <a:t>the </a:t>
            </a:r>
            <a:r>
              <a:rPr dirty="0" sz="4800" spc="-15">
                <a:latin typeface="Calibri"/>
                <a:cs typeface="Calibri"/>
              </a:rPr>
              <a:t>evaluation </a:t>
            </a:r>
            <a:r>
              <a:rPr dirty="0" sz="4800" spc="-5">
                <a:latin typeface="Calibri"/>
                <a:cs typeface="Calibri"/>
              </a:rPr>
              <a:t>should be discussed </a:t>
            </a:r>
            <a:r>
              <a:rPr dirty="0" sz="4800">
                <a:latin typeface="Calibri"/>
                <a:cs typeface="Calibri"/>
              </a:rPr>
              <a:t>with the  </a:t>
            </a:r>
            <a:r>
              <a:rPr dirty="0" sz="4800" spc="-15">
                <a:latin typeface="Calibri"/>
                <a:cs typeface="Calibri"/>
              </a:rPr>
              <a:t>employee( evaluee) by </a:t>
            </a:r>
            <a:r>
              <a:rPr dirty="0" sz="4800">
                <a:latin typeface="Calibri"/>
                <a:cs typeface="Calibri"/>
              </a:rPr>
              <a:t>the </a:t>
            </a:r>
            <a:r>
              <a:rPr dirty="0" sz="4800" spc="-25">
                <a:latin typeface="Calibri"/>
                <a:cs typeface="Calibri"/>
              </a:rPr>
              <a:t>evaluator/s. </a:t>
            </a:r>
            <a:r>
              <a:rPr dirty="0" sz="4800" spc="-15">
                <a:latin typeface="Calibri"/>
                <a:cs typeface="Calibri"/>
              </a:rPr>
              <a:t>Generally </a:t>
            </a:r>
            <a:r>
              <a:rPr dirty="0" sz="4800">
                <a:latin typeface="Calibri"/>
                <a:cs typeface="Calibri"/>
              </a:rPr>
              <a:t>this  </a:t>
            </a:r>
            <a:r>
              <a:rPr dirty="0" sz="4800" spc="-5">
                <a:latin typeface="Calibri"/>
                <a:cs typeface="Calibri"/>
              </a:rPr>
              <a:t>discussion </a:t>
            </a:r>
            <a:r>
              <a:rPr dirty="0" sz="4800">
                <a:latin typeface="Calibri"/>
                <a:cs typeface="Calibri"/>
              </a:rPr>
              <a:t>is </a:t>
            </a:r>
            <a:r>
              <a:rPr dirty="0" sz="4800" spc="-5">
                <a:latin typeface="Calibri"/>
                <a:cs typeface="Calibri"/>
              </a:rPr>
              <a:t>done </a:t>
            </a:r>
            <a:r>
              <a:rPr dirty="0" sz="4800" spc="-15">
                <a:latin typeface="Calibri"/>
                <a:cs typeface="Calibri"/>
              </a:rPr>
              <a:t>through </a:t>
            </a:r>
            <a:r>
              <a:rPr dirty="0" sz="4800">
                <a:latin typeface="Calibri"/>
                <a:cs typeface="Calibri"/>
              </a:rPr>
              <a:t>an </a:t>
            </a:r>
            <a:r>
              <a:rPr dirty="0" sz="4800" spc="-10">
                <a:latin typeface="Calibri"/>
                <a:cs typeface="Calibri"/>
              </a:rPr>
              <a:t>interview </a:t>
            </a:r>
            <a:r>
              <a:rPr dirty="0" sz="4800" spc="-15">
                <a:latin typeface="Calibri"/>
                <a:cs typeface="Calibri"/>
              </a:rPr>
              <a:t>what </a:t>
            </a:r>
            <a:r>
              <a:rPr dirty="0" sz="4800">
                <a:latin typeface="Calibri"/>
                <a:cs typeface="Calibri"/>
              </a:rPr>
              <a:t>is </a:t>
            </a:r>
            <a:r>
              <a:rPr dirty="0" sz="4800" spc="-10">
                <a:latin typeface="Calibri"/>
                <a:cs typeface="Calibri"/>
              </a:rPr>
              <a:t>called </a:t>
            </a:r>
            <a:r>
              <a:rPr dirty="0" sz="4800">
                <a:latin typeface="Calibri"/>
                <a:cs typeface="Calibri"/>
              </a:rPr>
              <a:t>PE  </a:t>
            </a:r>
            <a:r>
              <a:rPr dirty="0" sz="4800" spc="-10">
                <a:latin typeface="Calibri"/>
                <a:cs typeface="Calibri"/>
              </a:rPr>
              <a:t>interview/ </a:t>
            </a:r>
            <a:r>
              <a:rPr dirty="0" sz="4800" spc="-25">
                <a:latin typeface="Calibri"/>
                <a:cs typeface="Calibri"/>
              </a:rPr>
              <a:t>Performance review</a:t>
            </a:r>
            <a:r>
              <a:rPr dirty="0" sz="4800" spc="35">
                <a:latin typeface="Calibri"/>
                <a:cs typeface="Calibri"/>
              </a:rPr>
              <a:t> </a:t>
            </a:r>
            <a:r>
              <a:rPr dirty="0" sz="4800" spc="-10">
                <a:latin typeface="Calibri"/>
                <a:cs typeface="Calibri"/>
              </a:rPr>
              <a:t>interview</a:t>
            </a:r>
            <a:endParaRPr sz="4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7000">
              <a:latin typeface="Times New Roman"/>
              <a:cs typeface="Times New Roman"/>
            </a:endParaRPr>
          </a:p>
          <a:p>
            <a:pPr marL="718185" indent="-705485">
              <a:lnSpc>
                <a:spcPct val="100000"/>
              </a:lnSpc>
              <a:spcBef>
                <a:spcPts val="5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110">
                <a:latin typeface="Calibri"/>
                <a:cs typeface="Calibri"/>
              </a:rPr>
              <a:t>Tell </a:t>
            </a:r>
            <a:r>
              <a:rPr dirty="0" sz="4800">
                <a:latin typeface="Calibri"/>
                <a:cs typeface="Calibri"/>
              </a:rPr>
              <a:t>– and – </a:t>
            </a:r>
            <a:r>
              <a:rPr dirty="0" sz="4800" spc="-5">
                <a:latin typeface="Calibri"/>
                <a:cs typeface="Calibri"/>
              </a:rPr>
              <a:t>sell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90">
                <a:latin typeface="Calibri"/>
                <a:cs typeface="Calibri"/>
              </a:rPr>
              <a:t>Tell- </a:t>
            </a:r>
            <a:r>
              <a:rPr dirty="0" sz="4800">
                <a:latin typeface="Calibri"/>
                <a:cs typeface="Calibri"/>
              </a:rPr>
              <a:t>and</a:t>
            </a:r>
            <a:r>
              <a:rPr dirty="0" sz="4800" spc="20">
                <a:latin typeface="Calibri"/>
                <a:cs typeface="Calibri"/>
              </a:rPr>
              <a:t> </a:t>
            </a:r>
            <a:r>
              <a:rPr dirty="0" sz="4800" spc="-20">
                <a:latin typeface="Calibri"/>
                <a:cs typeface="Calibri"/>
              </a:rPr>
              <a:t>Listen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5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15">
                <a:latin typeface="Calibri"/>
                <a:cs typeface="Calibri"/>
              </a:rPr>
              <a:t>Problem</a:t>
            </a:r>
            <a:r>
              <a:rPr dirty="0" sz="4800" spc="-80">
                <a:latin typeface="Calibri"/>
                <a:cs typeface="Calibri"/>
              </a:rPr>
              <a:t> </a:t>
            </a:r>
            <a:r>
              <a:rPr dirty="0" sz="4800" spc="-5">
                <a:latin typeface="Calibri"/>
                <a:cs typeface="Calibri"/>
              </a:rPr>
              <a:t>solving</a:t>
            </a:r>
            <a:endParaRPr sz="48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150"/>
              </a:spcBef>
              <a:buFont typeface="Wingdings"/>
              <a:buChar char=""/>
              <a:tabLst>
                <a:tab pos="718820" algn="l"/>
              </a:tabLst>
            </a:pPr>
            <a:r>
              <a:rPr dirty="0" sz="4800" spc="-30">
                <a:latin typeface="Calibri"/>
                <a:cs typeface="Calibri"/>
              </a:rPr>
              <a:t>Mixed</a:t>
            </a:r>
            <a:endParaRPr sz="4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3272" y="2686811"/>
            <a:ext cx="10272522" cy="6515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064348" y="2693035"/>
            <a:ext cx="10228999" cy="608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13561" y="4460747"/>
            <a:ext cx="10935970" cy="3832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indent="-705485">
              <a:lnSpc>
                <a:spcPct val="100000"/>
              </a:lnSpc>
              <a:buFont typeface="Wingdings"/>
              <a:buChar char=""/>
              <a:tabLst>
                <a:tab pos="718820" algn="l"/>
              </a:tabLst>
            </a:pPr>
            <a:r>
              <a:rPr dirty="0" sz="5400" spc="-15">
                <a:latin typeface="Calibri"/>
                <a:cs typeface="Calibri"/>
              </a:rPr>
              <a:t>Management</a:t>
            </a:r>
            <a:r>
              <a:rPr dirty="0" sz="5400" spc="-60">
                <a:latin typeface="Calibri"/>
                <a:cs typeface="Calibri"/>
              </a:rPr>
              <a:t> </a:t>
            </a:r>
            <a:r>
              <a:rPr dirty="0" sz="5400">
                <a:latin typeface="Calibri"/>
                <a:cs typeface="Calibri"/>
              </a:rPr>
              <a:t>Purposes</a:t>
            </a:r>
            <a:endParaRPr sz="5400">
              <a:latin typeface="Calibri"/>
              <a:cs typeface="Calibri"/>
            </a:endParaRPr>
          </a:p>
          <a:p>
            <a:pPr lvl="1" marL="4299585" indent="-525780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4300220" algn="l"/>
              </a:tabLst>
            </a:pPr>
            <a:r>
              <a:rPr dirty="0" sz="5400" spc="-25">
                <a:latin typeface="Calibri"/>
                <a:cs typeface="Calibri"/>
              </a:rPr>
              <a:t>Adminstrative</a:t>
            </a:r>
            <a:r>
              <a:rPr dirty="0" sz="5400" spc="-45">
                <a:latin typeface="Calibri"/>
                <a:cs typeface="Calibri"/>
              </a:rPr>
              <a:t> </a:t>
            </a:r>
            <a:r>
              <a:rPr dirty="0" sz="5400" spc="-5">
                <a:latin typeface="Calibri"/>
                <a:cs typeface="Calibri"/>
              </a:rPr>
              <a:t>purposes</a:t>
            </a:r>
            <a:endParaRPr sz="5400">
              <a:latin typeface="Calibri"/>
              <a:cs typeface="Calibri"/>
            </a:endParaRPr>
          </a:p>
          <a:p>
            <a:pPr lvl="1" marL="4449445" indent="-675640">
              <a:lnSpc>
                <a:spcPct val="100000"/>
              </a:lnSpc>
              <a:spcBef>
                <a:spcPts val="1295"/>
              </a:spcBef>
              <a:buAutoNum type="arabicPeriod"/>
              <a:tabLst>
                <a:tab pos="4450080" algn="l"/>
              </a:tabLst>
            </a:pPr>
            <a:r>
              <a:rPr dirty="0" sz="5400" spc="-15">
                <a:latin typeface="Calibri"/>
                <a:cs typeface="Calibri"/>
              </a:rPr>
              <a:t>Development</a:t>
            </a:r>
            <a:r>
              <a:rPr dirty="0" sz="5400" spc="-55">
                <a:latin typeface="Calibri"/>
                <a:cs typeface="Calibri"/>
              </a:rPr>
              <a:t> </a:t>
            </a:r>
            <a:r>
              <a:rPr dirty="0" sz="5400" spc="-5">
                <a:latin typeface="Calibri"/>
                <a:cs typeface="Calibri"/>
              </a:rPr>
              <a:t>purposes</a:t>
            </a:r>
            <a:endParaRPr sz="54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295"/>
              </a:spcBef>
              <a:buFont typeface="Wingdings"/>
              <a:buChar char=""/>
              <a:tabLst>
                <a:tab pos="718820" algn="l"/>
              </a:tabLst>
            </a:pPr>
            <a:r>
              <a:rPr dirty="0" sz="5400" spc="-20">
                <a:latin typeface="Calibri"/>
                <a:cs typeface="Calibri"/>
              </a:rPr>
              <a:t>Informational</a:t>
            </a:r>
            <a:r>
              <a:rPr dirty="0" sz="5400" spc="-10">
                <a:latin typeface="Calibri"/>
                <a:cs typeface="Calibri"/>
              </a:rPr>
              <a:t> Purposes</a:t>
            </a:r>
            <a:endParaRPr sz="5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3561" y="1336293"/>
            <a:ext cx="16050260" cy="64928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120">
                <a:solidFill>
                  <a:srgbClr val="C00000"/>
                </a:solidFill>
                <a:latin typeface="Calibri"/>
                <a:cs typeface="Calibri"/>
              </a:rPr>
              <a:t>Tell- </a:t>
            </a:r>
            <a:r>
              <a:rPr dirty="0" sz="6600" spc="-5">
                <a:solidFill>
                  <a:srgbClr val="C00000"/>
                </a:solidFill>
                <a:latin typeface="Calibri"/>
                <a:cs typeface="Calibri"/>
              </a:rPr>
              <a:t>and-</a:t>
            </a:r>
            <a:r>
              <a:rPr dirty="0" sz="6600" spc="3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600" spc="-5">
                <a:solidFill>
                  <a:srgbClr val="C00000"/>
                </a:solidFill>
                <a:latin typeface="Calibri"/>
                <a:cs typeface="Calibri"/>
              </a:rPr>
              <a:t>Sell</a:t>
            </a:r>
            <a:endParaRPr sz="6600">
              <a:latin typeface="Calibri"/>
              <a:cs typeface="Calibri"/>
            </a:endParaRPr>
          </a:p>
          <a:p>
            <a:pPr algn="ctr" marL="12065" marR="708025">
              <a:lnSpc>
                <a:spcPct val="110000"/>
              </a:lnSpc>
              <a:spcBef>
                <a:spcPts val="795"/>
              </a:spcBef>
            </a:pPr>
            <a:r>
              <a:rPr dirty="0" sz="6600" spc="-20">
                <a:latin typeface="Calibri"/>
                <a:cs typeface="Calibri"/>
              </a:rPr>
              <a:t>Alternatively </a:t>
            </a:r>
            <a:r>
              <a:rPr dirty="0" sz="6600">
                <a:latin typeface="Calibri"/>
                <a:cs typeface="Calibri"/>
              </a:rPr>
              <a:t>this is </a:t>
            </a:r>
            <a:r>
              <a:rPr dirty="0" sz="6600" spc="-10">
                <a:latin typeface="Calibri"/>
                <a:cs typeface="Calibri"/>
              </a:rPr>
              <a:t>called </a:t>
            </a:r>
            <a:r>
              <a:rPr dirty="0" sz="6600" spc="-20">
                <a:latin typeface="Calibri"/>
                <a:cs typeface="Calibri"/>
              </a:rPr>
              <a:t>directive </a:t>
            </a:r>
            <a:r>
              <a:rPr dirty="0" sz="6600" spc="-60">
                <a:latin typeface="Calibri"/>
                <a:cs typeface="Calibri"/>
              </a:rPr>
              <a:t>interview.  </a:t>
            </a:r>
            <a:r>
              <a:rPr dirty="0" sz="6600" spc="-15">
                <a:latin typeface="Calibri"/>
                <a:cs typeface="Calibri"/>
              </a:rPr>
              <a:t>Here,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35">
                <a:latin typeface="Calibri"/>
                <a:cs typeface="Calibri"/>
              </a:rPr>
              <a:t>evaluator </a:t>
            </a:r>
            <a:r>
              <a:rPr dirty="0" sz="6600" spc="-15">
                <a:latin typeface="Calibri"/>
                <a:cs typeface="Calibri"/>
              </a:rPr>
              <a:t>tells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15">
                <a:latin typeface="Calibri"/>
                <a:cs typeface="Calibri"/>
              </a:rPr>
              <a:t>degree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>
                <a:latin typeface="Calibri"/>
                <a:cs typeface="Calibri"/>
              </a:rPr>
              <a:t>which  the </a:t>
            </a:r>
            <a:r>
              <a:rPr dirty="0" sz="6600" spc="-20">
                <a:latin typeface="Calibri"/>
                <a:cs typeface="Calibri"/>
              </a:rPr>
              <a:t>evaluee </a:t>
            </a:r>
            <a:r>
              <a:rPr dirty="0" sz="6600" spc="-10">
                <a:latin typeface="Calibri"/>
                <a:cs typeface="Calibri"/>
              </a:rPr>
              <a:t>has </a:t>
            </a:r>
            <a:r>
              <a:rPr dirty="0" sz="6600" spc="-20">
                <a:latin typeface="Calibri"/>
                <a:cs typeface="Calibri"/>
              </a:rPr>
              <a:t>performed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5">
                <a:latin typeface="Calibri"/>
                <a:cs typeface="Calibri"/>
              </a:rPr>
              <a:t>job</a:t>
            </a:r>
            <a:r>
              <a:rPr dirty="0" sz="6600" spc="-45">
                <a:latin typeface="Calibri"/>
                <a:cs typeface="Calibri"/>
              </a:rPr>
              <a:t> </a:t>
            </a:r>
            <a:r>
              <a:rPr dirty="0" sz="6600" spc="-10">
                <a:latin typeface="Calibri"/>
                <a:cs typeface="Calibri"/>
              </a:rPr>
              <a:t>during</a:t>
            </a:r>
            <a:endParaRPr sz="6600">
              <a:latin typeface="Calibri"/>
              <a:cs typeface="Calibri"/>
            </a:endParaRPr>
          </a:p>
          <a:p>
            <a:pPr marL="718185" marR="5080">
              <a:lnSpc>
                <a:spcPct val="100000"/>
              </a:lnSpc>
            </a:pP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10">
                <a:latin typeface="Calibri"/>
                <a:cs typeface="Calibri"/>
              </a:rPr>
              <a:t>period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PE and </a:t>
            </a:r>
            <a:r>
              <a:rPr dirty="0" sz="6600" spc="-5">
                <a:latin typeface="Calibri"/>
                <a:cs typeface="Calibri"/>
              </a:rPr>
              <a:t>sells </a:t>
            </a:r>
            <a:r>
              <a:rPr dirty="0" sz="6600" spc="-10">
                <a:latin typeface="Calibri"/>
                <a:cs typeface="Calibri"/>
              </a:rPr>
              <a:t>him/her </a:t>
            </a:r>
            <a:r>
              <a:rPr dirty="0" sz="6600" spc="-40">
                <a:latin typeface="Calibri"/>
                <a:cs typeface="Calibri"/>
              </a:rPr>
              <a:t>to steps </a:t>
            </a:r>
            <a:r>
              <a:rPr dirty="0" sz="6600" spc="-30">
                <a:latin typeface="Calibri"/>
                <a:cs typeface="Calibri"/>
              </a:rPr>
              <a:t>to  </a:t>
            </a:r>
            <a:r>
              <a:rPr dirty="0" sz="6600" spc="-5">
                <a:latin typeface="Calibri"/>
                <a:cs typeface="Calibri"/>
              </a:rPr>
              <a:t>be </a:t>
            </a:r>
            <a:r>
              <a:rPr dirty="0" sz="6600" spc="-65">
                <a:latin typeface="Calibri"/>
                <a:cs typeface="Calibri"/>
              </a:rPr>
              <a:t>taken </a:t>
            </a:r>
            <a:r>
              <a:rPr dirty="0" sz="6600" spc="-45">
                <a:latin typeface="Calibri"/>
                <a:cs typeface="Calibri"/>
              </a:rPr>
              <a:t>for</a:t>
            </a:r>
            <a:r>
              <a:rPr dirty="0" sz="6600" spc="-10">
                <a:latin typeface="Calibri"/>
                <a:cs typeface="Calibri"/>
              </a:rPr>
              <a:t> </a:t>
            </a:r>
            <a:r>
              <a:rPr dirty="0" sz="6600" spc="-25">
                <a:latin typeface="Calibri"/>
                <a:cs typeface="Calibri"/>
              </a:rPr>
              <a:t>improvement.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1161" y="2936747"/>
            <a:ext cx="15528925" cy="52857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120">
                <a:solidFill>
                  <a:srgbClr val="C00000"/>
                </a:solidFill>
                <a:latin typeface="Calibri"/>
                <a:cs typeface="Calibri"/>
              </a:rPr>
              <a:t>Tell- </a:t>
            </a:r>
            <a:r>
              <a:rPr dirty="0" sz="6600">
                <a:solidFill>
                  <a:srgbClr val="C00000"/>
                </a:solidFill>
                <a:latin typeface="Calibri"/>
                <a:cs typeface="Calibri"/>
              </a:rPr>
              <a:t>and</a:t>
            </a:r>
            <a:r>
              <a:rPr dirty="0" sz="6600" spc="2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600" spc="-30">
                <a:solidFill>
                  <a:srgbClr val="C00000"/>
                </a:solidFill>
                <a:latin typeface="Calibri"/>
                <a:cs typeface="Calibri"/>
              </a:rPr>
              <a:t>Listen</a:t>
            </a:r>
            <a:endParaRPr sz="6600">
              <a:latin typeface="Calibri"/>
              <a:cs typeface="Calibri"/>
            </a:endParaRPr>
          </a:p>
          <a:p>
            <a:pPr marL="718185" marR="5080" indent="-706120">
              <a:lnSpc>
                <a:spcPct val="100000"/>
              </a:lnSpc>
              <a:spcBef>
                <a:spcPts val="1585"/>
              </a:spcBef>
            </a:pPr>
            <a:r>
              <a:rPr dirty="0" sz="6600" spc="-5">
                <a:latin typeface="Calibri"/>
                <a:cs typeface="Calibri"/>
              </a:rPr>
              <a:t>This </a:t>
            </a:r>
            <a:r>
              <a:rPr dirty="0" sz="6600">
                <a:latin typeface="Calibri"/>
                <a:cs typeface="Calibri"/>
              </a:rPr>
              <a:t>type </a:t>
            </a:r>
            <a:r>
              <a:rPr dirty="0" sz="6600" spc="-20">
                <a:latin typeface="Calibri"/>
                <a:cs typeface="Calibri"/>
              </a:rPr>
              <a:t>provides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25">
                <a:latin typeface="Calibri"/>
                <a:cs typeface="Calibri"/>
              </a:rPr>
              <a:t>evaluee </a:t>
            </a:r>
            <a:r>
              <a:rPr dirty="0" sz="6600" spc="-5">
                <a:latin typeface="Calibri"/>
                <a:cs typeface="Calibri"/>
              </a:rPr>
              <a:t>with </a:t>
            </a:r>
            <a:r>
              <a:rPr dirty="0" sz="6600">
                <a:latin typeface="Calibri"/>
                <a:cs typeface="Calibri"/>
              </a:rPr>
              <a:t>a chance  </a:t>
            </a:r>
            <a:r>
              <a:rPr dirty="0" sz="6600" spc="-35">
                <a:latin typeface="Calibri"/>
                <a:cs typeface="Calibri"/>
              </a:rPr>
              <a:t>to </a:t>
            </a:r>
            <a:r>
              <a:rPr dirty="0" sz="6600" spc="-20">
                <a:latin typeface="Calibri"/>
                <a:cs typeface="Calibri"/>
              </a:rPr>
              <a:t>explain </a:t>
            </a:r>
            <a:r>
              <a:rPr dirty="0" sz="6600" spc="-10">
                <a:latin typeface="Calibri"/>
                <a:cs typeface="Calibri"/>
              </a:rPr>
              <a:t>reasons, </a:t>
            </a:r>
            <a:r>
              <a:rPr dirty="0" sz="6600" spc="-35">
                <a:latin typeface="Calibri"/>
                <a:cs typeface="Calibri"/>
              </a:rPr>
              <a:t>excuses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35">
                <a:latin typeface="Calibri"/>
                <a:cs typeface="Calibri"/>
              </a:rPr>
              <a:t>defensive  </a:t>
            </a:r>
            <a:r>
              <a:rPr dirty="0" sz="6600" spc="-20">
                <a:latin typeface="Calibri"/>
                <a:cs typeface="Calibri"/>
              </a:rPr>
              <a:t>feelings </a:t>
            </a:r>
            <a:r>
              <a:rPr dirty="0" sz="6600" spc="-35">
                <a:latin typeface="Calibri"/>
                <a:cs typeface="Calibri"/>
              </a:rPr>
              <a:t>regarding </a:t>
            </a:r>
            <a:r>
              <a:rPr dirty="0" sz="6600" spc="-20">
                <a:latin typeface="Calibri"/>
                <a:cs typeface="Calibri"/>
              </a:rPr>
              <a:t>performance </a:t>
            </a:r>
            <a:r>
              <a:rPr dirty="0" sz="6600" spc="-40">
                <a:latin typeface="Calibri"/>
                <a:cs typeface="Calibri"/>
              </a:rPr>
              <a:t>rating </a:t>
            </a:r>
            <a:r>
              <a:rPr dirty="0" sz="6600" spc="-15">
                <a:latin typeface="Calibri"/>
                <a:cs typeface="Calibri"/>
              </a:rPr>
              <a:t>given  </a:t>
            </a:r>
            <a:r>
              <a:rPr dirty="0" sz="6600" spc="-20">
                <a:latin typeface="Calibri"/>
                <a:cs typeface="Calibri"/>
              </a:rPr>
              <a:t>by </a:t>
            </a:r>
            <a:r>
              <a:rPr dirty="0" sz="6600">
                <a:latin typeface="Calibri"/>
                <a:cs typeface="Calibri"/>
              </a:rPr>
              <a:t>the</a:t>
            </a:r>
            <a:r>
              <a:rPr dirty="0" sz="6600" spc="-40">
                <a:latin typeface="Calibri"/>
                <a:cs typeface="Calibri"/>
              </a:rPr>
              <a:t> </a:t>
            </a:r>
            <a:r>
              <a:rPr dirty="0" sz="6600" spc="-100">
                <a:latin typeface="Calibri"/>
                <a:cs typeface="Calibri"/>
              </a:rPr>
              <a:t>evaluator.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7361" y="1083309"/>
            <a:ext cx="16002635" cy="85045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20">
                <a:solidFill>
                  <a:srgbClr val="C00000"/>
                </a:solidFill>
                <a:latin typeface="Calibri"/>
                <a:cs typeface="Calibri"/>
              </a:rPr>
              <a:t>Problem</a:t>
            </a:r>
            <a:r>
              <a:rPr dirty="0" sz="6600" spc="-70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6600" spc="-5">
                <a:solidFill>
                  <a:srgbClr val="C00000"/>
                </a:solidFill>
                <a:latin typeface="Calibri"/>
                <a:cs typeface="Calibri"/>
              </a:rPr>
              <a:t>Solving</a:t>
            </a:r>
            <a:endParaRPr sz="6600">
              <a:latin typeface="Calibri"/>
              <a:cs typeface="Calibri"/>
            </a:endParaRPr>
          </a:p>
          <a:p>
            <a:pPr marL="718185" marR="5080" indent="-706120">
              <a:lnSpc>
                <a:spcPct val="90000"/>
              </a:lnSpc>
              <a:spcBef>
                <a:spcPts val="1580"/>
              </a:spcBef>
            </a:pPr>
            <a:r>
              <a:rPr dirty="0" sz="6600" spc="-5">
                <a:latin typeface="Calibri"/>
                <a:cs typeface="Calibri"/>
              </a:rPr>
              <a:t>This </a:t>
            </a:r>
            <a:r>
              <a:rPr dirty="0" sz="6600" spc="-35">
                <a:latin typeface="Calibri"/>
                <a:cs typeface="Calibri"/>
              </a:rPr>
              <a:t>involves </a:t>
            </a:r>
            <a:r>
              <a:rPr dirty="0" sz="6600">
                <a:latin typeface="Calibri"/>
                <a:cs typeface="Calibri"/>
              </a:rPr>
              <a:t>a </a:t>
            </a:r>
            <a:r>
              <a:rPr dirty="0" sz="6600" spc="-15">
                <a:latin typeface="Calibri"/>
                <a:cs typeface="Calibri"/>
              </a:rPr>
              <a:t>participative </a:t>
            </a:r>
            <a:r>
              <a:rPr dirty="0" sz="6600" spc="-20">
                <a:latin typeface="Calibri"/>
                <a:cs typeface="Calibri"/>
              </a:rPr>
              <a:t>problem </a:t>
            </a:r>
            <a:r>
              <a:rPr dirty="0" sz="6600" spc="-10">
                <a:latin typeface="Calibri"/>
                <a:cs typeface="Calibri"/>
              </a:rPr>
              <a:t>solving </a:t>
            </a:r>
            <a:r>
              <a:rPr dirty="0" sz="6600" spc="5">
                <a:latin typeface="Calibri"/>
                <a:cs typeface="Calibri"/>
              </a:rPr>
              <a:t>in  </a:t>
            </a:r>
            <a:r>
              <a:rPr dirty="0" sz="6600">
                <a:latin typeface="Calibri"/>
                <a:cs typeface="Calibri"/>
              </a:rPr>
              <a:t>which </a:t>
            </a:r>
            <a:r>
              <a:rPr dirty="0" sz="6600" spc="-15">
                <a:latin typeface="Calibri"/>
                <a:cs typeface="Calibri"/>
              </a:rPr>
              <a:t>active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5">
                <a:latin typeface="Calibri"/>
                <a:cs typeface="Calibri"/>
              </a:rPr>
              <a:t>open </a:t>
            </a:r>
            <a:r>
              <a:rPr dirty="0" sz="6600" spc="-10">
                <a:latin typeface="Calibri"/>
                <a:cs typeface="Calibri"/>
              </a:rPr>
              <a:t>dialogue </a:t>
            </a:r>
            <a:r>
              <a:rPr dirty="0" sz="6600" spc="5">
                <a:latin typeface="Calibri"/>
                <a:cs typeface="Calibri"/>
              </a:rPr>
              <a:t>is  </a:t>
            </a:r>
            <a:r>
              <a:rPr dirty="0" sz="6600" spc="-15">
                <a:latin typeface="Calibri"/>
                <a:cs typeface="Calibri"/>
              </a:rPr>
              <a:t>established between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35">
                <a:latin typeface="Calibri"/>
                <a:cs typeface="Calibri"/>
              </a:rPr>
              <a:t>evaluator </a:t>
            </a:r>
            <a:r>
              <a:rPr dirty="0" sz="6600">
                <a:latin typeface="Calibri"/>
                <a:cs typeface="Calibri"/>
              </a:rPr>
              <a:t>and the  </a:t>
            </a:r>
            <a:r>
              <a:rPr dirty="0" sz="6600" spc="-20">
                <a:latin typeface="Calibri"/>
                <a:cs typeface="Calibri"/>
              </a:rPr>
              <a:t>evaluee. </a:t>
            </a:r>
            <a:r>
              <a:rPr dirty="0" sz="6600" spc="-10">
                <a:latin typeface="Calibri"/>
                <a:cs typeface="Calibri"/>
              </a:rPr>
              <a:t>Special </a:t>
            </a:r>
            <a:r>
              <a:rPr dirty="0" sz="6600" spc="-20">
                <a:latin typeface="Calibri"/>
                <a:cs typeface="Calibri"/>
              </a:rPr>
              <a:t>problems </a:t>
            </a:r>
            <a:r>
              <a:rPr dirty="0" sz="6600" spc="-10">
                <a:latin typeface="Calibri"/>
                <a:cs typeface="Calibri"/>
              </a:rPr>
              <a:t>being </a:t>
            </a:r>
            <a:r>
              <a:rPr dirty="0" sz="6600" spc="-30">
                <a:latin typeface="Calibri"/>
                <a:cs typeface="Calibri"/>
              </a:rPr>
              <a:t>faced </a:t>
            </a:r>
            <a:r>
              <a:rPr dirty="0" sz="6600" spc="-25">
                <a:latin typeface="Calibri"/>
                <a:cs typeface="Calibri"/>
              </a:rPr>
              <a:t>by </a:t>
            </a:r>
            <a:r>
              <a:rPr dirty="0" sz="6600" spc="-15">
                <a:latin typeface="Calibri"/>
                <a:cs typeface="Calibri"/>
              </a:rPr>
              <a:t>the  </a:t>
            </a:r>
            <a:r>
              <a:rPr dirty="0" sz="6600" spc="-20">
                <a:latin typeface="Calibri"/>
                <a:cs typeface="Calibri"/>
              </a:rPr>
              <a:t>evaluee relating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 spc="-5">
                <a:latin typeface="Calibri"/>
                <a:cs typeface="Calibri"/>
              </a:rPr>
              <a:t>job </a:t>
            </a:r>
            <a:r>
              <a:rPr dirty="0" sz="6600" spc="-20">
                <a:latin typeface="Calibri"/>
                <a:cs typeface="Calibri"/>
              </a:rPr>
              <a:t>performance </a:t>
            </a:r>
            <a:r>
              <a:rPr dirty="0" sz="6600" spc="-35">
                <a:latin typeface="Calibri"/>
                <a:cs typeface="Calibri"/>
              </a:rPr>
              <a:t>are  </a:t>
            </a:r>
            <a:r>
              <a:rPr dirty="0" sz="6600" spc="-10">
                <a:latin typeface="Calibri"/>
                <a:cs typeface="Calibri"/>
              </a:rPr>
              <a:t>identified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45">
                <a:latin typeface="Calibri"/>
                <a:cs typeface="Calibri"/>
              </a:rPr>
              <a:t>attempt </a:t>
            </a:r>
            <a:r>
              <a:rPr dirty="0" sz="6600">
                <a:latin typeface="Calibri"/>
                <a:cs typeface="Calibri"/>
              </a:rPr>
              <a:t>is made mutually </a:t>
            </a:r>
            <a:r>
              <a:rPr dirty="0" sz="6600" spc="-25">
                <a:latin typeface="Calibri"/>
                <a:cs typeface="Calibri"/>
              </a:rPr>
              <a:t>by 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35">
                <a:latin typeface="Calibri"/>
                <a:cs typeface="Calibri"/>
              </a:rPr>
              <a:t>evaluator </a:t>
            </a:r>
            <a:r>
              <a:rPr dirty="0" sz="6600">
                <a:latin typeface="Calibri"/>
                <a:cs typeface="Calibri"/>
              </a:rPr>
              <a:t>and the </a:t>
            </a:r>
            <a:r>
              <a:rPr dirty="0" sz="6600" spc="-20">
                <a:latin typeface="Calibri"/>
                <a:cs typeface="Calibri"/>
              </a:rPr>
              <a:t>evaluee </a:t>
            </a:r>
            <a:r>
              <a:rPr dirty="0" sz="6600" spc="-35">
                <a:latin typeface="Calibri"/>
                <a:cs typeface="Calibri"/>
              </a:rPr>
              <a:t>to </a:t>
            </a:r>
            <a:r>
              <a:rPr dirty="0" sz="6600" spc="-5">
                <a:latin typeface="Calibri"/>
                <a:cs typeface="Calibri"/>
              </a:rPr>
              <a:t>find out  solutions </a:t>
            </a:r>
            <a:r>
              <a:rPr dirty="0" sz="6600" spc="-55">
                <a:latin typeface="Calibri"/>
                <a:cs typeface="Calibri"/>
              </a:rPr>
              <a:t>for </a:t>
            </a:r>
            <a:r>
              <a:rPr dirty="0" sz="6600">
                <a:latin typeface="Calibri"/>
                <a:cs typeface="Calibri"/>
              </a:rPr>
              <a:t>those</a:t>
            </a:r>
            <a:r>
              <a:rPr dirty="0" sz="6600" spc="-15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problems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4961" y="574293"/>
            <a:ext cx="15854680" cy="66941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40">
                <a:solidFill>
                  <a:srgbClr val="C00000"/>
                </a:solidFill>
                <a:latin typeface="Calibri"/>
                <a:cs typeface="Calibri"/>
              </a:rPr>
              <a:t>Mixed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5"/>
              </a:spcBef>
            </a:pPr>
            <a:r>
              <a:rPr dirty="0" sz="6600" spc="-20">
                <a:latin typeface="Calibri"/>
                <a:cs typeface="Calibri"/>
              </a:rPr>
              <a:t>There </a:t>
            </a:r>
            <a:r>
              <a:rPr dirty="0" sz="6600" spc="-35">
                <a:latin typeface="Calibri"/>
                <a:cs typeface="Calibri"/>
              </a:rPr>
              <a:t>are </a:t>
            </a:r>
            <a:r>
              <a:rPr dirty="0" sz="6600" spc="-30">
                <a:latin typeface="Calibri"/>
                <a:cs typeface="Calibri"/>
              </a:rPr>
              <a:t>two </a:t>
            </a:r>
            <a:r>
              <a:rPr dirty="0" sz="6600" spc="-20">
                <a:latin typeface="Calibri"/>
                <a:cs typeface="Calibri"/>
              </a:rPr>
              <a:t>alternatives </a:t>
            </a:r>
            <a:r>
              <a:rPr dirty="0" sz="6600" spc="-10">
                <a:latin typeface="Calibri"/>
                <a:cs typeface="Calibri"/>
              </a:rPr>
              <a:t>under </a:t>
            </a:r>
            <a:r>
              <a:rPr dirty="0" sz="6600" spc="-40">
                <a:latin typeface="Calibri"/>
                <a:cs typeface="Calibri"/>
              </a:rPr>
              <a:t>mixed</a:t>
            </a:r>
            <a:r>
              <a:rPr dirty="0" sz="6600" spc="8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type.</a:t>
            </a:r>
            <a:endParaRPr sz="6600">
              <a:latin typeface="Calibri"/>
              <a:cs typeface="Calibri"/>
            </a:endParaRPr>
          </a:p>
          <a:p>
            <a:pPr marL="718185" marR="830580" indent="-517525">
              <a:lnSpc>
                <a:spcPct val="100000"/>
              </a:lnSpc>
              <a:spcBef>
                <a:spcPts val="1585"/>
              </a:spcBef>
            </a:pPr>
            <a:r>
              <a:rPr dirty="0" sz="6600" spc="-40">
                <a:latin typeface="Calibri"/>
                <a:cs typeface="Calibri"/>
              </a:rPr>
              <a:t>First </a:t>
            </a:r>
            <a:r>
              <a:rPr dirty="0" sz="6600" spc="-25">
                <a:latin typeface="Calibri"/>
                <a:cs typeface="Calibri"/>
              </a:rPr>
              <a:t>alternative </a:t>
            </a:r>
            <a:r>
              <a:rPr dirty="0" sz="6600">
                <a:latin typeface="Calibri"/>
                <a:cs typeface="Calibri"/>
              </a:rPr>
              <a:t>is a </a:t>
            </a:r>
            <a:r>
              <a:rPr dirty="0" sz="6600" spc="-15">
                <a:latin typeface="Calibri"/>
                <a:cs typeface="Calibri"/>
              </a:rPr>
              <a:t>combination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20">
                <a:latin typeface="Calibri"/>
                <a:cs typeface="Calibri"/>
              </a:rPr>
              <a:t>tell-  </a:t>
            </a:r>
            <a:r>
              <a:rPr dirty="0" sz="6600" spc="-5">
                <a:latin typeface="Calibri"/>
                <a:cs typeface="Calibri"/>
              </a:rPr>
              <a:t>and- sell </a:t>
            </a:r>
            <a:r>
              <a:rPr dirty="0" sz="6600">
                <a:latin typeface="Calibri"/>
                <a:cs typeface="Calibri"/>
              </a:rPr>
              <a:t>the </a:t>
            </a:r>
            <a:r>
              <a:rPr dirty="0" sz="6600" spc="-20">
                <a:latin typeface="Calibri"/>
                <a:cs typeface="Calibri"/>
              </a:rPr>
              <a:t>problem </a:t>
            </a:r>
            <a:r>
              <a:rPr dirty="0" sz="6600" spc="-5">
                <a:latin typeface="Calibri"/>
                <a:cs typeface="Calibri"/>
              </a:rPr>
              <a:t>solving</a:t>
            </a:r>
            <a:r>
              <a:rPr dirty="0" sz="6600" spc="5">
                <a:latin typeface="Calibri"/>
                <a:cs typeface="Calibri"/>
              </a:rPr>
              <a:t> </a:t>
            </a:r>
            <a:r>
              <a:rPr dirty="0" sz="6600" spc="-25">
                <a:latin typeface="Calibri"/>
                <a:cs typeface="Calibri"/>
              </a:rPr>
              <a:t>interviews.</a:t>
            </a:r>
            <a:endParaRPr sz="6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580"/>
              </a:spcBef>
              <a:tabLst>
                <a:tab pos="7830820" algn="l"/>
              </a:tabLst>
            </a:pPr>
            <a:r>
              <a:rPr dirty="0" sz="6600" spc="-15">
                <a:latin typeface="Calibri"/>
                <a:cs typeface="Calibri"/>
              </a:rPr>
              <a:t>Second </a:t>
            </a:r>
            <a:r>
              <a:rPr dirty="0" sz="6600" spc="-25">
                <a:latin typeface="Calibri"/>
                <a:cs typeface="Calibri"/>
              </a:rPr>
              <a:t>alternative</a:t>
            </a:r>
            <a:r>
              <a:rPr dirty="0" sz="6600" spc="30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is</a:t>
            </a:r>
            <a:r>
              <a:rPr dirty="0" sz="6600" spc="1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a	</a:t>
            </a:r>
            <a:r>
              <a:rPr dirty="0" sz="6600" spc="-15">
                <a:latin typeface="Calibri"/>
                <a:cs typeface="Calibri"/>
              </a:rPr>
              <a:t>combination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the</a:t>
            </a:r>
            <a:r>
              <a:rPr dirty="0" sz="6600" spc="-70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tell-</a:t>
            </a:r>
            <a:endParaRPr sz="6600">
              <a:latin typeface="Calibri"/>
              <a:cs typeface="Calibri"/>
            </a:endParaRPr>
          </a:p>
          <a:p>
            <a:pPr marL="718185">
              <a:lnSpc>
                <a:spcPct val="100000"/>
              </a:lnSpc>
            </a:pPr>
            <a:r>
              <a:rPr dirty="0" sz="6600" spc="-5">
                <a:latin typeface="Calibri"/>
                <a:cs typeface="Calibri"/>
              </a:rPr>
              <a:t>and- </a:t>
            </a:r>
            <a:r>
              <a:rPr dirty="0" sz="6600" spc="-30">
                <a:latin typeface="Calibri"/>
                <a:cs typeface="Calibri"/>
              </a:rPr>
              <a:t>listen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20">
                <a:latin typeface="Calibri"/>
                <a:cs typeface="Calibri"/>
              </a:rPr>
              <a:t>problem </a:t>
            </a:r>
            <a:r>
              <a:rPr dirty="0" sz="6600" spc="-5">
                <a:latin typeface="Calibri"/>
                <a:cs typeface="Calibri"/>
              </a:rPr>
              <a:t>solving</a:t>
            </a:r>
            <a:r>
              <a:rPr dirty="0" sz="6600" spc="-10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types.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85088" y="1917204"/>
            <a:ext cx="7226046" cy="4975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13815" y="1923669"/>
            <a:ext cx="7185634" cy="45745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89761" y="2681732"/>
            <a:ext cx="15469869" cy="9987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marR="5080" indent="-706120">
              <a:lnSpc>
                <a:spcPts val="6590"/>
              </a:lnSpc>
            </a:pPr>
            <a:r>
              <a:rPr dirty="0" sz="6100" spc="-5">
                <a:latin typeface="Calibri"/>
                <a:cs typeface="Calibri"/>
              </a:rPr>
              <a:t>Decisions </a:t>
            </a:r>
            <a:r>
              <a:rPr dirty="0" sz="6100" spc="-10">
                <a:latin typeface="Calibri"/>
                <a:cs typeface="Calibri"/>
              </a:rPr>
              <a:t>should </a:t>
            </a:r>
            <a:r>
              <a:rPr dirty="0" sz="6100" spc="-5">
                <a:latin typeface="Calibri"/>
                <a:cs typeface="Calibri"/>
              </a:rPr>
              <a:t>be </a:t>
            </a:r>
            <a:r>
              <a:rPr dirty="0" sz="6100" spc="-55">
                <a:latin typeface="Calibri"/>
                <a:cs typeface="Calibri"/>
              </a:rPr>
              <a:t>taken </a:t>
            </a:r>
            <a:r>
              <a:rPr dirty="0" sz="6100" spc="-20">
                <a:latin typeface="Calibri"/>
                <a:cs typeface="Calibri"/>
              </a:rPr>
              <a:t>by </a:t>
            </a:r>
            <a:r>
              <a:rPr dirty="0" sz="6100" spc="-5">
                <a:latin typeface="Calibri"/>
                <a:cs typeface="Calibri"/>
              </a:rPr>
              <a:t>the </a:t>
            </a:r>
            <a:r>
              <a:rPr dirty="0" sz="6100" spc="-20">
                <a:latin typeface="Calibri"/>
                <a:cs typeface="Calibri"/>
              </a:rPr>
              <a:t>respective  </a:t>
            </a:r>
            <a:r>
              <a:rPr dirty="0" sz="6100" spc="-5">
                <a:latin typeface="Calibri"/>
                <a:cs typeface="Calibri"/>
              </a:rPr>
              <a:t>authorities </a:t>
            </a:r>
            <a:r>
              <a:rPr dirty="0" sz="6100" spc="-55">
                <a:latin typeface="Calibri"/>
                <a:cs typeface="Calibri"/>
              </a:rPr>
              <a:t>for </a:t>
            </a:r>
            <a:r>
              <a:rPr dirty="0" sz="6100" spc="-15">
                <a:latin typeface="Calibri"/>
                <a:cs typeface="Calibri"/>
              </a:rPr>
              <a:t>various </a:t>
            </a:r>
            <a:r>
              <a:rPr dirty="0" sz="6100" spc="-5">
                <a:latin typeface="Calibri"/>
                <a:cs typeface="Calibri"/>
              </a:rPr>
              <a:t>purposes </a:t>
            </a:r>
            <a:r>
              <a:rPr dirty="0" sz="6100" spc="-55">
                <a:latin typeface="Calibri"/>
                <a:cs typeface="Calibri"/>
              </a:rPr>
              <a:t>for </a:t>
            </a:r>
            <a:r>
              <a:rPr dirty="0" sz="6100" spc="-5">
                <a:latin typeface="Calibri"/>
                <a:cs typeface="Calibri"/>
              </a:rPr>
              <a:t>which PE </a:t>
            </a:r>
            <a:r>
              <a:rPr dirty="0" sz="6100">
                <a:latin typeface="Calibri"/>
                <a:cs typeface="Calibri"/>
              </a:rPr>
              <a:t>is  </a:t>
            </a:r>
            <a:r>
              <a:rPr dirty="0" sz="6100" spc="-5">
                <a:latin typeface="Calibri"/>
                <a:cs typeface="Calibri"/>
              </a:rPr>
              <a:t>done</a:t>
            </a:r>
            <a:endParaRPr sz="6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6100" spc="-5">
                <a:latin typeface="Calibri"/>
                <a:cs typeface="Calibri"/>
              </a:rPr>
              <a:t>Eg: </a:t>
            </a:r>
            <a:r>
              <a:rPr dirty="0" sz="6100" spc="-10">
                <a:latin typeface="Calibri"/>
                <a:cs typeface="Calibri"/>
              </a:rPr>
              <a:t>Determine </a:t>
            </a:r>
            <a:r>
              <a:rPr dirty="0" sz="6100" spc="-5">
                <a:latin typeface="Calibri"/>
                <a:cs typeface="Calibri"/>
              </a:rPr>
              <a:t>salary</a:t>
            </a:r>
            <a:r>
              <a:rPr dirty="0" sz="6100" spc="-50">
                <a:latin typeface="Calibri"/>
                <a:cs typeface="Calibri"/>
              </a:rPr>
              <a:t> </a:t>
            </a:r>
            <a:r>
              <a:rPr dirty="0" sz="6100" spc="-20">
                <a:latin typeface="Calibri"/>
                <a:cs typeface="Calibri"/>
              </a:rPr>
              <a:t>increment</a:t>
            </a:r>
            <a:endParaRPr sz="6100">
              <a:latin typeface="Calibri"/>
              <a:cs typeface="Calibri"/>
            </a:endParaRPr>
          </a:p>
          <a:p>
            <a:pPr algn="just" marL="718185" marR="1125220">
              <a:lnSpc>
                <a:spcPts val="6590"/>
              </a:lnSpc>
              <a:spcBef>
                <a:spcPts val="1560"/>
              </a:spcBef>
            </a:pPr>
            <a:r>
              <a:rPr dirty="0" sz="6100" spc="-15">
                <a:latin typeface="Calibri"/>
                <a:cs typeface="Calibri"/>
              </a:rPr>
              <a:t>Completed PE </a:t>
            </a:r>
            <a:r>
              <a:rPr dirty="0" sz="6100" spc="-35">
                <a:latin typeface="Calibri"/>
                <a:cs typeface="Calibri"/>
              </a:rPr>
              <a:t>forms </a:t>
            </a:r>
            <a:r>
              <a:rPr dirty="0" sz="6100" spc="-5">
                <a:latin typeface="Calibri"/>
                <a:cs typeface="Calibri"/>
              </a:rPr>
              <a:t>will </a:t>
            </a:r>
            <a:r>
              <a:rPr dirty="0" sz="6100" spc="-15">
                <a:latin typeface="Calibri"/>
                <a:cs typeface="Calibri"/>
              </a:rPr>
              <a:t>become </a:t>
            </a:r>
            <a:r>
              <a:rPr dirty="0" sz="6100" spc="-45">
                <a:latin typeface="Calibri"/>
                <a:cs typeface="Calibri"/>
              </a:rPr>
              <a:t>reference  </a:t>
            </a:r>
            <a:r>
              <a:rPr dirty="0" sz="6100" spc="-10">
                <a:latin typeface="Calibri"/>
                <a:cs typeface="Calibri"/>
              </a:rPr>
              <a:t>documents, </a:t>
            </a:r>
            <a:r>
              <a:rPr dirty="0" sz="6100" spc="-5">
                <a:latin typeface="Calibri"/>
                <a:cs typeface="Calibri"/>
              </a:rPr>
              <a:t>which will be </a:t>
            </a:r>
            <a:r>
              <a:rPr dirty="0" sz="6100" spc="-10">
                <a:latin typeface="Calibri"/>
                <a:cs typeface="Calibri"/>
              </a:rPr>
              <a:t>used </a:t>
            </a:r>
            <a:r>
              <a:rPr dirty="0" sz="6100">
                <a:latin typeface="Calibri"/>
                <a:cs typeface="Calibri"/>
              </a:rPr>
              <a:t>in </a:t>
            </a:r>
            <a:r>
              <a:rPr dirty="0" sz="6100" spc="-20">
                <a:latin typeface="Calibri"/>
                <a:cs typeface="Calibri"/>
              </a:rPr>
              <a:t>future </a:t>
            </a:r>
            <a:r>
              <a:rPr dirty="0" sz="6100" spc="-55">
                <a:latin typeface="Calibri"/>
                <a:cs typeface="Calibri"/>
              </a:rPr>
              <a:t>for  </a:t>
            </a:r>
            <a:r>
              <a:rPr dirty="0" sz="6100" spc="-15">
                <a:latin typeface="Calibri"/>
                <a:cs typeface="Calibri"/>
              </a:rPr>
              <a:t>various</a:t>
            </a:r>
            <a:r>
              <a:rPr dirty="0" sz="6100" spc="-80">
                <a:latin typeface="Calibri"/>
                <a:cs typeface="Calibri"/>
              </a:rPr>
              <a:t> </a:t>
            </a:r>
            <a:r>
              <a:rPr dirty="0" sz="6100" spc="-10">
                <a:latin typeface="Calibri"/>
                <a:cs typeface="Calibri"/>
              </a:rPr>
              <a:t>purposes</a:t>
            </a:r>
            <a:endParaRPr sz="6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5"/>
              </a:spcBef>
            </a:pPr>
            <a:r>
              <a:rPr dirty="0" sz="6100" spc="-5">
                <a:latin typeface="Calibri"/>
                <a:cs typeface="Calibri"/>
              </a:rPr>
              <a:t>Eg:</a:t>
            </a:r>
            <a:r>
              <a:rPr dirty="0" sz="6100" spc="-95">
                <a:latin typeface="Calibri"/>
                <a:cs typeface="Calibri"/>
              </a:rPr>
              <a:t> </a:t>
            </a:r>
            <a:r>
              <a:rPr dirty="0" sz="6100" spc="-15">
                <a:latin typeface="Calibri"/>
                <a:cs typeface="Calibri"/>
              </a:rPr>
              <a:t>promotions</a:t>
            </a:r>
            <a:endParaRPr sz="6100">
              <a:latin typeface="Calibri"/>
              <a:cs typeface="Calibri"/>
            </a:endParaRPr>
          </a:p>
          <a:p>
            <a:pPr marL="718185" marR="175895">
              <a:lnSpc>
                <a:spcPts val="6590"/>
              </a:lnSpc>
              <a:spcBef>
                <a:spcPts val="1560"/>
              </a:spcBef>
            </a:pPr>
            <a:r>
              <a:rPr dirty="0" sz="6100" spc="-10">
                <a:latin typeface="Calibri"/>
                <a:cs typeface="Calibri"/>
              </a:rPr>
              <a:t>These </a:t>
            </a:r>
            <a:r>
              <a:rPr dirty="0" sz="6100" spc="-35">
                <a:latin typeface="Calibri"/>
                <a:cs typeface="Calibri"/>
              </a:rPr>
              <a:t>forms </a:t>
            </a:r>
            <a:r>
              <a:rPr dirty="0" sz="6100" spc="-5">
                <a:latin typeface="Calibri"/>
                <a:cs typeface="Calibri"/>
              </a:rPr>
              <a:t>will </a:t>
            </a:r>
            <a:r>
              <a:rPr dirty="0" sz="6100" spc="-50">
                <a:latin typeface="Calibri"/>
                <a:cs typeface="Calibri"/>
              </a:rPr>
              <a:t>have </a:t>
            </a:r>
            <a:r>
              <a:rPr dirty="0" sz="6100" spc="-35">
                <a:latin typeface="Calibri"/>
                <a:cs typeface="Calibri"/>
              </a:rPr>
              <a:t>to </a:t>
            </a:r>
            <a:r>
              <a:rPr dirty="0" sz="6100" spc="-5">
                <a:latin typeface="Calibri"/>
                <a:cs typeface="Calibri"/>
              </a:rPr>
              <a:t>be fill </a:t>
            </a:r>
            <a:r>
              <a:rPr dirty="0" sz="6100">
                <a:latin typeface="Calibri"/>
                <a:cs typeface="Calibri"/>
              </a:rPr>
              <a:t>in </a:t>
            </a:r>
            <a:r>
              <a:rPr dirty="0" sz="6100" spc="-5">
                <a:latin typeface="Calibri"/>
                <a:cs typeface="Calibri"/>
              </a:rPr>
              <a:t>a </a:t>
            </a:r>
            <a:r>
              <a:rPr dirty="0" sz="6100" spc="-25">
                <a:latin typeface="Calibri"/>
                <a:cs typeface="Calibri"/>
              </a:rPr>
              <a:t>proper </a:t>
            </a:r>
            <a:r>
              <a:rPr dirty="0" sz="6100" spc="-70">
                <a:latin typeface="Calibri"/>
                <a:cs typeface="Calibri"/>
              </a:rPr>
              <a:t>way  </a:t>
            </a:r>
            <a:r>
              <a:rPr dirty="0" sz="6100" spc="-5">
                <a:latin typeface="Calibri"/>
                <a:cs typeface="Calibri"/>
              </a:rPr>
              <a:t>and should be </a:t>
            </a:r>
            <a:r>
              <a:rPr dirty="0" sz="6100" spc="-60">
                <a:latin typeface="Calibri"/>
                <a:cs typeface="Calibri"/>
              </a:rPr>
              <a:t>kept </a:t>
            </a:r>
            <a:r>
              <a:rPr dirty="0" sz="6100" spc="-5">
                <a:latin typeface="Calibri"/>
                <a:cs typeface="Calibri"/>
              </a:rPr>
              <a:t>on </a:t>
            </a:r>
            <a:r>
              <a:rPr dirty="0" sz="6100" spc="-10">
                <a:latin typeface="Calibri"/>
                <a:cs typeface="Calibri"/>
              </a:rPr>
              <a:t>files </a:t>
            </a:r>
            <a:r>
              <a:rPr dirty="0" sz="6100" spc="-55">
                <a:latin typeface="Calibri"/>
                <a:cs typeface="Calibri"/>
              </a:rPr>
              <a:t>for </a:t>
            </a:r>
            <a:r>
              <a:rPr dirty="0" sz="6100" spc="-35">
                <a:latin typeface="Calibri"/>
                <a:cs typeface="Calibri"/>
              </a:rPr>
              <a:t>several</a:t>
            </a:r>
            <a:r>
              <a:rPr dirty="0" sz="6100" spc="105">
                <a:latin typeface="Calibri"/>
                <a:cs typeface="Calibri"/>
              </a:rPr>
              <a:t> </a:t>
            </a:r>
            <a:r>
              <a:rPr dirty="0" sz="6100" spc="-40">
                <a:latin typeface="Calibri"/>
                <a:cs typeface="Calibri"/>
              </a:rPr>
              <a:t>years.</a:t>
            </a:r>
            <a:endParaRPr sz="6100">
              <a:latin typeface="Calibri"/>
              <a:cs typeface="Calibri"/>
            </a:endParaRPr>
          </a:p>
          <a:p>
            <a:pPr algn="just" marL="718185">
              <a:lnSpc>
                <a:spcPts val="6490"/>
              </a:lnSpc>
            </a:pPr>
            <a:r>
              <a:rPr dirty="0" sz="6100" spc="-25">
                <a:latin typeface="Calibri"/>
                <a:cs typeface="Calibri"/>
              </a:rPr>
              <a:t>Computers </a:t>
            </a:r>
            <a:r>
              <a:rPr dirty="0" sz="6100" spc="-20">
                <a:latin typeface="Calibri"/>
                <a:cs typeface="Calibri"/>
              </a:rPr>
              <a:t>can </a:t>
            </a:r>
            <a:r>
              <a:rPr dirty="0" sz="6100" spc="-5">
                <a:latin typeface="Calibri"/>
                <a:cs typeface="Calibri"/>
              </a:rPr>
              <a:t>also be used </a:t>
            </a:r>
            <a:r>
              <a:rPr dirty="0" sz="6100">
                <a:latin typeface="Calibri"/>
                <a:cs typeface="Calibri"/>
              </a:rPr>
              <a:t>in </a:t>
            </a:r>
            <a:r>
              <a:rPr dirty="0" sz="6100" spc="-5">
                <a:latin typeface="Calibri"/>
                <a:cs typeface="Calibri"/>
              </a:rPr>
              <a:t>this</a:t>
            </a:r>
            <a:r>
              <a:rPr dirty="0" sz="6100">
                <a:latin typeface="Calibri"/>
                <a:cs typeface="Calibri"/>
              </a:rPr>
              <a:t> </a:t>
            </a:r>
            <a:r>
              <a:rPr dirty="0" sz="6100" spc="-55">
                <a:latin typeface="Calibri"/>
                <a:cs typeface="Calibri"/>
              </a:rPr>
              <a:t>regard</a:t>
            </a:r>
            <a:endParaRPr sz="6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2919" y="557783"/>
            <a:ext cx="6890766" cy="535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33298" y="565150"/>
            <a:ext cx="6848195" cy="492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185773" y="1369821"/>
            <a:ext cx="16419194" cy="95103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5">
                <a:latin typeface="Calibri"/>
                <a:cs typeface="Calibri"/>
              </a:rPr>
              <a:t>This </a:t>
            </a:r>
            <a:r>
              <a:rPr dirty="0" sz="6600">
                <a:latin typeface="Calibri"/>
                <a:cs typeface="Calibri"/>
              </a:rPr>
              <a:t>is the </a:t>
            </a:r>
            <a:r>
              <a:rPr dirty="0" sz="6600" spc="-5">
                <a:latin typeface="Calibri"/>
                <a:cs typeface="Calibri"/>
              </a:rPr>
              <a:t>final </a:t>
            </a:r>
            <a:r>
              <a:rPr dirty="0" sz="6600" spc="-40">
                <a:latin typeface="Calibri"/>
                <a:cs typeface="Calibri"/>
              </a:rPr>
              <a:t>step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the model </a:t>
            </a:r>
            <a:r>
              <a:rPr dirty="0" sz="6600" spc="-5">
                <a:latin typeface="Calibri"/>
                <a:cs typeface="Calibri"/>
              </a:rPr>
              <a:t>of </a:t>
            </a:r>
            <a:r>
              <a:rPr dirty="0" sz="6600">
                <a:latin typeface="Calibri"/>
                <a:cs typeface="Calibri"/>
              </a:rPr>
              <a:t>PE</a:t>
            </a:r>
            <a:r>
              <a:rPr dirty="0" sz="6600" spc="-40">
                <a:latin typeface="Calibri"/>
                <a:cs typeface="Calibri"/>
              </a:rPr>
              <a:t> </a:t>
            </a:r>
            <a:r>
              <a:rPr dirty="0" sz="6600" spc="-20">
                <a:latin typeface="Calibri"/>
                <a:cs typeface="Calibri"/>
              </a:rPr>
              <a:t>process.</a:t>
            </a:r>
            <a:endParaRPr sz="66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1585"/>
              </a:spcBef>
            </a:pPr>
            <a:r>
              <a:rPr dirty="0" sz="6600" spc="-35" b="1">
                <a:latin typeface="Calibri"/>
                <a:cs typeface="Calibri"/>
              </a:rPr>
              <a:t>Review </a:t>
            </a:r>
            <a:r>
              <a:rPr dirty="0" sz="6600">
                <a:latin typeface="Calibri"/>
                <a:cs typeface="Calibri"/>
              </a:rPr>
              <a:t>- </a:t>
            </a:r>
            <a:r>
              <a:rPr dirty="0" sz="6600" spc="-70">
                <a:latin typeface="Calibri"/>
                <a:cs typeface="Calibri"/>
              </a:rPr>
              <a:t>refers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>
                <a:latin typeface="Calibri"/>
                <a:cs typeface="Calibri"/>
              </a:rPr>
              <a:t>a </a:t>
            </a:r>
            <a:r>
              <a:rPr dirty="0" sz="6600" spc="-45">
                <a:latin typeface="Calibri"/>
                <a:cs typeface="Calibri"/>
              </a:rPr>
              <a:t>systematic </a:t>
            </a:r>
            <a:r>
              <a:rPr dirty="0" sz="6600" spc="-40">
                <a:latin typeface="Calibri"/>
                <a:cs typeface="Calibri"/>
              </a:rPr>
              <a:t>attempt </a:t>
            </a:r>
            <a:r>
              <a:rPr dirty="0" sz="6600" spc="-30">
                <a:latin typeface="Calibri"/>
                <a:cs typeface="Calibri"/>
              </a:rPr>
              <a:t>to </a:t>
            </a:r>
            <a:r>
              <a:rPr dirty="0" sz="6600" spc="-5">
                <a:latin typeface="Calibri"/>
                <a:cs typeface="Calibri"/>
              </a:rPr>
              <a:t>find  out </a:t>
            </a:r>
            <a:r>
              <a:rPr dirty="0" sz="6600" spc="-10">
                <a:latin typeface="Calibri"/>
                <a:cs typeface="Calibri"/>
              </a:rPr>
              <a:t>whether </a:t>
            </a:r>
            <a:r>
              <a:rPr dirty="0" sz="6600">
                <a:latin typeface="Calibri"/>
                <a:cs typeface="Calibri"/>
              </a:rPr>
              <a:t>the PE </a:t>
            </a:r>
            <a:r>
              <a:rPr dirty="0" sz="6600" spc="-40">
                <a:latin typeface="Calibri"/>
                <a:cs typeface="Calibri"/>
              </a:rPr>
              <a:t>program </a:t>
            </a:r>
            <a:r>
              <a:rPr dirty="0" sz="6600">
                <a:latin typeface="Calibri"/>
                <a:cs typeface="Calibri"/>
              </a:rPr>
              <a:t>is </a:t>
            </a:r>
            <a:r>
              <a:rPr dirty="0" sz="6600" spc="-10">
                <a:latin typeface="Calibri"/>
                <a:cs typeface="Calibri"/>
              </a:rPr>
              <a:t>being carried </a:t>
            </a:r>
            <a:r>
              <a:rPr dirty="0" sz="6600" spc="-5">
                <a:latin typeface="Calibri"/>
                <a:cs typeface="Calibri"/>
              </a:rPr>
              <a:t>out  </a:t>
            </a:r>
            <a:r>
              <a:rPr dirty="0" sz="6600">
                <a:latin typeface="Calibri"/>
                <a:cs typeface="Calibri"/>
              </a:rPr>
              <a:t>in the </a:t>
            </a:r>
            <a:r>
              <a:rPr dirty="0" sz="6600" spc="-10">
                <a:latin typeface="Calibri"/>
                <a:cs typeface="Calibri"/>
              </a:rPr>
              <a:t>manner </a:t>
            </a:r>
            <a:r>
              <a:rPr dirty="0" sz="6600">
                <a:latin typeface="Calibri"/>
                <a:cs typeface="Calibri"/>
              </a:rPr>
              <a:t>it </a:t>
            </a:r>
            <a:r>
              <a:rPr dirty="0" sz="6600" spc="-25">
                <a:latin typeface="Calibri"/>
                <a:cs typeface="Calibri"/>
              </a:rPr>
              <a:t>was </a:t>
            </a:r>
            <a:r>
              <a:rPr dirty="0" sz="6600" spc="-10">
                <a:latin typeface="Calibri"/>
                <a:cs typeface="Calibri"/>
              </a:rPr>
              <a:t>planned </a:t>
            </a:r>
            <a:r>
              <a:rPr dirty="0" sz="6600">
                <a:latin typeface="Calibri"/>
                <a:cs typeface="Calibri"/>
              </a:rPr>
              <a:t>and </a:t>
            </a:r>
            <a:r>
              <a:rPr dirty="0" sz="6600" spc="-35">
                <a:latin typeface="Calibri"/>
                <a:cs typeface="Calibri"/>
              </a:rPr>
              <a:t>to </a:t>
            </a:r>
            <a:r>
              <a:rPr dirty="0" sz="6600" spc="-10">
                <a:latin typeface="Calibri"/>
                <a:cs typeface="Calibri"/>
              </a:rPr>
              <a:t>determine  </a:t>
            </a:r>
            <a:r>
              <a:rPr dirty="0" sz="6600" spc="-5">
                <a:latin typeface="Calibri"/>
                <a:cs typeface="Calibri"/>
              </a:rPr>
              <a:t>whether </a:t>
            </a:r>
            <a:r>
              <a:rPr dirty="0" sz="6600" spc="-25">
                <a:latin typeface="Calibri"/>
                <a:cs typeface="Calibri"/>
              </a:rPr>
              <a:t>improvements can </a:t>
            </a:r>
            <a:r>
              <a:rPr dirty="0" sz="6600" spc="-5">
                <a:latin typeface="Calibri"/>
                <a:cs typeface="Calibri"/>
              </a:rPr>
              <a:t>be </a:t>
            </a:r>
            <a:r>
              <a:rPr dirty="0" sz="6600">
                <a:latin typeface="Calibri"/>
                <a:cs typeface="Calibri"/>
              </a:rPr>
              <a:t>made </a:t>
            </a:r>
            <a:r>
              <a:rPr dirty="0" sz="6600" spc="-55">
                <a:latin typeface="Calibri"/>
                <a:cs typeface="Calibri"/>
              </a:rPr>
              <a:t>for </a:t>
            </a:r>
            <a:r>
              <a:rPr dirty="0" sz="6600" spc="-25">
                <a:latin typeface="Calibri"/>
                <a:cs typeface="Calibri"/>
              </a:rPr>
              <a:t>more  </a:t>
            </a:r>
            <a:r>
              <a:rPr dirty="0" sz="6600" spc="-10">
                <a:latin typeface="Calibri"/>
                <a:cs typeface="Calibri"/>
              </a:rPr>
              <a:t>successful</a:t>
            </a:r>
            <a:r>
              <a:rPr dirty="0" sz="6600" spc="-55">
                <a:latin typeface="Calibri"/>
                <a:cs typeface="Calibri"/>
              </a:rPr>
              <a:t> </a:t>
            </a:r>
            <a:r>
              <a:rPr dirty="0" sz="6600" spc="-35">
                <a:latin typeface="Calibri"/>
                <a:cs typeface="Calibri"/>
              </a:rPr>
              <a:t>program.</a:t>
            </a:r>
            <a:endParaRPr sz="6600">
              <a:latin typeface="Calibri"/>
              <a:cs typeface="Calibri"/>
            </a:endParaRPr>
          </a:p>
          <a:p>
            <a:pPr marL="12700" marR="1031875">
              <a:lnSpc>
                <a:spcPct val="100000"/>
              </a:lnSpc>
              <a:spcBef>
                <a:spcPts val="1585"/>
              </a:spcBef>
              <a:tabLst>
                <a:tab pos="3792220" algn="l"/>
              </a:tabLst>
            </a:pPr>
            <a:r>
              <a:rPr dirty="0" sz="6600" spc="-30" b="1">
                <a:latin typeface="Calibri"/>
                <a:cs typeface="Calibri"/>
              </a:rPr>
              <a:t>Renewal</a:t>
            </a:r>
            <a:r>
              <a:rPr dirty="0" sz="6600" spc="-20" b="1">
                <a:latin typeface="Calibri"/>
                <a:cs typeface="Calibri"/>
              </a:rPr>
              <a:t> </a:t>
            </a:r>
            <a:r>
              <a:rPr dirty="0" sz="6600" b="1">
                <a:latin typeface="Calibri"/>
                <a:cs typeface="Calibri"/>
              </a:rPr>
              <a:t>–	</a:t>
            </a:r>
            <a:r>
              <a:rPr dirty="0" sz="6600" spc="-70">
                <a:latin typeface="Calibri"/>
                <a:cs typeface="Calibri"/>
              </a:rPr>
              <a:t>refers </a:t>
            </a:r>
            <a:r>
              <a:rPr dirty="0" sz="6600" spc="-35">
                <a:latin typeface="Calibri"/>
                <a:cs typeface="Calibri"/>
              </a:rPr>
              <a:t>to </a:t>
            </a:r>
            <a:r>
              <a:rPr dirty="0" sz="6600" spc="-30">
                <a:latin typeface="Calibri"/>
                <a:cs typeface="Calibri"/>
              </a:rPr>
              <a:t>reprogramming </a:t>
            </a:r>
            <a:r>
              <a:rPr dirty="0" sz="6600" spc="-5">
                <a:latin typeface="Calibri"/>
                <a:cs typeface="Calibri"/>
              </a:rPr>
              <a:t>of</a:t>
            </a:r>
            <a:r>
              <a:rPr dirty="0" sz="6600" spc="65">
                <a:latin typeface="Calibri"/>
                <a:cs typeface="Calibri"/>
              </a:rPr>
              <a:t> </a:t>
            </a:r>
            <a:r>
              <a:rPr dirty="0" sz="6600">
                <a:latin typeface="Calibri"/>
                <a:cs typeface="Calibri"/>
              </a:rPr>
              <a:t>the</a:t>
            </a:r>
            <a:r>
              <a:rPr dirty="0" sz="6600" spc="-20">
                <a:latin typeface="Calibri"/>
                <a:cs typeface="Calibri"/>
              </a:rPr>
              <a:t> </a:t>
            </a:r>
            <a:r>
              <a:rPr dirty="0" sz="6600" spc="5">
                <a:latin typeface="Calibri"/>
                <a:cs typeface="Calibri"/>
              </a:rPr>
              <a:t>PE  </a:t>
            </a:r>
            <a:r>
              <a:rPr dirty="0" sz="6600" spc="-35">
                <a:latin typeface="Calibri"/>
                <a:cs typeface="Calibri"/>
              </a:rPr>
              <a:t>program </a:t>
            </a:r>
            <a:r>
              <a:rPr dirty="0" sz="6600" spc="-5">
                <a:latin typeface="Calibri"/>
                <a:cs typeface="Calibri"/>
              </a:rPr>
              <a:t>so </a:t>
            </a:r>
            <a:r>
              <a:rPr dirty="0" sz="6600">
                <a:latin typeface="Calibri"/>
                <a:cs typeface="Calibri"/>
              </a:rPr>
              <a:t>as </a:t>
            </a:r>
            <a:r>
              <a:rPr dirty="0" sz="6600" spc="-40">
                <a:latin typeface="Calibri"/>
                <a:cs typeface="Calibri"/>
              </a:rPr>
              <a:t>to </a:t>
            </a:r>
            <a:r>
              <a:rPr dirty="0" sz="6600" spc="-35">
                <a:latin typeface="Calibri"/>
                <a:cs typeface="Calibri"/>
              </a:rPr>
              <a:t>incorporate </a:t>
            </a:r>
            <a:r>
              <a:rPr dirty="0" sz="6600">
                <a:latin typeface="Calibri"/>
                <a:cs typeface="Calibri"/>
              </a:rPr>
              <a:t>all the  </a:t>
            </a:r>
            <a:r>
              <a:rPr dirty="0" sz="6600" spc="-25">
                <a:latin typeface="Calibri"/>
                <a:cs typeface="Calibri"/>
              </a:rPr>
              <a:t>improvements </a:t>
            </a:r>
            <a:r>
              <a:rPr dirty="0" sz="6600" spc="-10">
                <a:latin typeface="Calibri"/>
                <a:cs typeface="Calibri"/>
              </a:rPr>
              <a:t>determined </a:t>
            </a:r>
            <a:r>
              <a:rPr dirty="0" sz="6600" spc="-20">
                <a:latin typeface="Calibri"/>
                <a:cs typeface="Calibri"/>
              </a:rPr>
              <a:t>through</a:t>
            </a:r>
            <a:r>
              <a:rPr dirty="0" sz="6600" spc="-40">
                <a:latin typeface="Calibri"/>
                <a:cs typeface="Calibri"/>
              </a:rPr>
              <a:t> </a:t>
            </a:r>
            <a:r>
              <a:rPr dirty="0" sz="6600" spc="-85">
                <a:latin typeface="Calibri"/>
                <a:cs typeface="Calibri"/>
              </a:rPr>
              <a:t>review.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95300" y="1072921"/>
            <a:ext cx="9654540" cy="7116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54126" y="1133094"/>
            <a:ext cx="9540468" cy="59613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80161" y="2081530"/>
            <a:ext cx="8865870" cy="70961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18185" indent="-705485">
              <a:lnSpc>
                <a:spcPct val="100000"/>
              </a:lnSpc>
              <a:buFont typeface="Wingdings"/>
              <a:buChar char=""/>
              <a:tabLst>
                <a:tab pos="718185" algn="l"/>
                <a:tab pos="718820" algn="l"/>
              </a:tabLst>
            </a:pPr>
            <a:r>
              <a:rPr dirty="0" sz="6600" spc="-5">
                <a:latin typeface="Calibri"/>
                <a:cs typeface="Calibri"/>
              </a:rPr>
              <a:t>Halo</a:t>
            </a:r>
            <a:r>
              <a:rPr dirty="0" sz="6600" spc="-95">
                <a:latin typeface="Calibri"/>
                <a:cs typeface="Calibri"/>
              </a:rPr>
              <a:t> </a:t>
            </a:r>
            <a:r>
              <a:rPr dirty="0" sz="6600" spc="-50">
                <a:latin typeface="Calibri"/>
                <a:cs typeface="Calibri"/>
              </a:rPr>
              <a:t>effect</a:t>
            </a:r>
            <a:endParaRPr sz="66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580"/>
              </a:spcBef>
              <a:buFont typeface="Wingdings"/>
              <a:buChar char=""/>
              <a:tabLst>
                <a:tab pos="718185" algn="l"/>
                <a:tab pos="718820" algn="l"/>
              </a:tabLst>
            </a:pPr>
            <a:r>
              <a:rPr dirty="0" sz="6600" spc="-30">
                <a:latin typeface="Calibri"/>
                <a:cs typeface="Calibri"/>
              </a:rPr>
              <a:t>Central</a:t>
            </a:r>
            <a:r>
              <a:rPr dirty="0" sz="6600" spc="-55">
                <a:latin typeface="Calibri"/>
                <a:cs typeface="Calibri"/>
              </a:rPr>
              <a:t> </a:t>
            </a:r>
            <a:r>
              <a:rPr dirty="0" sz="6600" spc="-80">
                <a:latin typeface="Calibri"/>
                <a:cs typeface="Calibri"/>
              </a:rPr>
              <a:t>Tendency</a:t>
            </a:r>
            <a:endParaRPr sz="66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718185" algn="l"/>
                <a:tab pos="718820" algn="l"/>
              </a:tabLst>
            </a:pPr>
            <a:r>
              <a:rPr dirty="0" sz="6600" spc="-20">
                <a:latin typeface="Calibri"/>
                <a:cs typeface="Calibri"/>
              </a:rPr>
              <a:t>Harshness </a:t>
            </a:r>
            <a:r>
              <a:rPr dirty="0" sz="6600">
                <a:latin typeface="Calibri"/>
                <a:cs typeface="Calibri"/>
              </a:rPr>
              <a:t>and</a:t>
            </a:r>
            <a:r>
              <a:rPr dirty="0" sz="6600" spc="-50">
                <a:latin typeface="Calibri"/>
                <a:cs typeface="Calibri"/>
              </a:rPr>
              <a:t> </a:t>
            </a:r>
            <a:r>
              <a:rPr dirty="0" sz="6600" spc="-5">
                <a:latin typeface="Calibri"/>
                <a:cs typeface="Calibri"/>
              </a:rPr>
              <a:t>Leniency</a:t>
            </a:r>
            <a:endParaRPr sz="66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580"/>
              </a:spcBef>
              <a:buFont typeface="Wingdings"/>
              <a:buChar char=""/>
              <a:tabLst>
                <a:tab pos="718185" algn="l"/>
                <a:tab pos="718820" algn="l"/>
              </a:tabLst>
            </a:pPr>
            <a:r>
              <a:rPr dirty="0" sz="6600" spc="-15">
                <a:latin typeface="Calibri"/>
                <a:cs typeface="Calibri"/>
              </a:rPr>
              <a:t>Recency</a:t>
            </a:r>
            <a:r>
              <a:rPr dirty="0" sz="6600" spc="-85">
                <a:latin typeface="Calibri"/>
                <a:cs typeface="Calibri"/>
              </a:rPr>
              <a:t> </a:t>
            </a:r>
            <a:r>
              <a:rPr dirty="0" sz="6600" spc="-55">
                <a:latin typeface="Calibri"/>
                <a:cs typeface="Calibri"/>
              </a:rPr>
              <a:t>effect</a:t>
            </a:r>
            <a:endParaRPr sz="66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718185" algn="l"/>
                <a:tab pos="718820" algn="l"/>
              </a:tabLst>
            </a:pPr>
            <a:r>
              <a:rPr dirty="0" sz="6600" spc="-35">
                <a:latin typeface="Calibri"/>
                <a:cs typeface="Calibri"/>
              </a:rPr>
              <a:t>Personal </a:t>
            </a:r>
            <a:r>
              <a:rPr dirty="0" sz="6600" spc="-15">
                <a:latin typeface="Calibri"/>
                <a:cs typeface="Calibri"/>
              </a:rPr>
              <a:t>Prejudice</a:t>
            </a:r>
            <a:endParaRPr sz="6600">
              <a:latin typeface="Calibri"/>
              <a:cs typeface="Calibri"/>
            </a:endParaRPr>
          </a:p>
          <a:p>
            <a:pPr marL="718185" indent="-705485">
              <a:lnSpc>
                <a:spcPct val="100000"/>
              </a:lnSpc>
              <a:spcBef>
                <a:spcPts val="1585"/>
              </a:spcBef>
              <a:buFont typeface="Wingdings"/>
              <a:buChar char=""/>
              <a:tabLst>
                <a:tab pos="718185" algn="l"/>
                <a:tab pos="718820" algn="l"/>
              </a:tabLst>
            </a:pPr>
            <a:r>
              <a:rPr dirty="0" sz="6600" spc="-20">
                <a:latin typeface="Calibri"/>
                <a:cs typeface="Calibri"/>
              </a:rPr>
              <a:t>Unawareness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31850" y="2355850"/>
          <a:ext cx="16554450" cy="7327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05800"/>
                <a:gridCol w="8229600"/>
              </a:tblGrid>
              <a:tr h="1188720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Administrative</a:t>
                      </a:r>
                      <a:r>
                        <a:rPr dirty="0" sz="3600" spc="-8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purposes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dirty="0" sz="3600" spc="-1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Development</a:t>
                      </a:r>
                      <a:r>
                        <a:rPr dirty="0" sz="3600" spc="-4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3600" spc="-5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Purposes</a:t>
                      </a:r>
                      <a:endParaRPr sz="3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F81BC"/>
                    </a:solidFill>
                  </a:tcPr>
                </a:tc>
              </a:tr>
              <a:tr h="747586">
                <a:tc>
                  <a:txBody>
                    <a:bodyPr/>
                    <a:lstStyle/>
                    <a:p>
                      <a:pPr marL="85090">
                        <a:lnSpc>
                          <a:spcPts val="5210"/>
                        </a:lnSpc>
                      </a:pPr>
                      <a:r>
                        <a:rPr dirty="0" sz="44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Human </a:t>
                      </a:r>
                      <a:r>
                        <a:rPr dirty="0" sz="4400" spc="-15">
                          <a:latin typeface="Calibri"/>
                          <a:cs typeface="Calibri"/>
                        </a:rPr>
                        <a:t>power</a:t>
                      </a:r>
                      <a:r>
                        <a:rPr dirty="0" sz="4400" spc="-3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planning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5210"/>
                        </a:lnSpc>
                      </a:pPr>
                      <a:r>
                        <a:rPr dirty="0" sz="4400" spc="-4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40">
                          <a:latin typeface="Calibri"/>
                          <a:cs typeface="Calibri"/>
                        </a:rPr>
                        <a:t>Training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D0D7E8"/>
                    </a:solidFill>
                  </a:tcPr>
                </a:tc>
              </a:tr>
              <a:tr h="670750">
                <a:tc>
                  <a:txBody>
                    <a:bodyPr/>
                    <a:lstStyle/>
                    <a:p>
                      <a:pPr marL="85090">
                        <a:lnSpc>
                          <a:spcPts val="4755"/>
                        </a:lnSpc>
                      </a:pPr>
                      <a:r>
                        <a:rPr dirty="0" sz="4400" spc="-3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30">
                          <a:latin typeface="Calibri"/>
                          <a:cs typeface="Calibri"/>
                        </a:rPr>
                        <a:t>Reward</a:t>
                      </a:r>
                      <a:r>
                        <a:rPr dirty="0" sz="4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Management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55"/>
                        </a:lnSpc>
                      </a:pPr>
                      <a:r>
                        <a:rPr dirty="0" sz="440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>
                          <a:latin typeface="Calibri"/>
                          <a:cs typeface="Calibri"/>
                        </a:rPr>
                        <a:t>Success 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of </a:t>
                      </a:r>
                      <a:r>
                        <a:rPr dirty="0" sz="4400" spc="-10">
                          <a:latin typeface="Calibri"/>
                          <a:cs typeface="Calibri"/>
                        </a:rPr>
                        <a:t>training</a:t>
                      </a:r>
                      <a:r>
                        <a:rPr dirty="0" sz="44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20">
                          <a:latin typeface="Calibri"/>
                          <a:cs typeface="Calibri"/>
                        </a:rPr>
                        <a:t>programms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ts val="4755"/>
                        </a:lnSpc>
                      </a:pPr>
                      <a:r>
                        <a:rPr dirty="0" sz="44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Management of</a:t>
                      </a:r>
                      <a:r>
                        <a:rPr dirty="0" sz="4400" spc="-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10">
                          <a:latin typeface="Calibri"/>
                          <a:cs typeface="Calibri"/>
                        </a:rPr>
                        <a:t>promotions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55"/>
                        </a:lnSpc>
                      </a:pPr>
                      <a:r>
                        <a:rPr dirty="0" sz="4400" spc="-1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10">
                          <a:latin typeface="Calibri"/>
                          <a:cs typeface="Calibri"/>
                        </a:rPr>
                        <a:t>Proper</a:t>
                      </a:r>
                      <a:r>
                        <a:rPr dirty="0" sz="4400" spc="-6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10">
                          <a:latin typeface="Calibri"/>
                          <a:cs typeface="Calibri"/>
                        </a:rPr>
                        <a:t>direction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670560">
                <a:tc>
                  <a:txBody>
                    <a:bodyPr/>
                    <a:lstStyle/>
                    <a:p>
                      <a:pPr marL="85090">
                        <a:lnSpc>
                          <a:spcPts val="4755"/>
                        </a:lnSpc>
                      </a:pPr>
                      <a:r>
                        <a:rPr dirty="0" sz="4400" spc="-1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15">
                          <a:latin typeface="Calibri"/>
                          <a:cs typeface="Calibri"/>
                        </a:rPr>
                        <a:t>Administration 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4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30">
                          <a:latin typeface="Calibri"/>
                          <a:cs typeface="Calibri"/>
                        </a:rPr>
                        <a:t>transfers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ts val="4755"/>
                        </a:lnSpc>
                      </a:pPr>
                      <a:r>
                        <a:rPr dirty="0" sz="4400" spc="-20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20">
                          <a:latin typeface="Calibri"/>
                          <a:cs typeface="Calibri"/>
                        </a:rPr>
                        <a:t>Better</a:t>
                      </a:r>
                      <a:r>
                        <a:rPr dirty="0" sz="4400" spc="-1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productivity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670559">
                <a:tc>
                  <a:txBody>
                    <a:bodyPr/>
                    <a:lstStyle/>
                    <a:p>
                      <a:pPr marL="85090">
                        <a:lnSpc>
                          <a:spcPts val="4755"/>
                        </a:lnSpc>
                      </a:pPr>
                      <a:r>
                        <a:rPr dirty="0" sz="44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Discipline</a:t>
                      </a:r>
                      <a:r>
                        <a:rPr dirty="0" sz="4400" spc="-4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10">
                          <a:latin typeface="Calibri"/>
                          <a:cs typeface="Calibri"/>
                        </a:rPr>
                        <a:t>administration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670686">
                <a:tc>
                  <a:txBody>
                    <a:bodyPr/>
                    <a:lstStyle/>
                    <a:p>
                      <a:pPr marL="85090">
                        <a:lnSpc>
                          <a:spcPts val="4755"/>
                        </a:lnSpc>
                      </a:pPr>
                      <a:r>
                        <a:rPr dirty="0" sz="44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Selection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670687">
                <a:tc>
                  <a:txBody>
                    <a:bodyPr/>
                    <a:lstStyle/>
                    <a:p>
                      <a:pPr marL="85090">
                        <a:lnSpc>
                          <a:spcPts val="4755"/>
                        </a:lnSpc>
                      </a:pPr>
                      <a:r>
                        <a:rPr dirty="0" sz="44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Hiring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687323">
                <a:tc>
                  <a:txBody>
                    <a:bodyPr/>
                    <a:lstStyle/>
                    <a:p>
                      <a:pPr marL="85090">
                        <a:lnSpc>
                          <a:spcPts val="4755"/>
                        </a:lnSpc>
                      </a:pPr>
                      <a:r>
                        <a:rPr dirty="0" sz="4400" spc="-5">
                          <a:latin typeface="Wingdings"/>
                          <a:cs typeface="Wingdings"/>
                        </a:rPr>
                        <a:t></a:t>
                      </a:r>
                      <a:r>
                        <a:rPr dirty="0" sz="4400" spc="-5">
                          <a:latin typeface="Calibri"/>
                          <a:cs typeface="Calibri"/>
                        </a:rPr>
                        <a:t>Management of</a:t>
                      </a:r>
                      <a:r>
                        <a:rPr dirty="0" sz="44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>
                          <a:latin typeface="Calibri"/>
                          <a:cs typeface="Calibri"/>
                        </a:rPr>
                        <a:t>labor-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D0D7E8"/>
                    </a:solidFill>
                  </a:tcPr>
                </a:tc>
              </a:tr>
              <a:tr h="667766">
                <a:tc>
                  <a:txBody>
                    <a:bodyPr/>
                    <a:lstStyle/>
                    <a:p>
                      <a:pPr marL="85090">
                        <a:lnSpc>
                          <a:spcPts val="4620"/>
                        </a:lnSpc>
                      </a:pPr>
                      <a:r>
                        <a:rPr dirty="0" sz="4400" spc="-5">
                          <a:latin typeface="Calibri"/>
                          <a:cs typeface="Calibri"/>
                        </a:rPr>
                        <a:t>management</a:t>
                      </a:r>
                      <a:r>
                        <a:rPr dirty="0" sz="44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4400" spc="-10">
                          <a:latin typeface="Calibri"/>
                          <a:cs typeface="Calibri"/>
                        </a:rPr>
                        <a:t>relationship</a:t>
                      </a:r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4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8761" y="802893"/>
            <a:ext cx="12412980" cy="106045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6600" spc="-10"/>
              <a:t>Contribution </a:t>
            </a:r>
            <a:r>
              <a:rPr dirty="0" sz="6600" spc="-5"/>
              <a:t>of </a:t>
            </a:r>
            <a:r>
              <a:rPr dirty="0" sz="6600"/>
              <a:t>PE </a:t>
            </a:r>
            <a:r>
              <a:rPr dirty="0" sz="6600" spc="-30"/>
              <a:t>to </a:t>
            </a:r>
            <a:r>
              <a:rPr dirty="0" sz="6600" spc="-5"/>
              <a:t>HRM</a:t>
            </a:r>
            <a:r>
              <a:rPr dirty="0" sz="6600" spc="-45"/>
              <a:t> </a:t>
            </a:r>
            <a:r>
              <a:rPr dirty="0" sz="6600" spc="-5"/>
              <a:t>functions</a:t>
            </a:r>
            <a:endParaRPr sz="6600"/>
          </a:p>
        </p:txBody>
      </p:sp>
      <p:sp>
        <p:nvSpPr>
          <p:cNvPr id="3" name="object 3"/>
          <p:cNvSpPr txBox="1"/>
          <p:nvPr/>
        </p:nvSpPr>
        <p:spPr>
          <a:xfrm>
            <a:off x="9449561" y="26677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2080" rIns="0" bIns="0" rtlCol="0" vert="horz">
            <a:spAutoFit/>
          </a:bodyPr>
          <a:lstStyle/>
          <a:p>
            <a:pPr marL="1074420">
              <a:lnSpc>
                <a:spcPct val="100000"/>
              </a:lnSpc>
              <a:spcBef>
                <a:spcPts val="1040"/>
              </a:spcBef>
            </a:pP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Human </a:t>
            </a:r>
            <a:r>
              <a:rPr dirty="0" sz="3700" spc="-3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dirty="0" sz="37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449561" y="81541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marL="2194560">
              <a:lnSpc>
                <a:spcPct val="100000"/>
              </a:lnSpc>
              <a:spcBef>
                <a:spcPts val="1045"/>
              </a:spcBef>
            </a:pPr>
            <a:r>
              <a:rPr dirty="0" sz="3700" spc="-15">
                <a:solidFill>
                  <a:srgbClr val="FFFFFF"/>
                </a:solidFill>
                <a:latin typeface="Calibri"/>
                <a:cs typeface="Calibri"/>
              </a:rPr>
              <a:t>promotions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449561" y="51823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Hiring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449561" y="67825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45"/>
              </a:spcBef>
            </a:pPr>
            <a:r>
              <a:rPr dirty="0" sz="3700" spc="-45">
                <a:solidFill>
                  <a:srgbClr val="FFFFFF"/>
                </a:solidFill>
                <a:latin typeface="Calibri"/>
                <a:cs typeface="Calibri"/>
              </a:rPr>
              <a:t>Training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449561" y="38869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2080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040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Selections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449561" y="93733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2715" rIns="0" bIns="0" rtlCol="0" vert="horz">
            <a:spAutoFit/>
          </a:bodyPr>
          <a:lstStyle/>
          <a:p>
            <a:pPr marL="1249680">
              <a:lnSpc>
                <a:spcPct val="100000"/>
              </a:lnSpc>
              <a:spcBef>
                <a:spcPts val="1045"/>
              </a:spcBef>
            </a:pPr>
            <a:r>
              <a:rPr dirty="0" sz="3700" spc="-35">
                <a:solidFill>
                  <a:srgbClr val="FFFFFF"/>
                </a:solidFill>
                <a:latin typeface="Calibri"/>
                <a:cs typeface="Calibri"/>
              </a:rPr>
              <a:t>Reward</a:t>
            </a:r>
            <a:r>
              <a:rPr dirty="0" sz="3700" spc="-15">
                <a:solidFill>
                  <a:srgbClr val="FFFFFF"/>
                </a:solidFill>
                <a:latin typeface="Calibri"/>
                <a:cs typeface="Calibri"/>
              </a:rPr>
              <a:t> Management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449561" y="107449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33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0"/>
              </a:spcBef>
            </a:pPr>
            <a:r>
              <a:rPr dirty="0" sz="3700" spc="-60">
                <a:solidFill>
                  <a:srgbClr val="FFFFFF"/>
                </a:solidFill>
                <a:latin typeface="Calibri"/>
                <a:cs typeface="Calibri"/>
              </a:rPr>
              <a:t>Transfers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525761" y="12116561"/>
            <a:ext cx="6629400" cy="914400"/>
          </a:xfrm>
          <a:prstGeom prst="rect">
            <a:avLst/>
          </a:prstGeom>
          <a:solidFill>
            <a:srgbClr val="4F81BC"/>
          </a:solidFill>
          <a:ln w="25908">
            <a:solidFill>
              <a:srgbClr val="385D89"/>
            </a:solidFill>
          </a:ln>
        </p:spPr>
        <p:txBody>
          <a:bodyPr wrap="square" lIns="0" tIns="133350" rIns="0" bIns="0" rtlCol="0" vert="horz">
            <a:spAutoFit/>
          </a:bodyPr>
          <a:lstStyle/>
          <a:p>
            <a:pPr marL="918844">
              <a:lnSpc>
                <a:spcPct val="100000"/>
              </a:lnSpc>
              <a:spcBef>
                <a:spcPts val="1050"/>
              </a:spcBef>
            </a:pP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Discipline</a:t>
            </a:r>
            <a:r>
              <a:rPr dirty="0" sz="37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700" spc="-15">
                <a:solidFill>
                  <a:srgbClr val="FFFFFF"/>
                </a:solidFill>
                <a:latin typeface="Calibri"/>
                <a:cs typeface="Calibri"/>
              </a:rPr>
              <a:t>Administration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5561" y="6541769"/>
            <a:ext cx="4648200" cy="2286000"/>
          </a:xfrm>
          <a:custGeom>
            <a:avLst/>
            <a:gdLst/>
            <a:ahLst/>
            <a:cxnLst/>
            <a:rect l="l" t="t" r="r" b="b"/>
            <a:pathLst>
              <a:path w="4648200" h="2286000">
                <a:moveTo>
                  <a:pt x="2324100" y="0"/>
                </a:moveTo>
                <a:lnTo>
                  <a:pt x="2261172" y="410"/>
                </a:lnTo>
                <a:lnTo>
                  <a:pt x="2198657" y="1636"/>
                </a:lnTo>
                <a:lnTo>
                  <a:pt x="2136576" y="3666"/>
                </a:lnTo>
                <a:lnTo>
                  <a:pt x="2074951" y="6490"/>
                </a:lnTo>
                <a:lnTo>
                  <a:pt x="2013801" y="10097"/>
                </a:lnTo>
                <a:lnTo>
                  <a:pt x="1953150" y="14478"/>
                </a:lnTo>
                <a:lnTo>
                  <a:pt x="1893016" y="19621"/>
                </a:lnTo>
                <a:lnTo>
                  <a:pt x="1833422" y="25518"/>
                </a:lnTo>
                <a:lnTo>
                  <a:pt x="1774389" y="32156"/>
                </a:lnTo>
                <a:lnTo>
                  <a:pt x="1715937" y="39526"/>
                </a:lnTo>
                <a:lnTo>
                  <a:pt x="1658088" y="47617"/>
                </a:lnTo>
                <a:lnTo>
                  <a:pt x="1600863" y="56420"/>
                </a:lnTo>
                <a:lnTo>
                  <a:pt x="1544283" y="65923"/>
                </a:lnTo>
                <a:lnTo>
                  <a:pt x="1488369" y="76117"/>
                </a:lnTo>
                <a:lnTo>
                  <a:pt x="1433142" y="86991"/>
                </a:lnTo>
                <a:lnTo>
                  <a:pt x="1378623" y="98534"/>
                </a:lnTo>
                <a:lnTo>
                  <a:pt x="1324833" y="110737"/>
                </a:lnTo>
                <a:lnTo>
                  <a:pt x="1271794" y="123588"/>
                </a:lnTo>
                <a:lnTo>
                  <a:pt x="1219525" y="137078"/>
                </a:lnTo>
                <a:lnTo>
                  <a:pt x="1168050" y="151196"/>
                </a:lnTo>
                <a:lnTo>
                  <a:pt x="1117388" y="165932"/>
                </a:lnTo>
                <a:lnTo>
                  <a:pt x="1067560" y="181276"/>
                </a:lnTo>
                <a:lnTo>
                  <a:pt x="1018589" y="197216"/>
                </a:lnTo>
                <a:lnTo>
                  <a:pt x="970494" y="213743"/>
                </a:lnTo>
                <a:lnTo>
                  <a:pt x="923297" y="230847"/>
                </a:lnTo>
                <a:lnTo>
                  <a:pt x="877018" y="248516"/>
                </a:lnTo>
                <a:lnTo>
                  <a:pt x="831680" y="266742"/>
                </a:lnTo>
                <a:lnTo>
                  <a:pt x="787303" y="285512"/>
                </a:lnTo>
                <a:lnTo>
                  <a:pt x="743908" y="304817"/>
                </a:lnTo>
                <a:lnTo>
                  <a:pt x="701517" y="324647"/>
                </a:lnTo>
                <a:lnTo>
                  <a:pt x="660149" y="344991"/>
                </a:lnTo>
                <a:lnTo>
                  <a:pt x="619827" y="365839"/>
                </a:lnTo>
                <a:lnTo>
                  <a:pt x="580572" y="387180"/>
                </a:lnTo>
                <a:lnTo>
                  <a:pt x="542404" y="409005"/>
                </a:lnTo>
                <a:lnTo>
                  <a:pt x="505345" y="431302"/>
                </a:lnTo>
                <a:lnTo>
                  <a:pt x="469416" y="454061"/>
                </a:lnTo>
                <a:lnTo>
                  <a:pt x="434637" y="477273"/>
                </a:lnTo>
                <a:lnTo>
                  <a:pt x="401030" y="500926"/>
                </a:lnTo>
                <a:lnTo>
                  <a:pt x="368617" y="525010"/>
                </a:lnTo>
                <a:lnTo>
                  <a:pt x="337417" y="549515"/>
                </a:lnTo>
                <a:lnTo>
                  <a:pt x="307452" y="574431"/>
                </a:lnTo>
                <a:lnTo>
                  <a:pt x="278744" y="599747"/>
                </a:lnTo>
                <a:lnTo>
                  <a:pt x="225180" y="651538"/>
                </a:lnTo>
                <a:lnTo>
                  <a:pt x="176894" y="704805"/>
                </a:lnTo>
                <a:lnTo>
                  <a:pt x="134054" y="759466"/>
                </a:lnTo>
                <a:lnTo>
                  <a:pt x="96830" y="815437"/>
                </a:lnTo>
                <a:lnTo>
                  <a:pt x="65389" y="872636"/>
                </a:lnTo>
                <a:lnTo>
                  <a:pt x="39900" y="930980"/>
                </a:lnTo>
                <a:lnTo>
                  <a:pt x="20533" y="990385"/>
                </a:lnTo>
                <a:lnTo>
                  <a:pt x="7455" y="1050769"/>
                </a:lnTo>
                <a:lnTo>
                  <a:pt x="835" y="1112049"/>
                </a:lnTo>
                <a:lnTo>
                  <a:pt x="0" y="1143000"/>
                </a:lnTo>
                <a:lnTo>
                  <a:pt x="835" y="1173950"/>
                </a:lnTo>
                <a:lnTo>
                  <a:pt x="7455" y="1235230"/>
                </a:lnTo>
                <a:lnTo>
                  <a:pt x="20533" y="1295614"/>
                </a:lnTo>
                <a:lnTo>
                  <a:pt x="39900" y="1355019"/>
                </a:lnTo>
                <a:lnTo>
                  <a:pt x="65389" y="1413363"/>
                </a:lnTo>
                <a:lnTo>
                  <a:pt x="96830" y="1470562"/>
                </a:lnTo>
                <a:lnTo>
                  <a:pt x="134054" y="1526533"/>
                </a:lnTo>
                <a:lnTo>
                  <a:pt x="176894" y="1581194"/>
                </a:lnTo>
                <a:lnTo>
                  <a:pt x="225180" y="1634461"/>
                </a:lnTo>
                <a:lnTo>
                  <a:pt x="278744" y="1686252"/>
                </a:lnTo>
                <a:lnTo>
                  <a:pt x="307452" y="1711568"/>
                </a:lnTo>
                <a:lnTo>
                  <a:pt x="337417" y="1736484"/>
                </a:lnTo>
                <a:lnTo>
                  <a:pt x="368617" y="1760989"/>
                </a:lnTo>
                <a:lnTo>
                  <a:pt x="401030" y="1785073"/>
                </a:lnTo>
                <a:lnTo>
                  <a:pt x="434637" y="1808726"/>
                </a:lnTo>
                <a:lnTo>
                  <a:pt x="469416" y="1831938"/>
                </a:lnTo>
                <a:lnTo>
                  <a:pt x="505345" y="1854697"/>
                </a:lnTo>
                <a:lnTo>
                  <a:pt x="542404" y="1876994"/>
                </a:lnTo>
                <a:lnTo>
                  <a:pt x="580572" y="1898819"/>
                </a:lnTo>
                <a:lnTo>
                  <a:pt x="619827" y="1920160"/>
                </a:lnTo>
                <a:lnTo>
                  <a:pt x="660149" y="1941008"/>
                </a:lnTo>
                <a:lnTo>
                  <a:pt x="701517" y="1961352"/>
                </a:lnTo>
                <a:lnTo>
                  <a:pt x="743908" y="1981182"/>
                </a:lnTo>
                <a:lnTo>
                  <a:pt x="787303" y="2000487"/>
                </a:lnTo>
                <a:lnTo>
                  <a:pt x="831680" y="2019257"/>
                </a:lnTo>
                <a:lnTo>
                  <a:pt x="877018" y="2037483"/>
                </a:lnTo>
                <a:lnTo>
                  <a:pt x="923297" y="2055152"/>
                </a:lnTo>
                <a:lnTo>
                  <a:pt x="970494" y="2072256"/>
                </a:lnTo>
                <a:lnTo>
                  <a:pt x="1018589" y="2088783"/>
                </a:lnTo>
                <a:lnTo>
                  <a:pt x="1067560" y="2104723"/>
                </a:lnTo>
                <a:lnTo>
                  <a:pt x="1117388" y="2120067"/>
                </a:lnTo>
                <a:lnTo>
                  <a:pt x="1168050" y="2134803"/>
                </a:lnTo>
                <a:lnTo>
                  <a:pt x="1219525" y="2148921"/>
                </a:lnTo>
                <a:lnTo>
                  <a:pt x="1271794" y="2162411"/>
                </a:lnTo>
                <a:lnTo>
                  <a:pt x="1324833" y="2175262"/>
                </a:lnTo>
                <a:lnTo>
                  <a:pt x="1378623" y="2187465"/>
                </a:lnTo>
                <a:lnTo>
                  <a:pt x="1433142" y="2199008"/>
                </a:lnTo>
                <a:lnTo>
                  <a:pt x="1488369" y="2209882"/>
                </a:lnTo>
                <a:lnTo>
                  <a:pt x="1544283" y="2220076"/>
                </a:lnTo>
                <a:lnTo>
                  <a:pt x="1600863" y="2229579"/>
                </a:lnTo>
                <a:lnTo>
                  <a:pt x="1658088" y="2238382"/>
                </a:lnTo>
                <a:lnTo>
                  <a:pt x="1715937" y="2246473"/>
                </a:lnTo>
                <a:lnTo>
                  <a:pt x="1774389" y="2253843"/>
                </a:lnTo>
                <a:lnTo>
                  <a:pt x="1833422" y="2260481"/>
                </a:lnTo>
                <a:lnTo>
                  <a:pt x="1893016" y="2266378"/>
                </a:lnTo>
                <a:lnTo>
                  <a:pt x="1953150" y="2271521"/>
                </a:lnTo>
                <a:lnTo>
                  <a:pt x="2013801" y="2275902"/>
                </a:lnTo>
                <a:lnTo>
                  <a:pt x="2074951" y="2279509"/>
                </a:lnTo>
                <a:lnTo>
                  <a:pt x="2136576" y="2282333"/>
                </a:lnTo>
                <a:lnTo>
                  <a:pt x="2198657" y="2284363"/>
                </a:lnTo>
                <a:lnTo>
                  <a:pt x="2261172" y="2285589"/>
                </a:lnTo>
                <a:lnTo>
                  <a:pt x="2324100" y="2286000"/>
                </a:lnTo>
                <a:lnTo>
                  <a:pt x="2387027" y="2285589"/>
                </a:lnTo>
                <a:lnTo>
                  <a:pt x="2449542" y="2284363"/>
                </a:lnTo>
                <a:lnTo>
                  <a:pt x="2511623" y="2282333"/>
                </a:lnTo>
                <a:lnTo>
                  <a:pt x="2573248" y="2279509"/>
                </a:lnTo>
                <a:lnTo>
                  <a:pt x="2634398" y="2275902"/>
                </a:lnTo>
                <a:lnTo>
                  <a:pt x="2695049" y="2271521"/>
                </a:lnTo>
                <a:lnTo>
                  <a:pt x="2755183" y="2266378"/>
                </a:lnTo>
                <a:lnTo>
                  <a:pt x="2814777" y="2260481"/>
                </a:lnTo>
                <a:lnTo>
                  <a:pt x="2873810" y="2253843"/>
                </a:lnTo>
                <a:lnTo>
                  <a:pt x="2932262" y="2246473"/>
                </a:lnTo>
                <a:lnTo>
                  <a:pt x="2990111" y="2238382"/>
                </a:lnTo>
                <a:lnTo>
                  <a:pt x="3047336" y="2229579"/>
                </a:lnTo>
                <a:lnTo>
                  <a:pt x="3103916" y="2220076"/>
                </a:lnTo>
                <a:lnTo>
                  <a:pt x="3159830" y="2209882"/>
                </a:lnTo>
                <a:lnTo>
                  <a:pt x="3215057" y="2199008"/>
                </a:lnTo>
                <a:lnTo>
                  <a:pt x="3269576" y="2187465"/>
                </a:lnTo>
                <a:lnTo>
                  <a:pt x="3323366" y="2175262"/>
                </a:lnTo>
                <a:lnTo>
                  <a:pt x="3376405" y="2162411"/>
                </a:lnTo>
                <a:lnTo>
                  <a:pt x="3428674" y="2148921"/>
                </a:lnTo>
                <a:lnTo>
                  <a:pt x="3480149" y="2134803"/>
                </a:lnTo>
                <a:lnTo>
                  <a:pt x="3530811" y="2120067"/>
                </a:lnTo>
                <a:lnTo>
                  <a:pt x="3580639" y="2104723"/>
                </a:lnTo>
                <a:lnTo>
                  <a:pt x="3629610" y="2088783"/>
                </a:lnTo>
                <a:lnTo>
                  <a:pt x="3677705" y="2072256"/>
                </a:lnTo>
                <a:lnTo>
                  <a:pt x="3724902" y="2055152"/>
                </a:lnTo>
                <a:lnTo>
                  <a:pt x="3771181" y="2037483"/>
                </a:lnTo>
                <a:lnTo>
                  <a:pt x="3816519" y="2019257"/>
                </a:lnTo>
                <a:lnTo>
                  <a:pt x="3860896" y="2000487"/>
                </a:lnTo>
                <a:lnTo>
                  <a:pt x="3904291" y="1981182"/>
                </a:lnTo>
                <a:lnTo>
                  <a:pt x="3946682" y="1961352"/>
                </a:lnTo>
                <a:lnTo>
                  <a:pt x="3988050" y="1941008"/>
                </a:lnTo>
                <a:lnTo>
                  <a:pt x="4028372" y="1920160"/>
                </a:lnTo>
                <a:lnTo>
                  <a:pt x="4067627" y="1898819"/>
                </a:lnTo>
                <a:lnTo>
                  <a:pt x="4105795" y="1876994"/>
                </a:lnTo>
                <a:lnTo>
                  <a:pt x="4142854" y="1854697"/>
                </a:lnTo>
                <a:lnTo>
                  <a:pt x="4178783" y="1831938"/>
                </a:lnTo>
                <a:lnTo>
                  <a:pt x="4213562" y="1808726"/>
                </a:lnTo>
                <a:lnTo>
                  <a:pt x="4247169" y="1785073"/>
                </a:lnTo>
                <a:lnTo>
                  <a:pt x="4279582" y="1760989"/>
                </a:lnTo>
                <a:lnTo>
                  <a:pt x="4310782" y="1736484"/>
                </a:lnTo>
                <a:lnTo>
                  <a:pt x="4340747" y="1711568"/>
                </a:lnTo>
                <a:lnTo>
                  <a:pt x="4369455" y="1686252"/>
                </a:lnTo>
                <a:lnTo>
                  <a:pt x="4423019" y="1634461"/>
                </a:lnTo>
                <a:lnTo>
                  <a:pt x="4471305" y="1581194"/>
                </a:lnTo>
                <a:lnTo>
                  <a:pt x="4514145" y="1526533"/>
                </a:lnTo>
                <a:lnTo>
                  <a:pt x="4551369" y="1470562"/>
                </a:lnTo>
                <a:lnTo>
                  <a:pt x="4582810" y="1413363"/>
                </a:lnTo>
                <a:lnTo>
                  <a:pt x="4608299" y="1355019"/>
                </a:lnTo>
                <a:lnTo>
                  <a:pt x="4627666" y="1295614"/>
                </a:lnTo>
                <a:lnTo>
                  <a:pt x="4640744" y="1235230"/>
                </a:lnTo>
                <a:lnTo>
                  <a:pt x="4647364" y="1173950"/>
                </a:lnTo>
                <a:lnTo>
                  <a:pt x="4648200" y="1143000"/>
                </a:lnTo>
                <a:lnTo>
                  <a:pt x="4647364" y="1112049"/>
                </a:lnTo>
                <a:lnTo>
                  <a:pt x="4640744" y="1050769"/>
                </a:lnTo>
                <a:lnTo>
                  <a:pt x="4627666" y="990385"/>
                </a:lnTo>
                <a:lnTo>
                  <a:pt x="4608299" y="930980"/>
                </a:lnTo>
                <a:lnTo>
                  <a:pt x="4582810" y="872636"/>
                </a:lnTo>
                <a:lnTo>
                  <a:pt x="4551369" y="815437"/>
                </a:lnTo>
                <a:lnTo>
                  <a:pt x="4514145" y="759466"/>
                </a:lnTo>
                <a:lnTo>
                  <a:pt x="4471305" y="704805"/>
                </a:lnTo>
                <a:lnTo>
                  <a:pt x="4423019" y="651538"/>
                </a:lnTo>
                <a:lnTo>
                  <a:pt x="4369455" y="599747"/>
                </a:lnTo>
                <a:lnTo>
                  <a:pt x="4340747" y="574431"/>
                </a:lnTo>
                <a:lnTo>
                  <a:pt x="4310782" y="549515"/>
                </a:lnTo>
                <a:lnTo>
                  <a:pt x="4279582" y="525010"/>
                </a:lnTo>
                <a:lnTo>
                  <a:pt x="4247169" y="500926"/>
                </a:lnTo>
                <a:lnTo>
                  <a:pt x="4213562" y="477273"/>
                </a:lnTo>
                <a:lnTo>
                  <a:pt x="4178783" y="454061"/>
                </a:lnTo>
                <a:lnTo>
                  <a:pt x="4142854" y="431302"/>
                </a:lnTo>
                <a:lnTo>
                  <a:pt x="4105795" y="409005"/>
                </a:lnTo>
                <a:lnTo>
                  <a:pt x="4067627" y="387180"/>
                </a:lnTo>
                <a:lnTo>
                  <a:pt x="4028372" y="365839"/>
                </a:lnTo>
                <a:lnTo>
                  <a:pt x="3988050" y="344991"/>
                </a:lnTo>
                <a:lnTo>
                  <a:pt x="3946682" y="324647"/>
                </a:lnTo>
                <a:lnTo>
                  <a:pt x="3904291" y="304817"/>
                </a:lnTo>
                <a:lnTo>
                  <a:pt x="3860896" y="285512"/>
                </a:lnTo>
                <a:lnTo>
                  <a:pt x="3816519" y="266742"/>
                </a:lnTo>
                <a:lnTo>
                  <a:pt x="3771181" y="248516"/>
                </a:lnTo>
                <a:lnTo>
                  <a:pt x="3724902" y="230847"/>
                </a:lnTo>
                <a:lnTo>
                  <a:pt x="3677705" y="213743"/>
                </a:lnTo>
                <a:lnTo>
                  <a:pt x="3629610" y="197216"/>
                </a:lnTo>
                <a:lnTo>
                  <a:pt x="3580639" y="181276"/>
                </a:lnTo>
                <a:lnTo>
                  <a:pt x="3530811" y="165932"/>
                </a:lnTo>
                <a:lnTo>
                  <a:pt x="3480149" y="151196"/>
                </a:lnTo>
                <a:lnTo>
                  <a:pt x="3428674" y="137078"/>
                </a:lnTo>
                <a:lnTo>
                  <a:pt x="3376405" y="123588"/>
                </a:lnTo>
                <a:lnTo>
                  <a:pt x="3323366" y="110737"/>
                </a:lnTo>
                <a:lnTo>
                  <a:pt x="3269576" y="98534"/>
                </a:lnTo>
                <a:lnTo>
                  <a:pt x="3215057" y="86991"/>
                </a:lnTo>
                <a:lnTo>
                  <a:pt x="3159830" y="76117"/>
                </a:lnTo>
                <a:lnTo>
                  <a:pt x="3103916" y="65923"/>
                </a:lnTo>
                <a:lnTo>
                  <a:pt x="3047336" y="56420"/>
                </a:lnTo>
                <a:lnTo>
                  <a:pt x="2990111" y="47617"/>
                </a:lnTo>
                <a:lnTo>
                  <a:pt x="2932262" y="39526"/>
                </a:lnTo>
                <a:lnTo>
                  <a:pt x="2873810" y="32156"/>
                </a:lnTo>
                <a:lnTo>
                  <a:pt x="2814777" y="25518"/>
                </a:lnTo>
                <a:lnTo>
                  <a:pt x="2755183" y="19621"/>
                </a:lnTo>
                <a:lnTo>
                  <a:pt x="2695049" y="14478"/>
                </a:lnTo>
                <a:lnTo>
                  <a:pt x="2634398" y="10097"/>
                </a:lnTo>
                <a:lnTo>
                  <a:pt x="2573248" y="6490"/>
                </a:lnTo>
                <a:lnTo>
                  <a:pt x="2511623" y="3666"/>
                </a:lnTo>
                <a:lnTo>
                  <a:pt x="2449542" y="1636"/>
                </a:lnTo>
                <a:lnTo>
                  <a:pt x="2387027" y="410"/>
                </a:lnTo>
                <a:lnTo>
                  <a:pt x="23241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05561" y="6541769"/>
            <a:ext cx="4648200" cy="2286000"/>
          </a:xfrm>
          <a:custGeom>
            <a:avLst/>
            <a:gdLst/>
            <a:ahLst/>
            <a:cxnLst/>
            <a:rect l="l" t="t" r="r" b="b"/>
            <a:pathLst>
              <a:path w="4648200" h="2286000">
                <a:moveTo>
                  <a:pt x="0" y="1143000"/>
                </a:moveTo>
                <a:lnTo>
                  <a:pt x="3327" y="1081302"/>
                </a:lnTo>
                <a:lnTo>
                  <a:pt x="13197" y="1020460"/>
                </a:lnTo>
                <a:lnTo>
                  <a:pt x="29441" y="960555"/>
                </a:lnTo>
                <a:lnTo>
                  <a:pt x="51890" y="901670"/>
                </a:lnTo>
                <a:lnTo>
                  <a:pt x="80376" y="843888"/>
                </a:lnTo>
                <a:lnTo>
                  <a:pt x="114730" y="787293"/>
                </a:lnTo>
                <a:lnTo>
                  <a:pt x="154783" y="731967"/>
                </a:lnTo>
                <a:lnTo>
                  <a:pt x="200367" y="677992"/>
                </a:lnTo>
                <a:lnTo>
                  <a:pt x="251313" y="625453"/>
                </a:lnTo>
                <a:lnTo>
                  <a:pt x="307452" y="574431"/>
                </a:lnTo>
                <a:lnTo>
                  <a:pt x="337417" y="549515"/>
                </a:lnTo>
                <a:lnTo>
                  <a:pt x="368617" y="525010"/>
                </a:lnTo>
                <a:lnTo>
                  <a:pt x="401030" y="500926"/>
                </a:lnTo>
                <a:lnTo>
                  <a:pt x="434637" y="477273"/>
                </a:lnTo>
                <a:lnTo>
                  <a:pt x="469416" y="454061"/>
                </a:lnTo>
                <a:lnTo>
                  <a:pt x="505345" y="431302"/>
                </a:lnTo>
                <a:lnTo>
                  <a:pt x="542404" y="409005"/>
                </a:lnTo>
                <a:lnTo>
                  <a:pt x="580572" y="387180"/>
                </a:lnTo>
                <a:lnTo>
                  <a:pt x="619827" y="365839"/>
                </a:lnTo>
                <a:lnTo>
                  <a:pt x="660149" y="344991"/>
                </a:lnTo>
                <a:lnTo>
                  <a:pt x="701517" y="324647"/>
                </a:lnTo>
                <a:lnTo>
                  <a:pt x="743908" y="304817"/>
                </a:lnTo>
                <a:lnTo>
                  <a:pt x="787303" y="285512"/>
                </a:lnTo>
                <a:lnTo>
                  <a:pt x="831680" y="266742"/>
                </a:lnTo>
                <a:lnTo>
                  <a:pt x="877018" y="248516"/>
                </a:lnTo>
                <a:lnTo>
                  <a:pt x="923297" y="230847"/>
                </a:lnTo>
                <a:lnTo>
                  <a:pt x="970494" y="213743"/>
                </a:lnTo>
                <a:lnTo>
                  <a:pt x="1018589" y="197216"/>
                </a:lnTo>
                <a:lnTo>
                  <a:pt x="1067560" y="181276"/>
                </a:lnTo>
                <a:lnTo>
                  <a:pt x="1117388" y="165932"/>
                </a:lnTo>
                <a:lnTo>
                  <a:pt x="1168050" y="151196"/>
                </a:lnTo>
                <a:lnTo>
                  <a:pt x="1219525" y="137078"/>
                </a:lnTo>
                <a:lnTo>
                  <a:pt x="1271794" y="123588"/>
                </a:lnTo>
                <a:lnTo>
                  <a:pt x="1324833" y="110737"/>
                </a:lnTo>
                <a:lnTo>
                  <a:pt x="1378623" y="98534"/>
                </a:lnTo>
                <a:lnTo>
                  <a:pt x="1433142" y="86991"/>
                </a:lnTo>
                <a:lnTo>
                  <a:pt x="1488369" y="76117"/>
                </a:lnTo>
                <a:lnTo>
                  <a:pt x="1544283" y="65923"/>
                </a:lnTo>
                <a:lnTo>
                  <a:pt x="1600863" y="56420"/>
                </a:lnTo>
                <a:lnTo>
                  <a:pt x="1658088" y="47617"/>
                </a:lnTo>
                <a:lnTo>
                  <a:pt x="1715937" y="39526"/>
                </a:lnTo>
                <a:lnTo>
                  <a:pt x="1774389" y="32156"/>
                </a:lnTo>
                <a:lnTo>
                  <a:pt x="1833422" y="25518"/>
                </a:lnTo>
                <a:lnTo>
                  <a:pt x="1893016" y="19621"/>
                </a:lnTo>
                <a:lnTo>
                  <a:pt x="1953150" y="14478"/>
                </a:lnTo>
                <a:lnTo>
                  <a:pt x="2013801" y="10097"/>
                </a:lnTo>
                <a:lnTo>
                  <a:pt x="2074951" y="6490"/>
                </a:lnTo>
                <a:lnTo>
                  <a:pt x="2136576" y="3666"/>
                </a:lnTo>
                <a:lnTo>
                  <a:pt x="2198657" y="1636"/>
                </a:lnTo>
                <a:lnTo>
                  <a:pt x="2261172" y="410"/>
                </a:lnTo>
                <a:lnTo>
                  <a:pt x="2324100" y="0"/>
                </a:lnTo>
                <a:lnTo>
                  <a:pt x="2387027" y="410"/>
                </a:lnTo>
                <a:lnTo>
                  <a:pt x="2449542" y="1636"/>
                </a:lnTo>
                <a:lnTo>
                  <a:pt x="2511623" y="3666"/>
                </a:lnTo>
                <a:lnTo>
                  <a:pt x="2573248" y="6490"/>
                </a:lnTo>
                <a:lnTo>
                  <a:pt x="2634398" y="10097"/>
                </a:lnTo>
                <a:lnTo>
                  <a:pt x="2695049" y="14478"/>
                </a:lnTo>
                <a:lnTo>
                  <a:pt x="2755183" y="19621"/>
                </a:lnTo>
                <a:lnTo>
                  <a:pt x="2814777" y="25518"/>
                </a:lnTo>
                <a:lnTo>
                  <a:pt x="2873810" y="32156"/>
                </a:lnTo>
                <a:lnTo>
                  <a:pt x="2932262" y="39526"/>
                </a:lnTo>
                <a:lnTo>
                  <a:pt x="2990111" y="47617"/>
                </a:lnTo>
                <a:lnTo>
                  <a:pt x="3047336" y="56420"/>
                </a:lnTo>
                <a:lnTo>
                  <a:pt x="3103916" y="65923"/>
                </a:lnTo>
                <a:lnTo>
                  <a:pt x="3159830" y="76117"/>
                </a:lnTo>
                <a:lnTo>
                  <a:pt x="3215057" y="86991"/>
                </a:lnTo>
                <a:lnTo>
                  <a:pt x="3269576" y="98534"/>
                </a:lnTo>
                <a:lnTo>
                  <a:pt x="3323366" y="110737"/>
                </a:lnTo>
                <a:lnTo>
                  <a:pt x="3376405" y="123588"/>
                </a:lnTo>
                <a:lnTo>
                  <a:pt x="3428674" y="137078"/>
                </a:lnTo>
                <a:lnTo>
                  <a:pt x="3480149" y="151196"/>
                </a:lnTo>
                <a:lnTo>
                  <a:pt x="3530811" y="165932"/>
                </a:lnTo>
                <a:lnTo>
                  <a:pt x="3580639" y="181276"/>
                </a:lnTo>
                <a:lnTo>
                  <a:pt x="3629610" y="197216"/>
                </a:lnTo>
                <a:lnTo>
                  <a:pt x="3677705" y="213743"/>
                </a:lnTo>
                <a:lnTo>
                  <a:pt x="3724902" y="230847"/>
                </a:lnTo>
                <a:lnTo>
                  <a:pt x="3771181" y="248516"/>
                </a:lnTo>
                <a:lnTo>
                  <a:pt x="3816519" y="266742"/>
                </a:lnTo>
                <a:lnTo>
                  <a:pt x="3860896" y="285512"/>
                </a:lnTo>
                <a:lnTo>
                  <a:pt x="3904291" y="304817"/>
                </a:lnTo>
                <a:lnTo>
                  <a:pt x="3946682" y="324647"/>
                </a:lnTo>
                <a:lnTo>
                  <a:pt x="3988050" y="344991"/>
                </a:lnTo>
                <a:lnTo>
                  <a:pt x="4028372" y="365839"/>
                </a:lnTo>
                <a:lnTo>
                  <a:pt x="4067627" y="387180"/>
                </a:lnTo>
                <a:lnTo>
                  <a:pt x="4105795" y="409005"/>
                </a:lnTo>
                <a:lnTo>
                  <a:pt x="4142854" y="431302"/>
                </a:lnTo>
                <a:lnTo>
                  <a:pt x="4178783" y="454061"/>
                </a:lnTo>
                <a:lnTo>
                  <a:pt x="4213562" y="477273"/>
                </a:lnTo>
                <a:lnTo>
                  <a:pt x="4247169" y="500926"/>
                </a:lnTo>
                <a:lnTo>
                  <a:pt x="4279582" y="525010"/>
                </a:lnTo>
                <a:lnTo>
                  <a:pt x="4310782" y="549515"/>
                </a:lnTo>
                <a:lnTo>
                  <a:pt x="4340747" y="574431"/>
                </a:lnTo>
                <a:lnTo>
                  <a:pt x="4369455" y="599747"/>
                </a:lnTo>
                <a:lnTo>
                  <a:pt x="4423019" y="651538"/>
                </a:lnTo>
                <a:lnTo>
                  <a:pt x="4471305" y="704805"/>
                </a:lnTo>
                <a:lnTo>
                  <a:pt x="4514145" y="759466"/>
                </a:lnTo>
                <a:lnTo>
                  <a:pt x="4551369" y="815437"/>
                </a:lnTo>
                <a:lnTo>
                  <a:pt x="4582810" y="872636"/>
                </a:lnTo>
                <a:lnTo>
                  <a:pt x="4608299" y="930980"/>
                </a:lnTo>
                <a:lnTo>
                  <a:pt x="4627666" y="990385"/>
                </a:lnTo>
                <a:lnTo>
                  <a:pt x="4640744" y="1050769"/>
                </a:lnTo>
                <a:lnTo>
                  <a:pt x="4647364" y="1112049"/>
                </a:lnTo>
                <a:lnTo>
                  <a:pt x="4648200" y="1143000"/>
                </a:lnTo>
                <a:lnTo>
                  <a:pt x="4647364" y="1173950"/>
                </a:lnTo>
                <a:lnTo>
                  <a:pt x="4640744" y="1235230"/>
                </a:lnTo>
                <a:lnTo>
                  <a:pt x="4627666" y="1295614"/>
                </a:lnTo>
                <a:lnTo>
                  <a:pt x="4608299" y="1355019"/>
                </a:lnTo>
                <a:lnTo>
                  <a:pt x="4582810" y="1413363"/>
                </a:lnTo>
                <a:lnTo>
                  <a:pt x="4551369" y="1470562"/>
                </a:lnTo>
                <a:lnTo>
                  <a:pt x="4514145" y="1526533"/>
                </a:lnTo>
                <a:lnTo>
                  <a:pt x="4471305" y="1581194"/>
                </a:lnTo>
                <a:lnTo>
                  <a:pt x="4423019" y="1634461"/>
                </a:lnTo>
                <a:lnTo>
                  <a:pt x="4369455" y="1686252"/>
                </a:lnTo>
                <a:lnTo>
                  <a:pt x="4340747" y="1711568"/>
                </a:lnTo>
                <a:lnTo>
                  <a:pt x="4310782" y="1736484"/>
                </a:lnTo>
                <a:lnTo>
                  <a:pt x="4279582" y="1760989"/>
                </a:lnTo>
                <a:lnTo>
                  <a:pt x="4247169" y="1785073"/>
                </a:lnTo>
                <a:lnTo>
                  <a:pt x="4213562" y="1808726"/>
                </a:lnTo>
                <a:lnTo>
                  <a:pt x="4178783" y="1831938"/>
                </a:lnTo>
                <a:lnTo>
                  <a:pt x="4142854" y="1854697"/>
                </a:lnTo>
                <a:lnTo>
                  <a:pt x="4105795" y="1876994"/>
                </a:lnTo>
                <a:lnTo>
                  <a:pt x="4067627" y="1898819"/>
                </a:lnTo>
                <a:lnTo>
                  <a:pt x="4028372" y="1920160"/>
                </a:lnTo>
                <a:lnTo>
                  <a:pt x="3988050" y="1941008"/>
                </a:lnTo>
                <a:lnTo>
                  <a:pt x="3946682" y="1961352"/>
                </a:lnTo>
                <a:lnTo>
                  <a:pt x="3904291" y="1981182"/>
                </a:lnTo>
                <a:lnTo>
                  <a:pt x="3860896" y="2000487"/>
                </a:lnTo>
                <a:lnTo>
                  <a:pt x="3816519" y="2019257"/>
                </a:lnTo>
                <a:lnTo>
                  <a:pt x="3771181" y="2037483"/>
                </a:lnTo>
                <a:lnTo>
                  <a:pt x="3724902" y="2055152"/>
                </a:lnTo>
                <a:lnTo>
                  <a:pt x="3677705" y="2072256"/>
                </a:lnTo>
                <a:lnTo>
                  <a:pt x="3629610" y="2088783"/>
                </a:lnTo>
                <a:lnTo>
                  <a:pt x="3580639" y="2104723"/>
                </a:lnTo>
                <a:lnTo>
                  <a:pt x="3530811" y="2120067"/>
                </a:lnTo>
                <a:lnTo>
                  <a:pt x="3480149" y="2134803"/>
                </a:lnTo>
                <a:lnTo>
                  <a:pt x="3428674" y="2148921"/>
                </a:lnTo>
                <a:lnTo>
                  <a:pt x="3376405" y="2162411"/>
                </a:lnTo>
                <a:lnTo>
                  <a:pt x="3323366" y="2175262"/>
                </a:lnTo>
                <a:lnTo>
                  <a:pt x="3269576" y="2187465"/>
                </a:lnTo>
                <a:lnTo>
                  <a:pt x="3215057" y="2199008"/>
                </a:lnTo>
                <a:lnTo>
                  <a:pt x="3159830" y="2209882"/>
                </a:lnTo>
                <a:lnTo>
                  <a:pt x="3103916" y="2220076"/>
                </a:lnTo>
                <a:lnTo>
                  <a:pt x="3047336" y="2229579"/>
                </a:lnTo>
                <a:lnTo>
                  <a:pt x="2990111" y="2238382"/>
                </a:lnTo>
                <a:lnTo>
                  <a:pt x="2932262" y="2246473"/>
                </a:lnTo>
                <a:lnTo>
                  <a:pt x="2873810" y="2253843"/>
                </a:lnTo>
                <a:lnTo>
                  <a:pt x="2814777" y="2260481"/>
                </a:lnTo>
                <a:lnTo>
                  <a:pt x="2755183" y="2266378"/>
                </a:lnTo>
                <a:lnTo>
                  <a:pt x="2695049" y="2271521"/>
                </a:lnTo>
                <a:lnTo>
                  <a:pt x="2634398" y="2275902"/>
                </a:lnTo>
                <a:lnTo>
                  <a:pt x="2573248" y="2279509"/>
                </a:lnTo>
                <a:lnTo>
                  <a:pt x="2511623" y="2282333"/>
                </a:lnTo>
                <a:lnTo>
                  <a:pt x="2449542" y="2284363"/>
                </a:lnTo>
                <a:lnTo>
                  <a:pt x="2387027" y="2285589"/>
                </a:lnTo>
                <a:lnTo>
                  <a:pt x="2324100" y="2286000"/>
                </a:lnTo>
                <a:lnTo>
                  <a:pt x="2261172" y="2285589"/>
                </a:lnTo>
                <a:lnTo>
                  <a:pt x="2198657" y="2284363"/>
                </a:lnTo>
                <a:lnTo>
                  <a:pt x="2136576" y="2282333"/>
                </a:lnTo>
                <a:lnTo>
                  <a:pt x="2074951" y="2279509"/>
                </a:lnTo>
                <a:lnTo>
                  <a:pt x="2013801" y="2275902"/>
                </a:lnTo>
                <a:lnTo>
                  <a:pt x="1953150" y="2271521"/>
                </a:lnTo>
                <a:lnTo>
                  <a:pt x="1893016" y="2266378"/>
                </a:lnTo>
                <a:lnTo>
                  <a:pt x="1833422" y="2260481"/>
                </a:lnTo>
                <a:lnTo>
                  <a:pt x="1774389" y="2253843"/>
                </a:lnTo>
                <a:lnTo>
                  <a:pt x="1715937" y="2246473"/>
                </a:lnTo>
                <a:lnTo>
                  <a:pt x="1658088" y="2238382"/>
                </a:lnTo>
                <a:lnTo>
                  <a:pt x="1600863" y="2229579"/>
                </a:lnTo>
                <a:lnTo>
                  <a:pt x="1544283" y="2220076"/>
                </a:lnTo>
                <a:lnTo>
                  <a:pt x="1488369" y="2209882"/>
                </a:lnTo>
                <a:lnTo>
                  <a:pt x="1433142" y="2199008"/>
                </a:lnTo>
                <a:lnTo>
                  <a:pt x="1378623" y="2187465"/>
                </a:lnTo>
                <a:lnTo>
                  <a:pt x="1324833" y="2175262"/>
                </a:lnTo>
                <a:lnTo>
                  <a:pt x="1271794" y="2162411"/>
                </a:lnTo>
                <a:lnTo>
                  <a:pt x="1219525" y="2148921"/>
                </a:lnTo>
                <a:lnTo>
                  <a:pt x="1168050" y="2134803"/>
                </a:lnTo>
                <a:lnTo>
                  <a:pt x="1117388" y="2120067"/>
                </a:lnTo>
                <a:lnTo>
                  <a:pt x="1067560" y="2104723"/>
                </a:lnTo>
                <a:lnTo>
                  <a:pt x="1018589" y="2088783"/>
                </a:lnTo>
                <a:lnTo>
                  <a:pt x="970494" y="2072256"/>
                </a:lnTo>
                <a:lnTo>
                  <a:pt x="923297" y="2055152"/>
                </a:lnTo>
                <a:lnTo>
                  <a:pt x="877018" y="2037483"/>
                </a:lnTo>
                <a:lnTo>
                  <a:pt x="831680" y="2019257"/>
                </a:lnTo>
                <a:lnTo>
                  <a:pt x="787303" y="2000487"/>
                </a:lnTo>
                <a:lnTo>
                  <a:pt x="743908" y="1981182"/>
                </a:lnTo>
                <a:lnTo>
                  <a:pt x="701517" y="1961352"/>
                </a:lnTo>
                <a:lnTo>
                  <a:pt x="660149" y="1941008"/>
                </a:lnTo>
                <a:lnTo>
                  <a:pt x="619827" y="1920160"/>
                </a:lnTo>
                <a:lnTo>
                  <a:pt x="580572" y="1898819"/>
                </a:lnTo>
                <a:lnTo>
                  <a:pt x="542404" y="1876994"/>
                </a:lnTo>
                <a:lnTo>
                  <a:pt x="505345" y="1854697"/>
                </a:lnTo>
                <a:lnTo>
                  <a:pt x="469416" y="1831938"/>
                </a:lnTo>
                <a:lnTo>
                  <a:pt x="434637" y="1808726"/>
                </a:lnTo>
                <a:lnTo>
                  <a:pt x="401030" y="1785073"/>
                </a:lnTo>
                <a:lnTo>
                  <a:pt x="368617" y="1760989"/>
                </a:lnTo>
                <a:lnTo>
                  <a:pt x="337417" y="1736484"/>
                </a:lnTo>
                <a:lnTo>
                  <a:pt x="307452" y="1711568"/>
                </a:lnTo>
                <a:lnTo>
                  <a:pt x="278744" y="1686252"/>
                </a:lnTo>
                <a:lnTo>
                  <a:pt x="225180" y="1634461"/>
                </a:lnTo>
                <a:lnTo>
                  <a:pt x="176894" y="1581194"/>
                </a:lnTo>
                <a:lnTo>
                  <a:pt x="134054" y="1526533"/>
                </a:lnTo>
                <a:lnTo>
                  <a:pt x="96830" y="1470562"/>
                </a:lnTo>
                <a:lnTo>
                  <a:pt x="65389" y="1413363"/>
                </a:lnTo>
                <a:lnTo>
                  <a:pt x="39900" y="1355019"/>
                </a:lnTo>
                <a:lnTo>
                  <a:pt x="20533" y="1295614"/>
                </a:lnTo>
                <a:lnTo>
                  <a:pt x="7455" y="1235230"/>
                </a:lnTo>
                <a:lnTo>
                  <a:pt x="835" y="1173950"/>
                </a:lnTo>
                <a:lnTo>
                  <a:pt x="0" y="11430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389125" y="7090918"/>
            <a:ext cx="2477770" cy="11639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47015" marR="5080" indent="-234950">
              <a:lnSpc>
                <a:spcPct val="100000"/>
              </a:lnSpc>
            </a:pPr>
            <a:r>
              <a:rPr dirty="0" sz="3700" spc="-8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dirty="0" sz="3700" spc="-5">
                <a:solidFill>
                  <a:srgbClr val="FFFFFF"/>
                </a:solidFill>
                <a:latin typeface="Calibri"/>
                <a:cs typeface="Calibri"/>
              </a:rPr>
              <a:t>er</a:t>
            </a:r>
            <a:r>
              <a:rPr dirty="0" sz="3700" spc="-9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dirty="0" sz="3700" spc="-10">
                <a:solidFill>
                  <a:srgbClr val="FFFFFF"/>
                </a:solidFill>
                <a:latin typeface="Calibri"/>
                <a:cs typeface="Calibri"/>
              </a:rPr>
              <a:t>ormance  </a:t>
            </a:r>
            <a:r>
              <a:rPr dirty="0" sz="3700" spc="-2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endParaRPr sz="37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42076" y="2973323"/>
            <a:ext cx="3175" cy="9677400"/>
          </a:xfrm>
          <a:custGeom>
            <a:avLst/>
            <a:gdLst/>
            <a:ahLst/>
            <a:cxnLst/>
            <a:rect l="l" t="t" r="r" b="b"/>
            <a:pathLst>
              <a:path w="3175" h="9677400">
                <a:moveTo>
                  <a:pt x="3175" y="0"/>
                </a:moveTo>
                <a:lnTo>
                  <a:pt x="0" y="9677400"/>
                </a:lnTo>
              </a:path>
            </a:pathLst>
          </a:custGeom>
          <a:ln w="9144">
            <a:solidFill>
              <a:srgbClr val="497DBA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943600" y="2921635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5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5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6"/>
                </a:lnTo>
                <a:lnTo>
                  <a:pt x="3260852" y="57276"/>
                </a:lnTo>
                <a:lnTo>
                  <a:pt x="3251394" y="51744"/>
                </a:lnTo>
                <a:close/>
              </a:path>
              <a:path w="3276600" h="103505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5">
                <a:moveTo>
                  <a:pt x="3260852" y="46228"/>
                </a:moveTo>
                <a:lnTo>
                  <a:pt x="3251394" y="51744"/>
                </a:lnTo>
                <a:lnTo>
                  <a:pt x="3260852" y="57276"/>
                </a:lnTo>
                <a:lnTo>
                  <a:pt x="3260852" y="46228"/>
                </a:lnTo>
                <a:close/>
              </a:path>
              <a:path w="3276600" h="103505">
                <a:moveTo>
                  <a:pt x="3264027" y="46228"/>
                </a:moveTo>
                <a:lnTo>
                  <a:pt x="3260852" y="46228"/>
                </a:lnTo>
                <a:lnTo>
                  <a:pt x="3260852" y="57276"/>
                </a:lnTo>
                <a:lnTo>
                  <a:pt x="3264027" y="57276"/>
                </a:lnTo>
                <a:lnTo>
                  <a:pt x="3264027" y="46228"/>
                </a:lnTo>
                <a:close/>
              </a:path>
              <a:path w="3276600" h="103505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943600" y="4217034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4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6"/>
                </a:lnTo>
                <a:lnTo>
                  <a:pt x="3260852" y="57276"/>
                </a:lnTo>
                <a:lnTo>
                  <a:pt x="3251394" y="51744"/>
                </a:lnTo>
                <a:close/>
              </a:path>
              <a:path w="3276600" h="103504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4">
                <a:moveTo>
                  <a:pt x="3260852" y="46228"/>
                </a:moveTo>
                <a:lnTo>
                  <a:pt x="3251394" y="51744"/>
                </a:lnTo>
                <a:lnTo>
                  <a:pt x="3260852" y="57276"/>
                </a:lnTo>
                <a:lnTo>
                  <a:pt x="3260852" y="46228"/>
                </a:lnTo>
                <a:close/>
              </a:path>
              <a:path w="3276600" h="103504">
                <a:moveTo>
                  <a:pt x="3264027" y="46228"/>
                </a:moveTo>
                <a:lnTo>
                  <a:pt x="3260852" y="46228"/>
                </a:lnTo>
                <a:lnTo>
                  <a:pt x="3260852" y="57276"/>
                </a:lnTo>
                <a:lnTo>
                  <a:pt x="3264027" y="57276"/>
                </a:lnTo>
                <a:lnTo>
                  <a:pt x="3264027" y="46228"/>
                </a:lnTo>
                <a:close/>
              </a:path>
              <a:path w="3276600" h="103504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943600" y="5512434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4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6"/>
                </a:lnTo>
                <a:lnTo>
                  <a:pt x="3260852" y="57276"/>
                </a:lnTo>
                <a:lnTo>
                  <a:pt x="3251394" y="51744"/>
                </a:lnTo>
                <a:close/>
              </a:path>
              <a:path w="3276600" h="103504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4">
                <a:moveTo>
                  <a:pt x="3260852" y="46228"/>
                </a:moveTo>
                <a:lnTo>
                  <a:pt x="3251394" y="51744"/>
                </a:lnTo>
                <a:lnTo>
                  <a:pt x="3260852" y="57276"/>
                </a:lnTo>
                <a:lnTo>
                  <a:pt x="3260852" y="46228"/>
                </a:lnTo>
                <a:close/>
              </a:path>
              <a:path w="3276600" h="103504">
                <a:moveTo>
                  <a:pt x="3264027" y="46228"/>
                </a:moveTo>
                <a:lnTo>
                  <a:pt x="3260852" y="46228"/>
                </a:lnTo>
                <a:lnTo>
                  <a:pt x="3260852" y="57276"/>
                </a:lnTo>
                <a:lnTo>
                  <a:pt x="3264027" y="57276"/>
                </a:lnTo>
                <a:lnTo>
                  <a:pt x="3264027" y="46228"/>
                </a:lnTo>
                <a:close/>
              </a:path>
              <a:path w="3276600" h="103504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943600" y="7188834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4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6"/>
                </a:lnTo>
                <a:lnTo>
                  <a:pt x="3260852" y="57276"/>
                </a:lnTo>
                <a:lnTo>
                  <a:pt x="3251394" y="51744"/>
                </a:lnTo>
                <a:close/>
              </a:path>
              <a:path w="3276600" h="103504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4">
                <a:moveTo>
                  <a:pt x="3260852" y="46228"/>
                </a:moveTo>
                <a:lnTo>
                  <a:pt x="3251394" y="51744"/>
                </a:lnTo>
                <a:lnTo>
                  <a:pt x="3260852" y="57276"/>
                </a:lnTo>
                <a:lnTo>
                  <a:pt x="3260852" y="46228"/>
                </a:lnTo>
                <a:close/>
              </a:path>
              <a:path w="3276600" h="103504">
                <a:moveTo>
                  <a:pt x="3264027" y="46228"/>
                </a:moveTo>
                <a:lnTo>
                  <a:pt x="3260852" y="46228"/>
                </a:lnTo>
                <a:lnTo>
                  <a:pt x="3260852" y="57276"/>
                </a:lnTo>
                <a:lnTo>
                  <a:pt x="3264027" y="57276"/>
                </a:lnTo>
                <a:lnTo>
                  <a:pt x="3264027" y="46228"/>
                </a:lnTo>
                <a:close/>
              </a:path>
              <a:path w="3276600" h="103504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943600" y="8560434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4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7"/>
                </a:lnTo>
                <a:lnTo>
                  <a:pt x="3260852" y="57277"/>
                </a:lnTo>
                <a:lnTo>
                  <a:pt x="3251394" y="51744"/>
                </a:lnTo>
                <a:close/>
              </a:path>
              <a:path w="3276600" h="103504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4">
                <a:moveTo>
                  <a:pt x="3260852" y="46228"/>
                </a:moveTo>
                <a:lnTo>
                  <a:pt x="3251394" y="51744"/>
                </a:lnTo>
                <a:lnTo>
                  <a:pt x="3260852" y="57277"/>
                </a:lnTo>
                <a:lnTo>
                  <a:pt x="3260852" y="46228"/>
                </a:lnTo>
                <a:close/>
              </a:path>
              <a:path w="3276600" h="103504">
                <a:moveTo>
                  <a:pt x="3264027" y="46228"/>
                </a:moveTo>
                <a:lnTo>
                  <a:pt x="3260852" y="46228"/>
                </a:lnTo>
                <a:lnTo>
                  <a:pt x="3260852" y="57277"/>
                </a:lnTo>
                <a:lnTo>
                  <a:pt x="3264027" y="57277"/>
                </a:lnTo>
                <a:lnTo>
                  <a:pt x="3264027" y="46228"/>
                </a:lnTo>
                <a:close/>
              </a:path>
              <a:path w="3276600" h="103504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943600" y="9703434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4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7"/>
                </a:lnTo>
                <a:lnTo>
                  <a:pt x="3260852" y="57277"/>
                </a:lnTo>
                <a:lnTo>
                  <a:pt x="3251394" y="51744"/>
                </a:lnTo>
                <a:close/>
              </a:path>
              <a:path w="3276600" h="103504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4">
                <a:moveTo>
                  <a:pt x="3260852" y="46228"/>
                </a:moveTo>
                <a:lnTo>
                  <a:pt x="3251394" y="51744"/>
                </a:lnTo>
                <a:lnTo>
                  <a:pt x="3260852" y="57277"/>
                </a:lnTo>
                <a:lnTo>
                  <a:pt x="3260852" y="46228"/>
                </a:lnTo>
                <a:close/>
              </a:path>
              <a:path w="3276600" h="103504">
                <a:moveTo>
                  <a:pt x="3264027" y="46228"/>
                </a:moveTo>
                <a:lnTo>
                  <a:pt x="3260852" y="46228"/>
                </a:lnTo>
                <a:lnTo>
                  <a:pt x="3260852" y="57277"/>
                </a:lnTo>
                <a:lnTo>
                  <a:pt x="3264027" y="57277"/>
                </a:lnTo>
                <a:lnTo>
                  <a:pt x="3264027" y="46228"/>
                </a:lnTo>
                <a:close/>
              </a:path>
              <a:path w="3276600" h="103504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43600" y="11075034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4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7"/>
                </a:lnTo>
                <a:lnTo>
                  <a:pt x="3260852" y="57277"/>
                </a:lnTo>
                <a:lnTo>
                  <a:pt x="3251394" y="51744"/>
                </a:lnTo>
                <a:close/>
              </a:path>
              <a:path w="3276600" h="103504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4">
                <a:moveTo>
                  <a:pt x="3260852" y="46228"/>
                </a:moveTo>
                <a:lnTo>
                  <a:pt x="3251394" y="51744"/>
                </a:lnTo>
                <a:lnTo>
                  <a:pt x="3260852" y="57277"/>
                </a:lnTo>
                <a:lnTo>
                  <a:pt x="3260852" y="46228"/>
                </a:lnTo>
                <a:close/>
              </a:path>
              <a:path w="3276600" h="103504">
                <a:moveTo>
                  <a:pt x="3264027" y="46228"/>
                </a:moveTo>
                <a:lnTo>
                  <a:pt x="3260852" y="46228"/>
                </a:lnTo>
                <a:lnTo>
                  <a:pt x="3260852" y="57277"/>
                </a:lnTo>
                <a:lnTo>
                  <a:pt x="3264027" y="57277"/>
                </a:lnTo>
                <a:lnTo>
                  <a:pt x="3264027" y="46228"/>
                </a:lnTo>
                <a:close/>
              </a:path>
              <a:path w="3276600" h="103504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943600" y="12599034"/>
            <a:ext cx="3276600" cy="103505"/>
          </a:xfrm>
          <a:custGeom>
            <a:avLst/>
            <a:gdLst/>
            <a:ahLst/>
            <a:cxnLst/>
            <a:rect l="l" t="t" r="r" b="b"/>
            <a:pathLst>
              <a:path w="3276600" h="103504">
                <a:moveTo>
                  <a:pt x="3188080" y="0"/>
                </a:moveTo>
                <a:lnTo>
                  <a:pt x="3184144" y="1016"/>
                </a:lnTo>
                <a:lnTo>
                  <a:pt x="3180588" y="7112"/>
                </a:lnTo>
                <a:lnTo>
                  <a:pt x="3181604" y="10922"/>
                </a:lnTo>
                <a:lnTo>
                  <a:pt x="3240424" y="45327"/>
                </a:lnTo>
                <a:lnTo>
                  <a:pt x="3264027" y="45339"/>
                </a:lnTo>
                <a:lnTo>
                  <a:pt x="3264027" y="58039"/>
                </a:lnTo>
                <a:lnTo>
                  <a:pt x="3240604" y="58039"/>
                </a:lnTo>
                <a:lnTo>
                  <a:pt x="3181604" y="92456"/>
                </a:lnTo>
                <a:lnTo>
                  <a:pt x="3180588" y="96266"/>
                </a:lnTo>
                <a:lnTo>
                  <a:pt x="3184144" y="102362"/>
                </a:lnTo>
                <a:lnTo>
                  <a:pt x="3187954" y="103378"/>
                </a:lnTo>
                <a:lnTo>
                  <a:pt x="3265709" y="58039"/>
                </a:lnTo>
                <a:lnTo>
                  <a:pt x="3264027" y="58039"/>
                </a:lnTo>
                <a:lnTo>
                  <a:pt x="3265728" y="58028"/>
                </a:lnTo>
                <a:lnTo>
                  <a:pt x="3276600" y="51689"/>
                </a:lnTo>
                <a:lnTo>
                  <a:pt x="3191002" y="1778"/>
                </a:lnTo>
                <a:lnTo>
                  <a:pt x="3188080" y="0"/>
                </a:lnTo>
                <a:close/>
              </a:path>
              <a:path w="3276600" h="103504">
                <a:moveTo>
                  <a:pt x="3251394" y="51744"/>
                </a:moveTo>
                <a:lnTo>
                  <a:pt x="3240623" y="58028"/>
                </a:lnTo>
                <a:lnTo>
                  <a:pt x="3264027" y="58039"/>
                </a:lnTo>
                <a:lnTo>
                  <a:pt x="3264027" y="57277"/>
                </a:lnTo>
                <a:lnTo>
                  <a:pt x="3260852" y="57277"/>
                </a:lnTo>
                <a:lnTo>
                  <a:pt x="3251394" y="51744"/>
                </a:lnTo>
                <a:close/>
              </a:path>
              <a:path w="3276600" h="103504">
                <a:moveTo>
                  <a:pt x="0" y="43815"/>
                </a:moveTo>
                <a:lnTo>
                  <a:pt x="0" y="56515"/>
                </a:lnTo>
                <a:lnTo>
                  <a:pt x="3240623" y="58028"/>
                </a:lnTo>
                <a:lnTo>
                  <a:pt x="3251394" y="51744"/>
                </a:lnTo>
                <a:lnTo>
                  <a:pt x="3240424" y="45327"/>
                </a:lnTo>
                <a:lnTo>
                  <a:pt x="0" y="43815"/>
                </a:lnTo>
                <a:close/>
              </a:path>
              <a:path w="3276600" h="103504">
                <a:moveTo>
                  <a:pt x="3260852" y="46228"/>
                </a:moveTo>
                <a:lnTo>
                  <a:pt x="3251394" y="51744"/>
                </a:lnTo>
                <a:lnTo>
                  <a:pt x="3260852" y="57277"/>
                </a:lnTo>
                <a:lnTo>
                  <a:pt x="3260852" y="46228"/>
                </a:lnTo>
                <a:close/>
              </a:path>
              <a:path w="3276600" h="103504">
                <a:moveTo>
                  <a:pt x="3264027" y="46228"/>
                </a:moveTo>
                <a:lnTo>
                  <a:pt x="3260852" y="46228"/>
                </a:lnTo>
                <a:lnTo>
                  <a:pt x="3260852" y="57277"/>
                </a:lnTo>
                <a:lnTo>
                  <a:pt x="3264027" y="57277"/>
                </a:lnTo>
                <a:lnTo>
                  <a:pt x="3264027" y="46228"/>
                </a:lnTo>
                <a:close/>
              </a:path>
              <a:path w="3276600" h="103504">
                <a:moveTo>
                  <a:pt x="3240424" y="45327"/>
                </a:moveTo>
                <a:lnTo>
                  <a:pt x="3251394" y="51744"/>
                </a:lnTo>
                <a:lnTo>
                  <a:pt x="3260852" y="46228"/>
                </a:lnTo>
                <a:lnTo>
                  <a:pt x="3264027" y="46228"/>
                </a:lnTo>
                <a:lnTo>
                  <a:pt x="3264027" y="45339"/>
                </a:lnTo>
                <a:lnTo>
                  <a:pt x="3240424" y="45327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648200" y="7632318"/>
            <a:ext cx="1524000" cy="103505"/>
          </a:xfrm>
          <a:custGeom>
            <a:avLst/>
            <a:gdLst/>
            <a:ahLst/>
            <a:cxnLst/>
            <a:rect l="l" t="t" r="r" b="b"/>
            <a:pathLst>
              <a:path w="1524000" h="103504">
                <a:moveTo>
                  <a:pt x="1435480" y="0"/>
                </a:moveTo>
                <a:lnTo>
                  <a:pt x="1431544" y="1015"/>
                </a:lnTo>
                <a:lnTo>
                  <a:pt x="1429765" y="4063"/>
                </a:lnTo>
                <a:lnTo>
                  <a:pt x="1427988" y="6984"/>
                </a:lnTo>
                <a:lnTo>
                  <a:pt x="1429003" y="10922"/>
                </a:lnTo>
                <a:lnTo>
                  <a:pt x="1487802" y="45315"/>
                </a:lnTo>
                <a:lnTo>
                  <a:pt x="1511427" y="45338"/>
                </a:lnTo>
                <a:lnTo>
                  <a:pt x="1511427" y="58038"/>
                </a:lnTo>
                <a:lnTo>
                  <a:pt x="1487970" y="58038"/>
                </a:lnTo>
                <a:lnTo>
                  <a:pt x="1431925" y="90677"/>
                </a:lnTo>
                <a:lnTo>
                  <a:pt x="1429003" y="92328"/>
                </a:lnTo>
                <a:lnTo>
                  <a:pt x="1427988" y="96265"/>
                </a:lnTo>
                <a:lnTo>
                  <a:pt x="1429639" y="99313"/>
                </a:lnTo>
                <a:lnTo>
                  <a:pt x="1431416" y="102361"/>
                </a:lnTo>
                <a:lnTo>
                  <a:pt x="1435353" y="103377"/>
                </a:lnTo>
                <a:lnTo>
                  <a:pt x="1513109" y="58038"/>
                </a:lnTo>
                <a:lnTo>
                  <a:pt x="1511427" y="58038"/>
                </a:lnTo>
                <a:lnTo>
                  <a:pt x="1513150" y="58015"/>
                </a:lnTo>
                <a:lnTo>
                  <a:pt x="1524000" y="51688"/>
                </a:lnTo>
                <a:lnTo>
                  <a:pt x="1435480" y="0"/>
                </a:lnTo>
                <a:close/>
              </a:path>
              <a:path w="1524000" h="103504">
                <a:moveTo>
                  <a:pt x="1498786" y="51740"/>
                </a:moveTo>
                <a:lnTo>
                  <a:pt x="1488011" y="58015"/>
                </a:lnTo>
                <a:lnTo>
                  <a:pt x="1511427" y="58038"/>
                </a:lnTo>
                <a:lnTo>
                  <a:pt x="1511427" y="57276"/>
                </a:lnTo>
                <a:lnTo>
                  <a:pt x="1508252" y="57276"/>
                </a:lnTo>
                <a:lnTo>
                  <a:pt x="1498786" y="51740"/>
                </a:lnTo>
                <a:close/>
              </a:path>
              <a:path w="1524000" h="103504">
                <a:moveTo>
                  <a:pt x="0" y="43814"/>
                </a:moveTo>
                <a:lnTo>
                  <a:pt x="0" y="56514"/>
                </a:lnTo>
                <a:lnTo>
                  <a:pt x="1488011" y="58015"/>
                </a:lnTo>
                <a:lnTo>
                  <a:pt x="1498786" y="51740"/>
                </a:lnTo>
                <a:lnTo>
                  <a:pt x="1487802" y="45315"/>
                </a:lnTo>
                <a:lnTo>
                  <a:pt x="0" y="43814"/>
                </a:lnTo>
                <a:close/>
              </a:path>
              <a:path w="1524000" h="103504">
                <a:moveTo>
                  <a:pt x="1508252" y="46227"/>
                </a:moveTo>
                <a:lnTo>
                  <a:pt x="1498786" y="51740"/>
                </a:lnTo>
                <a:lnTo>
                  <a:pt x="1508252" y="57276"/>
                </a:lnTo>
                <a:lnTo>
                  <a:pt x="1508252" y="46227"/>
                </a:lnTo>
                <a:close/>
              </a:path>
              <a:path w="1524000" h="103504">
                <a:moveTo>
                  <a:pt x="1511427" y="46227"/>
                </a:moveTo>
                <a:lnTo>
                  <a:pt x="1508252" y="46227"/>
                </a:lnTo>
                <a:lnTo>
                  <a:pt x="1508252" y="57276"/>
                </a:lnTo>
                <a:lnTo>
                  <a:pt x="1511427" y="57276"/>
                </a:lnTo>
                <a:lnTo>
                  <a:pt x="1511427" y="46227"/>
                </a:lnTo>
                <a:close/>
              </a:path>
              <a:path w="1524000" h="103504">
                <a:moveTo>
                  <a:pt x="1487802" y="45315"/>
                </a:moveTo>
                <a:lnTo>
                  <a:pt x="1498786" y="51740"/>
                </a:lnTo>
                <a:lnTo>
                  <a:pt x="1508252" y="46227"/>
                </a:lnTo>
                <a:lnTo>
                  <a:pt x="1511427" y="46227"/>
                </a:lnTo>
                <a:lnTo>
                  <a:pt x="1511427" y="45338"/>
                </a:lnTo>
                <a:lnTo>
                  <a:pt x="1487802" y="45315"/>
                </a:lnTo>
                <a:close/>
              </a:path>
            </a:pathLst>
          </a:custGeom>
          <a:solidFill>
            <a:srgbClr val="497DBA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49000" y="425195"/>
            <a:ext cx="6051042" cy="8526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1091544" y="432688"/>
            <a:ext cx="5991606" cy="7945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344161" y="116593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7E7E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344161" y="116593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149083" y="11733250"/>
            <a:ext cx="6291072" cy="53190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7197852" y="11781917"/>
            <a:ext cx="6198615" cy="43865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420361" y="69349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20361" y="69349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92496" y="7007352"/>
            <a:ext cx="9764268" cy="6355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541264" y="7055484"/>
            <a:ext cx="9670796" cy="5435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344161" y="8154161"/>
            <a:ext cx="11887200" cy="533400"/>
          </a:xfrm>
          <a:custGeom>
            <a:avLst/>
            <a:gdLst/>
            <a:ahLst/>
            <a:cxnLst/>
            <a:rect l="l" t="t" r="r" b="b"/>
            <a:pathLst>
              <a:path w="11887200" h="533400">
                <a:moveTo>
                  <a:pt x="0" y="533400"/>
                </a:moveTo>
                <a:lnTo>
                  <a:pt x="11887200" y="533400"/>
                </a:lnTo>
                <a:lnTo>
                  <a:pt x="11887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6F2F9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344161" y="8154161"/>
            <a:ext cx="11887200" cy="533400"/>
          </a:xfrm>
          <a:custGeom>
            <a:avLst/>
            <a:gdLst/>
            <a:ahLst/>
            <a:cxnLst/>
            <a:rect l="l" t="t" r="r" b="b"/>
            <a:pathLst>
              <a:path w="11887200" h="533400">
                <a:moveTo>
                  <a:pt x="0" y="533400"/>
                </a:moveTo>
                <a:lnTo>
                  <a:pt x="11887200" y="533400"/>
                </a:lnTo>
                <a:lnTo>
                  <a:pt x="11887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275319" y="8151850"/>
            <a:ext cx="3998976" cy="53190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8324595" y="8200517"/>
            <a:ext cx="3904996" cy="4386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344161" y="9144761"/>
            <a:ext cx="11887200" cy="609600"/>
          </a:xfrm>
          <a:custGeom>
            <a:avLst/>
            <a:gdLst/>
            <a:ahLst/>
            <a:cxnLst/>
            <a:rect l="l" t="t" r="r" b="b"/>
            <a:pathLst>
              <a:path w="11887200" h="609600">
                <a:moveTo>
                  <a:pt x="0" y="609600"/>
                </a:moveTo>
                <a:lnTo>
                  <a:pt x="11887200" y="609600"/>
                </a:lnTo>
                <a:lnTo>
                  <a:pt x="1188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344161" y="9144761"/>
            <a:ext cx="11887200" cy="609600"/>
          </a:xfrm>
          <a:custGeom>
            <a:avLst/>
            <a:gdLst/>
            <a:ahLst/>
            <a:cxnLst/>
            <a:rect l="l" t="t" r="r" b="b"/>
            <a:pathLst>
              <a:path w="11887200" h="609600">
                <a:moveTo>
                  <a:pt x="0" y="609600"/>
                </a:moveTo>
                <a:lnTo>
                  <a:pt x="11887200" y="609600"/>
                </a:lnTo>
                <a:lnTo>
                  <a:pt x="1188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9156192" y="9200362"/>
            <a:ext cx="2237231" cy="61419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9205341" y="9248902"/>
            <a:ext cx="2144395" cy="52158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344161" y="103639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0AF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4344161" y="103639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107680" y="10437850"/>
            <a:ext cx="4379976" cy="53190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8156447" y="10486517"/>
            <a:ext cx="4286504" cy="43865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4420361" y="3810761"/>
            <a:ext cx="11887200" cy="609600"/>
          </a:xfrm>
          <a:custGeom>
            <a:avLst/>
            <a:gdLst/>
            <a:ahLst/>
            <a:cxnLst/>
            <a:rect l="l" t="t" r="r" b="b"/>
            <a:pathLst>
              <a:path w="11887200" h="609600">
                <a:moveTo>
                  <a:pt x="0" y="609600"/>
                </a:moveTo>
                <a:lnTo>
                  <a:pt x="11887200" y="609600"/>
                </a:lnTo>
                <a:lnTo>
                  <a:pt x="1188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C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420361" y="3810761"/>
            <a:ext cx="11887200" cy="609600"/>
          </a:xfrm>
          <a:custGeom>
            <a:avLst/>
            <a:gdLst/>
            <a:ahLst/>
            <a:cxnLst/>
            <a:rect l="l" t="t" r="r" b="b"/>
            <a:pathLst>
              <a:path w="11887200" h="609600">
                <a:moveTo>
                  <a:pt x="0" y="609600"/>
                </a:moveTo>
                <a:lnTo>
                  <a:pt x="11887200" y="609600"/>
                </a:lnTo>
                <a:lnTo>
                  <a:pt x="1188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386828" y="3845052"/>
            <a:ext cx="5966460" cy="63550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435595" y="3893184"/>
            <a:ext cx="5872988" cy="54330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4420361" y="128785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solidFill>
            <a:srgbClr val="0F243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4420361" y="12878561"/>
            <a:ext cx="11887200" cy="685800"/>
          </a:xfrm>
          <a:custGeom>
            <a:avLst/>
            <a:gdLst/>
            <a:ahLst/>
            <a:cxnLst/>
            <a:rect l="l" t="t" r="r" b="b"/>
            <a:pathLst>
              <a:path w="11887200" h="685800">
                <a:moveTo>
                  <a:pt x="0" y="685800"/>
                </a:moveTo>
                <a:lnTo>
                  <a:pt x="11887200" y="685800"/>
                </a:lnTo>
                <a:lnTo>
                  <a:pt x="11887200" y="0"/>
                </a:lnTo>
                <a:lnTo>
                  <a:pt x="0" y="0"/>
                </a:lnTo>
                <a:lnTo>
                  <a:pt x="0" y="6858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7869935" y="12952476"/>
            <a:ext cx="4988052" cy="53190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7918704" y="13001117"/>
            <a:ext cx="4894453" cy="4385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4344161" y="5868161"/>
            <a:ext cx="11887200" cy="533400"/>
          </a:xfrm>
          <a:custGeom>
            <a:avLst/>
            <a:gdLst/>
            <a:ahLst/>
            <a:cxnLst/>
            <a:rect l="l" t="t" r="r" b="b"/>
            <a:pathLst>
              <a:path w="11887200" h="533400">
                <a:moveTo>
                  <a:pt x="0" y="533400"/>
                </a:moveTo>
                <a:lnTo>
                  <a:pt x="11887200" y="533400"/>
                </a:lnTo>
                <a:lnTo>
                  <a:pt x="11887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344161" y="5868161"/>
            <a:ext cx="11887200" cy="533400"/>
          </a:xfrm>
          <a:custGeom>
            <a:avLst/>
            <a:gdLst/>
            <a:ahLst/>
            <a:cxnLst/>
            <a:rect l="l" t="t" r="r" b="b"/>
            <a:pathLst>
              <a:path w="11887200" h="533400">
                <a:moveTo>
                  <a:pt x="0" y="533400"/>
                </a:moveTo>
                <a:lnTo>
                  <a:pt x="11887200" y="533400"/>
                </a:lnTo>
                <a:lnTo>
                  <a:pt x="11887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435595" y="5858255"/>
            <a:ext cx="5686044" cy="63550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7484744" y="5906770"/>
            <a:ext cx="5592191" cy="54343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44161" y="4877561"/>
            <a:ext cx="11887200" cy="533400"/>
          </a:xfrm>
          <a:custGeom>
            <a:avLst/>
            <a:gdLst/>
            <a:ahLst/>
            <a:cxnLst/>
            <a:rect l="l" t="t" r="r" b="b"/>
            <a:pathLst>
              <a:path w="11887200" h="533400">
                <a:moveTo>
                  <a:pt x="0" y="533400"/>
                </a:moveTo>
                <a:lnTo>
                  <a:pt x="11887200" y="533400"/>
                </a:lnTo>
                <a:lnTo>
                  <a:pt x="11887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344161" y="4877561"/>
            <a:ext cx="11887200" cy="533400"/>
          </a:xfrm>
          <a:custGeom>
            <a:avLst/>
            <a:gdLst/>
            <a:ahLst/>
            <a:cxnLst/>
            <a:rect l="l" t="t" r="r" b="b"/>
            <a:pathLst>
              <a:path w="11887200" h="533400">
                <a:moveTo>
                  <a:pt x="0" y="533400"/>
                </a:moveTo>
                <a:lnTo>
                  <a:pt x="11887200" y="533400"/>
                </a:lnTo>
                <a:lnTo>
                  <a:pt x="11887200" y="0"/>
                </a:lnTo>
                <a:lnTo>
                  <a:pt x="0" y="0"/>
                </a:lnTo>
                <a:lnTo>
                  <a:pt x="0" y="5334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731764" y="4873739"/>
            <a:ext cx="9124188" cy="53341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780532" y="4921884"/>
            <a:ext cx="9030716" cy="44069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344161" y="2743961"/>
            <a:ext cx="11887200" cy="609600"/>
          </a:xfrm>
          <a:custGeom>
            <a:avLst/>
            <a:gdLst/>
            <a:ahLst/>
            <a:cxnLst/>
            <a:rect l="l" t="t" r="r" b="b"/>
            <a:pathLst>
              <a:path w="11887200" h="609600">
                <a:moveTo>
                  <a:pt x="0" y="609600"/>
                </a:moveTo>
                <a:lnTo>
                  <a:pt x="11887200" y="609600"/>
                </a:lnTo>
                <a:lnTo>
                  <a:pt x="1188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344161" y="2743961"/>
            <a:ext cx="11887200" cy="609600"/>
          </a:xfrm>
          <a:custGeom>
            <a:avLst/>
            <a:gdLst/>
            <a:ahLst/>
            <a:cxnLst/>
            <a:rect l="l" t="t" r="r" b="b"/>
            <a:pathLst>
              <a:path w="11887200" h="609600">
                <a:moveTo>
                  <a:pt x="0" y="609600"/>
                </a:moveTo>
                <a:lnTo>
                  <a:pt x="11887200" y="609600"/>
                </a:lnTo>
                <a:lnTo>
                  <a:pt x="118872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7171943" y="2778251"/>
            <a:ext cx="6245352" cy="63550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7220711" y="2826385"/>
            <a:ext cx="6151880" cy="99733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9830561" y="12497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9830561" y="12497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9601961" y="4496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9601961" y="4496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9601961" y="54109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9601961" y="54109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9678161" y="64777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9678161" y="64777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9754361" y="76969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9754361" y="76969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9754361" y="8687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9754361" y="8687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9754361" y="9830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9754361" y="98305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9830561" y="111259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609600" y="228600"/>
                </a:moveTo>
                <a:lnTo>
                  <a:pt x="0" y="228600"/>
                </a:lnTo>
                <a:lnTo>
                  <a:pt x="304800" y="457200"/>
                </a:lnTo>
                <a:lnTo>
                  <a:pt x="609600" y="228600"/>
                </a:lnTo>
                <a:close/>
              </a:path>
              <a:path w="609600" h="457200">
                <a:moveTo>
                  <a:pt x="457200" y="0"/>
                </a:moveTo>
                <a:lnTo>
                  <a:pt x="152400" y="0"/>
                </a:lnTo>
                <a:lnTo>
                  <a:pt x="152400" y="228600"/>
                </a:lnTo>
                <a:lnTo>
                  <a:pt x="457200" y="228600"/>
                </a:lnTo>
                <a:lnTo>
                  <a:pt x="4572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9830561" y="11125961"/>
            <a:ext cx="609600" cy="457200"/>
          </a:xfrm>
          <a:custGeom>
            <a:avLst/>
            <a:gdLst/>
            <a:ahLst/>
            <a:cxnLst/>
            <a:rect l="l" t="t" r="r" b="b"/>
            <a:pathLst>
              <a:path w="609600" h="4572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457200" y="0"/>
                </a:lnTo>
                <a:lnTo>
                  <a:pt x="457200" y="228600"/>
                </a:lnTo>
                <a:lnTo>
                  <a:pt x="609600" y="228600"/>
                </a:lnTo>
                <a:lnTo>
                  <a:pt x="304800" y="457200"/>
                </a:lnTo>
                <a:lnTo>
                  <a:pt x="0" y="22860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2624" y="1219200"/>
            <a:ext cx="6375654" cy="537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09954" y="1225041"/>
            <a:ext cx="6338544" cy="5002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65961" y="1901190"/>
            <a:ext cx="15494635" cy="41840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27100" marR="5080" indent="-915035">
              <a:lnSpc>
                <a:spcPct val="90000"/>
              </a:lnSpc>
              <a:tabLst>
                <a:tab pos="9001760" algn="l"/>
              </a:tabLst>
            </a:pPr>
            <a:r>
              <a:rPr dirty="0" sz="6100" spc="-10"/>
              <a:t>Objectives </a:t>
            </a:r>
            <a:r>
              <a:rPr dirty="0" sz="6100" spc="-40"/>
              <a:t>are </a:t>
            </a:r>
            <a:r>
              <a:rPr dirty="0" sz="6100" spc="-50"/>
              <a:t>favorable </a:t>
            </a:r>
            <a:r>
              <a:rPr dirty="0" sz="6100" spc="-40"/>
              <a:t>targets </a:t>
            </a:r>
            <a:r>
              <a:rPr dirty="0" sz="6100" spc="-30"/>
              <a:t>to </a:t>
            </a:r>
            <a:r>
              <a:rPr dirty="0" sz="6100" spc="-5"/>
              <a:t>be </a:t>
            </a:r>
            <a:r>
              <a:rPr dirty="0" sz="6100" spc="-15"/>
              <a:t>achieved </a:t>
            </a:r>
            <a:r>
              <a:rPr dirty="0" sz="6100"/>
              <a:t>in  </a:t>
            </a:r>
            <a:r>
              <a:rPr dirty="0" sz="6100" spc="-20"/>
              <a:t>future </a:t>
            </a:r>
            <a:r>
              <a:rPr dirty="0" sz="6100" spc="-5"/>
              <a:t>.</a:t>
            </a:r>
            <a:r>
              <a:rPr dirty="0" sz="6100" spc="35"/>
              <a:t> </a:t>
            </a:r>
            <a:r>
              <a:rPr dirty="0" sz="6100" spc="-10"/>
              <a:t>The</a:t>
            </a:r>
            <a:r>
              <a:rPr dirty="0" sz="6100" spc="10"/>
              <a:t> </a:t>
            </a:r>
            <a:r>
              <a:rPr dirty="0" sz="6100" spc="-35"/>
              <a:t>organization	</a:t>
            </a:r>
            <a:r>
              <a:rPr dirty="0" sz="6100" spc="-10"/>
              <a:t>being</a:t>
            </a:r>
            <a:r>
              <a:rPr dirty="0" sz="6100" spc="-35"/>
              <a:t> </a:t>
            </a:r>
            <a:r>
              <a:rPr dirty="0" sz="6100" spc="-15"/>
              <a:t>concerned </a:t>
            </a:r>
            <a:r>
              <a:rPr dirty="0" sz="6100" spc="-10"/>
              <a:t> </a:t>
            </a:r>
            <a:r>
              <a:rPr dirty="0" sz="6100" spc="-10"/>
              <a:t>should </a:t>
            </a:r>
            <a:r>
              <a:rPr dirty="0" sz="6100" spc="-20"/>
              <a:t>establish </a:t>
            </a:r>
            <a:r>
              <a:rPr dirty="0" sz="6100" spc="-40"/>
              <a:t>targets </a:t>
            </a:r>
            <a:r>
              <a:rPr dirty="0" sz="6100" spc="-25"/>
              <a:t>expected </a:t>
            </a:r>
            <a:r>
              <a:rPr dirty="0" sz="6100" spc="-40"/>
              <a:t>to </a:t>
            </a:r>
            <a:r>
              <a:rPr dirty="0" sz="6100" spc="-10"/>
              <a:t>be  </a:t>
            </a:r>
            <a:r>
              <a:rPr dirty="0" sz="6100" spc="-15"/>
              <a:t>achieved </a:t>
            </a:r>
            <a:r>
              <a:rPr dirty="0" sz="6100" spc="-20"/>
              <a:t>through </a:t>
            </a:r>
            <a:r>
              <a:rPr dirty="0" sz="6100" spc="-5"/>
              <a:t>the act of </a:t>
            </a:r>
            <a:r>
              <a:rPr dirty="0" sz="6100" spc="-20"/>
              <a:t>evaluating  </a:t>
            </a:r>
            <a:r>
              <a:rPr dirty="0" sz="6100" spc="-50"/>
              <a:t>employee’s </a:t>
            </a:r>
            <a:r>
              <a:rPr dirty="0" sz="6100" spc="-5"/>
              <a:t>job</a:t>
            </a:r>
            <a:r>
              <a:rPr dirty="0" sz="6100" spc="-10"/>
              <a:t> </a:t>
            </a:r>
            <a:r>
              <a:rPr dirty="0" sz="6100" spc="-15"/>
              <a:t>performance.</a:t>
            </a:r>
            <a:endParaRPr sz="6100"/>
          </a:p>
        </p:txBody>
      </p:sp>
      <p:sp>
        <p:nvSpPr>
          <p:cNvPr id="5" name="object 5"/>
          <p:cNvSpPr txBox="1"/>
          <p:nvPr/>
        </p:nvSpPr>
        <p:spPr>
          <a:xfrm>
            <a:off x="1165961" y="6283198"/>
            <a:ext cx="15857219" cy="2510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927100" marR="5080" indent="-915035">
              <a:lnSpc>
                <a:spcPts val="6590"/>
              </a:lnSpc>
            </a:pPr>
            <a:r>
              <a:rPr dirty="0" sz="6100" spc="-45">
                <a:latin typeface="Calibri"/>
                <a:cs typeface="Calibri"/>
              </a:rPr>
              <a:t>Always </a:t>
            </a:r>
            <a:r>
              <a:rPr dirty="0" sz="6100" spc="-10">
                <a:latin typeface="Calibri"/>
                <a:cs typeface="Calibri"/>
              </a:rPr>
              <a:t>objectives should </a:t>
            </a:r>
            <a:r>
              <a:rPr dirty="0" sz="6100" spc="-5">
                <a:latin typeface="Calibri"/>
                <a:cs typeface="Calibri"/>
              </a:rPr>
              <a:t>be </a:t>
            </a:r>
            <a:r>
              <a:rPr dirty="0" sz="6100" spc="-90">
                <a:latin typeface="Calibri"/>
                <a:cs typeface="Calibri"/>
              </a:rPr>
              <a:t>clear, </a:t>
            </a:r>
            <a:r>
              <a:rPr dirty="0" sz="6100" spc="-25">
                <a:latin typeface="Calibri"/>
                <a:cs typeface="Calibri"/>
              </a:rPr>
              <a:t>understandable  </a:t>
            </a:r>
            <a:r>
              <a:rPr dirty="0" sz="6100" spc="-5">
                <a:latin typeface="Calibri"/>
                <a:cs typeface="Calibri"/>
              </a:rPr>
              <a:t>and </a:t>
            </a:r>
            <a:r>
              <a:rPr dirty="0" sz="6100" spc="-25">
                <a:latin typeface="Calibri"/>
                <a:cs typeface="Calibri"/>
              </a:rPr>
              <a:t>attainable. </a:t>
            </a:r>
            <a:r>
              <a:rPr dirty="0" sz="6100" spc="-10">
                <a:latin typeface="Calibri"/>
                <a:cs typeface="Calibri"/>
              </a:rPr>
              <a:t>Some </a:t>
            </a:r>
            <a:r>
              <a:rPr dirty="0" sz="6100" spc="-30">
                <a:latin typeface="Calibri"/>
                <a:cs typeface="Calibri"/>
              </a:rPr>
              <a:t>examples </a:t>
            </a:r>
            <a:r>
              <a:rPr dirty="0" sz="6100" spc="-5">
                <a:latin typeface="Calibri"/>
                <a:cs typeface="Calibri"/>
              </a:rPr>
              <a:t>of PE </a:t>
            </a:r>
            <a:r>
              <a:rPr dirty="0" sz="6100" spc="-10">
                <a:latin typeface="Calibri"/>
                <a:cs typeface="Calibri"/>
              </a:rPr>
              <a:t>objectives  </a:t>
            </a:r>
            <a:r>
              <a:rPr dirty="0" sz="6100" spc="-35">
                <a:latin typeface="Calibri"/>
                <a:cs typeface="Calibri"/>
              </a:rPr>
              <a:t>are</a:t>
            </a:r>
            <a:endParaRPr sz="61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65961" y="8859773"/>
            <a:ext cx="15122525" cy="2601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927100" indent="-914400">
              <a:lnSpc>
                <a:spcPct val="100000"/>
              </a:lnSpc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4100" spc="-180">
                <a:latin typeface="Calibri"/>
                <a:cs typeface="Calibri"/>
              </a:rPr>
              <a:t>To </a:t>
            </a:r>
            <a:r>
              <a:rPr dirty="0" sz="4100" spc="-5">
                <a:latin typeface="Calibri"/>
                <a:cs typeface="Calibri"/>
              </a:rPr>
              <a:t>ascertain </a:t>
            </a:r>
            <a:r>
              <a:rPr dirty="0" sz="4100">
                <a:latin typeface="Calibri"/>
                <a:cs typeface="Calibri"/>
              </a:rPr>
              <a:t>the </a:t>
            </a:r>
            <a:r>
              <a:rPr dirty="0" sz="4100" spc="-15">
                <a:latin typeface="Calibri"/>
                <a:cs typeface="Calibri"/>
              </a:rPr>
              <a:t>current level </a:t>
            </a:r>
            <a:r>
              <a:rPr dirty="0" sz="4100">
                <a:latin typeface="Calibri"/>
                <a:cs typeface="Calibri"/>
              </a:rPr>
              <a:t>of </a:t>
            </a:r>
            <a:r>
              <a:rPr dirty="0" sz="4100" spc="-5">
                <a:latin typeface="Calibri"/>
                <a:cs typeface="Calibri"/>
              </a:rPr>
              <a:t>job </a:t>
            </a:r>
            <a:r>
              <a:rPr dirty="0" sz="4100" spc="-10">
                <a:latin typeface="Calibri"/>
                <a:cs typeface="Calibri"/>
              </a:rPr>
              <a:t>performance </a:t>
            </a:r>
            <a:r>
              <a:rPr dirty="0" sz="4100">
                <a:latin typeface="Calibri"/>
                <a:cs typeface="Calibri"/>
              </a:rPr>
              <a:t>of each </a:t>
            </a:r>
            <a:r>
              <a:rPr dirty="0" sz="4100" spc="-10">
                <a:latin typeface="Calibri"/>
                <a:cs typeface="Calibri"/>
              </a:rPr>
              <a:t>employee</a:t>
            </a:r>
            <a:endParaRPr sz="4100">
              <a:latin typeface="Calibri"/>
              <a:cs typeface="Calibri"/>
            </a:endParaRPr>
          </a:p>
          <a:p>
            <a:pPr marL="927100" indent="-914400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4100" spc="-180">
                <a:latin typeface="Calibri"/>
                <a:cs typeface="Calibri"/>
              </a:rPr>
              <a:t>To </a:t>
            </a:r>
            <a:r>
              <a:rPr dirty="0" sz="4100" spc="-5">
                <a:latin typeface="Calibri"/>
                <a:cs typeface="Calibri"/>
              </a:rPr>
              <a:t>ascertain </a:t>
            </a:r>
            <a:r>
              <a:rPr dirty="0" sz="4100" spc="-20">
                <a:latin typeface="Calibri"/>
                <a:cs typeface="Calibri"/>
              </a:rPr>
              <a:t>strengths </a:t>
            </a:r>
            <a:r>
              <a:rPr dirty="0" sz="4100">
                <a:latin typeface="Calibri"/>
                <a:cs typeface="Calibri"/>
              </a:rPr>
              <a:t>and </a:t>
            </a:r>
            <a:r>
              <a:rPr dirty="0" sz="4100" spc="-5">
                <a:latin typeface="Calibri"/>
                <a:cs typeface="Calibri"/>
              </a:rPr>
              <a:t>weaknesses of</a:t>
            </a:r>
            <a:r>
              <a:rPr dirty="0" sz="4100" spc="10">
                <a:latin typeface="Calibri"/>
                <a:cs typeface="Calibri"/>
              </a:rPr>
              <a:t> </a:t>
            </a:r>
            <a:r>
              <a:rPr dirty="0" sz="4100" spc="-10">
                <a:latin typeface="Calibri"/>
                <a:cs typeface="Calibri"/>
              </a:rPr>
              <a:t>employees</a:t>
            </a:r>
            <a:endParaRPr sz="4100">
              <a:latin typeface="Calibri"/>
              <a:cs typeface="Calibri"/>
            </a:endParaRPr>
          </a:p>
          <a:p>
            <a:pPr marL="927100" indent="-914400">
              <a:lnSpc>
                <a:spcPts val="4675"/>
              </a:lnSpc>
              <a:spcBef>
                <a:spcPts val="490"/>
              </a:spcBef>
              <a:buFont typeface="Arial"/>
              <a:buChar char="•"/>
              <a:tabLst>
                <a:tab pos="927100" algn="l"/>
                <a:tab pos="927735" algn="l"/>
              </a:tabLst>
            </a:pPr>
            <a:r>
              <a:rPr dirty="0" sz="4100" spc="-180">
                <a:latin typeface="Calibri"/>
                <a:cs typeface="Calibri"/>
              </a:rPr>
              <a:t>To </a:t>
            </a:r>
            <a:r>
              <a:rPr dirty="0" sz="4100" spc="-5">
                <a:latin typeface="Calibri"/>
                <a:cs typeface="Calibri"/>
              </a:rPr>
              <a:t>identify </a:t>
            </a:r>
            <a:r>
              <a:rPr dirty="0" sz="4100" spc="-10">
                <a:latin typeface="Calibri"/>
                <a:cs typeface="Calibri"/>
              </a:rPr>
              <a:t>training </a:t>
            </a:r>
            <a:r>
              <a:rPr dirty="0" sz="4100" spc="-5">
                <a:latin typeface="Calibri"/>
                <a:cs typeface="Calibri"/>
              </a:rPr>
              <a:t>needs of each </a:t>
            </a:r>
            <a:r>
              <a:rPr dirty="0" sz="4100" spc="-10">
                <a:latin typeface="Calibri"/>
                <a:cs typeface="Calibri"/>
              </a:rPr>
              <a:t>employee </a:t>
            </a:r>
            <a:r>
              <a:rPr dirty="0" sz="4100" spc="-5">
                <a:latin typeface="Calibri"/>
                <a:cs typeface="Calibri"/>
              </a:rPr>
              <a:t>so </a:t>
            </a:r>
            <a:r>
              <a:rPr dirty="0" sz="4100">
                <a:latin typeface="Calibri"/>
                <a:cs typeface="Calibri"/>
              </a:rPr>
              <a:t>as </a:t>
            </a:r>
            <a:r>
              <a:rPr dirty="0" sz="4100" spc="-25">
                <a:latin typeface="Calibri"/>
                <a:cs typeface="Calibri"/>
              </a:rPr>
              <a:t>to </a:t>
            </a:r>
            <a:r>
              <a:rPr dirty="0" sz="4100" spc="-20">
                <a:latin typeface="Calibri"/>
                <a:cs typeface="Calibri"/>
              </a:rPr>
              <a:t>improve</a:t>
            </a:r>
            <a:r>
              <a:rPr dirty="0" sz="4100" spc="35">
                <a:latin typeface="Calibri"/>
                <a:cs typeface="Calibri"/>
              </a:rPr>
              <a:t> </a:t>
            </a:r>
            <a:r>
              <a:rPr dirty="0" sz="4100">
                <a:latin typeface="Calibri"/>
                <a:cs typeface="Calibri"/>
              </a:rPr>
              <a:t>each</a:t>
            </a:r>
            <a:endParaRPr sz="4100">
              <a:latin typeface="Calibri"/>
              <a:cs typeface="Calibri"/>
            </a:endParaRPr>
          </a:p>
          <a:p>
            <a:pPr marL="927100">
              <a:lnSpc>
                <a:spcPts val="4675"/>
              </a:lnSpc>
            </a:pPr>
            <a:r>
              <a:rPr dirty="0" sz="4100" spc="-35">
                <a:latin typeface="Calibri"/>
                <a:cs typeface="Calibri"/>
              </a:rPr>
              <a:t>employee’s </a:t>
            </a:r>
            <a:r>
              <a:rPr dirty="0" sz="4100">
                <a:latin typeface="Calibri"/>
                <a:cs typeface="Calibri"/>
              </a:rPr>
              <a:t>job</a:t>
            </a:r>
            <a:r>
              <a:rPr dirty="0" sz="4100" spc="-45">
                <a:latin typeface="Calibri"/>
                <a:cs typeface="Calibri"/>
              </a:rPr>
              <a:t> </a:t>
            </a:r>
            <a:r>
              <a:rPr dirty="0" sz="4100" spc="-10">
                <a:latin typeface="Calibri"/>
                <a:cs typeface="Calibri"/>
              </a:rPr>
              <a:t>performance</a:t>
            </a:r>
            <a:endParaRPr sz="4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 satisfied Microsoft Office User</dc:creator>
  <dc:title>PowerPoint Presentation</dc:title>
  <dcterms:created xsi:type="dcterms:W3CDTF">2016-06-17T08:43:21Z</dcterms:created>
  <dcterms:modified xsi:type="dcterms:W3CDTF">2016-06-17T08:43:21Z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2016-06-17T00:00:00Z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2016-06-17T00:00:00Z</vt:filetime>
  </property>
</Properties>
</file>