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57" r:id="rId3"/>
    <p:sldId id="258" r:id="rId4"/>
    <p:sldId id="259" r:id="rId5"/>
    <p:sldId id="260" r:id="rId6"/>
    <p:sldId id="261" r:id="rId7"/>
    <p:sldId id="284" r:id="rId8"/>
    <p:sldId id="262" r:id="rId9"/>
    <p:sldId id="263" r:id="rId10"/>
    <p:sldId id="264" r:id="rId11"/>
    <p:sldId id="265" r:id="rId12"/>
    <p:sldId id="266" r:id="rId13"/>
    <p:sldId id="267" r:id="rId14"/>
    <p:sldId id="268" r:id="rId15"/>
    <p:sldId id="269" r:id="rId16"/>
    <p:sldId id="270" r:id="rId17"/>
    <p:sldId id="271" r:id="rId18"/>
    <p:sldId id="272" r:id="rId19"/>
    <p:sldId id="285" r:id="rId20"/>
    <p:sldId id="273" r:id="rId21"/>
    <p:sldId id="274" r:id="rId22"/>
    <p:sldId id="286" r:id="rId23"/>
    <p:sldId id="277" r:id="rId24"/>
    <p:sldId id="278" r:id="rId25"/>
    <p:sldId id="283" r:id="rId26"/>
    <p:sldId id="287" r:id="rId27"/>
    <p:sldId id="279" r:id="rId28"/>
    <p:sldId id="280" r:id="rId29"/>
    <p:sldId id="281" r:id="rId30"/>
    <p:sldId id="275" r:id="rId31"/>
    <p:sldId id="288" r:id="rId32"/>
    <p:sldId id="276" r:id="rId33"/>
    <p:sldId id="28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2D55DC-172B-4252-BA89-3654FDBC8BC5}" type="datetimeFigureOut">
              <a:rPr lang="en-US" smtClean="0"/>
              <a:t>6/5/2016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6C112D-3C92-468F-9074-7E7F25B53F47}" type="slidenum">
              <a:rPr lang="en-US" smtClean="0"/>
              <a:t>‹#›</a:t>
            </a:fld>
            <a:endParaRPr lang="en-US"/>
          </a:p>
        </p:txBody>
      </p:sp>
    </p:spTree>
    <p:extLst>
      <p:ext uri="{BB962C8B-B14F-4D97-AF65-F5344CB8AC3E}">
        <p14:creationId xmlns:p14="http://schemas.microsoft.com/office/powerpoint/2010/main" val="4185040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33670C-F8CD-46DE-8A6B-387AD828CA08}" type="datetime1">
              <a:rPr lang="en-US" smtClean="0"/>
              <a:t>6/5/2016</a:t>
            </a:fld>
            <a:endParaRPr lang="en-US"/>
          </a:p>
        </p:txBody>
      </p:sp>
      <p:sp>
        <p:nvSpPr>
          <p:cNvPr id="5" name="Footer Placeholder 4"/>
          <p:cNvSpPr>
            <a:spLocks noGrp="1"/>
          </p:cNvSpPr>
          <p:nvPr>
            <p:ph type="ftr" sz="quarter" idx="11"/>
          </p:nvPr>
        </p:nvSpPr>
        <p:spPr/>
        <p:txBody>
          <a:bodyPr/>
          <a:lstStyle/>
          <a:p>
            <a:r>
              <a:rPr lang="en-US" smtClean="0"/>
              <a:t>By Trevin Hannibal</a:t>
            </a:r>
            <a:endParaRPr lang="en-US"/>
          </a:p>
        </p:txBody>
      </p:sp>
      <p:sp>
        <p:nvSpPr>
          <p:cNvPr id="6" name="Slide Number Placeholder 5"/>
          <p:cNvSpPr>
            <a:spLocks noGrp="1"/>
          </p:cNvSpPr>
          <p:nvPr>
            <p:ph type="sldNum" sz="quarter" idx="12"/>
          </p:nvPr>
        </p:nvSpPr>
        <p:spPr/>
        <p:txBody>
          <a:bodyPr/>
          <a:lstStyle/>
          <a:p>
            <a:fld id="{0E602CEC-6C01-44D6-92AE-3FFD5FC213A2}"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075F31-93B0-422C-9E96-AA2B0DBC32EC}" type="datetime1">
              <a:rPr lang="en-US" smtClean="0"/>
              <a:t>6/5/2016</a:t>
            </a:fld>
            <a:endParaRPr lang="en-US"/>
          </a:p>
        </p:txBody>
      </p:sp>
      <p:sp>
        <p:nvSpPr>
          <p:cNvPr id="5" name="Footer Placeholder 4"/>
          <p:cNvSpPr>
            <a:spLocks noGrp="1"/>
          </p:cNvSpPr>
          <p:nvPr>
            <p:ph type="ftr" sz="quarter" idx="11"/>
          </p:nvPr>
        </p:nvSpPr>
        <p:spPr/>
        <p:txBody>
          <a:bodyPr/>
          <a:lstStyle/>
          <a:p>
            <a:r>
              <a:rPr lang="en-US" smtClean="0"/>
              <a:t>By Trevin Hannibal</a:t>
            </a:r>
            <a:endParaRPr lang="en-US"/>
          </a:p>
        </p:txBody>
      </p:sp>
      <p:sp>
        <p:nvSpPr>
          <p:cNvPr id="6" name="Slide Number Placeholder 5"/>
          <p:cNvSpPr>
            <a:spLocks noGrp="1"/>
          </p:cNvSpPr>
          <p:nvPr>
            <p:ph type="sldNum" sz="quarter" idx="12"/>
          </p:nvPr>
        </p:nvSpPr>
        <p:spPr/>
        <p:txBody>
          <a:bodyPr/>
          <a:lstStyle/>
          <a:p>
            <a:fld id="{0E602CEC-6C01-44D6-92AE-3FFD5FC213A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2F8805-AD6F-4240-B58A-88964865BFBE}" type="datetime1">
              <a:rPr lang="en-US" smtClean="0"/>
              <a:t>6/5/2016</a:t>
            </a:fld>
            <a:endParaRPr lang="en-US"/>
          </a:p>
        </p:txBody>
      </p:sp>
      <p:sp>
        <p:nvSpPr>
          <p:cNvPr id="5" name="Footer Placeholder 4"/>
          <p:cNvSpPr>
            <a:spLocks noGrp="1"/>
          </p:cNvSpPr>
          <p:nvPr>
            <p:ph type="ftr" sz="quarter" idx="11"/>
          </p:nvPr>
        </p:nvSpPr>
        <p:spPr/>
        <p:txBody>
          <a:bodyPr/>
          <a:lstStyle/>
          <a:p>
            <a:r>
              <a:rPr lang="en-US" smtClean="0"/>
              <a:t>By Trevin Hannibal</a:t>
            </a:r>
            <a:endParaRPr lang="en-US"/>
          </a:p>
        </p:txBody>
      </p:sp>
      <p:sp>
        <p:nvSpPr>
          <p:cNvPr id="6" name="Slide Number Placeholder 5"/>
          <p:cNvSpPr>
            <a:spLocks noGrp="1"/>
          </p:cNvSpPr>
          <p:nvPr>
            <p:ph type="sldNum" sz="quarter" idx="12"/>
          </p:nvPr>
        </p:nvSpPr>
        <p:spPr/>
        <p:txBody>
          <a:bodyPr/>
          <a:lstStyle/>
          <a:p>
            <a:fld id="{0E602CEC-6C01-44D6-92AE-3FFD5FC213A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71ABEC-4F3B-4C85-B24A-6717A8C96EAE}" type="datetime1">
              <a:rPr lang="en-US" smtClean="0"/>
              <a:t>6/5/2016</a:t>
            </a:fld>
            <a:endParaRPr lang="en-US"/>
          </a:p>
        </p:txBody>
      </p:sp>
      <p:sp>
        <p:nvSpPr>
          <p:cNvPr id="5" name="Footer Placeholder 4"/>
          <p:cNvSpPr>
            <a:spLocks noGrp="1"/>
          </p:cNvSpPr>
          <p:nvPr>
            <p:ph type="ftr" sz="quarter" idx="11"/>
          </p:nvPr>
        </p:nvSpPr>
        <p:spPr/>
        <p:txBody>
          <a:bodyPr/>
          <a:lstStyle/>
          <a:p>
            <a:r>
              <a:rPr lang="en-US" smtClean="0"/>
              <a:t>By Trevin Hannibal</a:t>
            </a:r>
            <a:endParaRPr lang="en-US"/>
          </a:p>
        </p:txBody>
      </p:sp>
      <p:sp>
        <p:nvSpPr>
          <p:cNvPr id="6" name="Slide Number Placeholder 5"/>
          <p:cNvSpPr>
            <a:spLocks noGrp="1"/>
          </p:cNvSpPr>
          <p:nvPr>
            <p:ph type="sldNum" sz="quarter" idx="12"/>
          </p:nvPr>
        </p:nvSpPr>
        <p:spPr/>
        <p:txBody>
          <a:bodyPr/>
          <a:lstStyle/>
          <a:p>
            <a:fld id="{0E602CEC-6C01-44D6-92AE-3FFD5FC213A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F8EA0B-4141-4BCC-AE3F-56393DAA9602}" type="datetime1">
              <a:rPr lang="en-US" smtClean="0"/>
              <a:t>6/5/2016</a:t>
            </a:fld>
            <a:endParaRPr lang="en-US"/>
          </a:p>
        </p:txBody>
      </p:sp>
      <p:sp>
        <p:nvSpPr>
          <p:cNvPr id="5" name="Footer Placeholder 4"/>
          <p:cNvSpPr>
            <a:spLocks noGrp="1"/>
          </p:cNvSpPr>
          <p:nvPr>
            <p:ph type="ftr" sz="quarter" idx="11"/>
          </p:nvPr>
        </p:nvSpPr>
        <p:spPr/>
        <p:txBody>
          <a:bodyPr/>
          <a:lstStyle/>
          <a:p>
            <a:r>
              <a:rPr lang="en-US" smtClean="0"/>
              <a:t>By Trevin Hannibal</a:t>
            </a:r>
            <a:endParaRPr lang="en-US"/>
          </a:p>
        </p:txBody>
      </p:sp>
      <p:sp>
        <p:nvSpPr>
          <p:cNvPr id="6" name="Slide Number Placeholder 5"/>
          <p:cNvSpPr>
            <a:spLocks noGrp="1"/>
          </p:cNvSpPr>
          <p:nvPr>
            <p:ph type="sldNum" sz="quarter" idx="12"/>
          </p:nvPr>
        </p:nvSpPr>
        <p:spPr/>
        <p:txBody>
          <a:bodyPr/>
          <a:lstStyle/>
          <a:p>
            <a:fld id="{0E602CEC-6C01-44D6-92AE-3FFD5FC213A2}"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D9CE9F-F941-4470-AB6C-D900F49A07D8}" type="datetime1">
              <a:rPr lang="en-US" smtClean="0"/>
              <a:t>6/5/2016</a:t>
            </a:fld>
            <a:endParaRPr lang="en-US"/>
          </a:p>
        </p:txBody>
      </p:sp>
      <p:sp>
        <p:nvSpPr>
          <p:cNvPr id="6" name="Footer Placeholder 5"/>
          <p:cNvSpPr>
            <a:spLocks noGrp="1"/>
          </p:cNvSpPr>
          <p:nvPr>
            <p:ph type="ftr" sz="quarter" idx="11"/>
          </p:nvPr>
        </p:nvSpPr>
        <p:spPr/>
        <p:txBody>
          <a:bodyPr/>
          <a:lstStyle/>
          <a:p>
            <a:r>
              <a:rPr lang="en-US" smtClean="0"/>
              <a:t>By Trevin Hannibal</a:t>
            </a:r>
            <a:endParaRPr lang="en-US"/>
          </a:p>
        </p:txBody>
      </p:sp>
      <p:sp>
        <p:nvSpPr>
          <p:cNvPr id="7" name="Slide Number Placeholder 6"/>
          <p:cNvSpPr>
            <a:spLocks noGrp="1"/>
          </p:cNvSpPr>
          <p:nvPr>
            <p:ph type="sldNum" sz="quarter" idx="12"/>
          </p:nvPr>
        </p:nvSpPr>
        <p:spPr/>
        <p:txBody>
          <a:bodyPr/>
          <a:lstStyle/>
          <a:p>
            <a:fld id="{0E602CEC-6C01-44D6-92AE-3FFD5FC213A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A0878-3B62-4F2F-9889-4EF3130B4300}" type="datetime1">
              <a:rPr lang="en-US" smtClean="0"/>
              <a:t>6/5/2016</a:t>
            </a:fld>
            <a:endParaRPr lang="en-US"/>
          </a:p>
        </p:txBody>
      </p:sp>
      <p:sp>
        <p:nvSpPr>
          <p:cNvPr id="8" name="Footer Placeholder 7"/>
          <p:cNvSpPr>
            <a:spLocks noGrp="1"/>
          </p:cNvSpPr>
          <p:nvPr>
            <p:ph type="ftr" sz="quarter" idx="11"/>
          </p:nvPr>
        </p:nvSpPr>
        <p:spPr/>
        <p:txBody>
          <a:bodyPr/>
          <a:lstStyle/>
          <a:p>
            <a:r>
              <a:rPr lang="en-US" smtClean="0"/>
              <a:t>By Trevin Hannibal</a:t>
            </a:r>
            <a:endParaRPr lang="en-US"/>
          </a:p>
        </p:txBody>
      </p:sp>
      <p:sp>
        <p:nvSpPr>
          <p:cNvPr id="9" name="Slide Number Placeholder 8"/>
          <p:cNvSpPr>
            <a:spLocks noGrp="1"/>
          </p:cNvSpPr>
          <p:nvPr>
            <p:ph type="sldNum" sz="quarter" idx="12"/>
          </p:nvPr>
        </p:nvSpPr>
        <p:spPr/>
        <p:txBody>
          <a:bodyPr/>
          <a:lstStyle/>
          <a:p>
            <a:fld id="{0E602CEC-6C01-44D6-92AE-3FFD5FC213A2}"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1BEF19-83B3-45DC-A558-7373B336C25F}" type="datetime1">
              <a:rPr lang="en-US" smtClean="0"/>
              <a:t>6/5/2016</a:t>
            </a:fld>
            <a:endParaRPr lang="en-US"/>
          </a:p>
        </p:txBody>
      </p:sp>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DF347-C994-4011-8E8B-660FE78B4531}" type="datetime1">
              <a:rPr lang="en-US" smtClean="0"/>
              <a:t>6/5/2016</a:t>
            </a:fld>
            <a:endParaRPr lang="en-US"/>
          </a:p>
        </p:txBody>
      </p:sp>
      <p:sp>
        <p:nvSpPr>
          <p:cNvPr id="3" name="Footer Placeholder 2"/>
          <p:cNvSpPr>
            <a:spLocks noGrp="1"/>
          </p:cNvSpPr>
          <p:nvPr>
            <p:ph type="ftr" sz="quarter" idx="11"/>
          </p:nvPr>
        </p:nvSpPr>
        <p:spPr/>
        <p:txBody>
          <a:bodyPr/>
          <a:lstStyle/>
          <a:p>
            <a:r>
              <a:rPr lang="en-US" smtClean="0"/>
              <a:t>By Trevin Hannibal</a:t>
            </a:r>
            <a:endParaRPr lang="en-US"/>
          </a:p>
        </p:txBody>
      </p:sp>
      <p:sp>
        <p:nvSpPr>
          <p:cNvPr id="4" name="Slide Number Placeholder 3"/>
          <p:cNvSpPr>
            <a:spLocks noGrp="1"/>
          </p:cNvSpPr>
          <p:nvPr>
            <p:ph type="sldNum" sz="quarter" idx="12"/>
          </p:nvPr>
        </p:nvSpPr>
        <p:spPr/>
        <p:txBody>
          <a:bodyPr/>
          <a:lstStyle/>
          <a:p>
            <a:fld id="{0E602CEC-6C01-44D6-92AE-3FFD5FC213A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B5D469-521D-4C7E-94BE-3770D97E1767}" type="datetime1">
              <a:rPr lang="en-US" smtClean="0"/>
              <a:t>6/5/2016</a:t>
            </a:fld>
            <a:endParaRPr lang="en-US"/>
          </a:p>
        </p:txBody>
      </p:sp>
      <p:sp>
        <p:nvSpPr>
          <p:cNvPr id="6" name="Footer Placeholder 5"/>
          <p:cNvSpPr>
            <a:spLocks noGrp="1"/>
          </p:cNvSpPr>
          <p:nvPr>
            <p:ph type="ftr" sz="quarter" idx="11"/>
          </p:nvPr>
        </p:nvSpPr>
        <p:spPr/>
        <p:txBody>
          <a:bodyPr/>
          <a:lstStyle/>
          <a:p>
            <a:r>
              <a:rPr lang="en-US" smtClean="0"/>
              <a:t>By Trevin Hannibal</a:t>
            </a:r>
            <a:endParaRPr lang="en-US"/>
          </a:p>
        </p:txBody>
      </p:sp>
      <p:sp>
        <p:nvSpPr>
          <p:cNvPr id="7" name="Slide Number Placeholder 6"/>
          <p:cNvSpPr>
            <a:spLocks noGrp="1"/>
          </p:cNvSpPr>
          <p:nvPr>
            <p:ph type="sldNum" sz="quarter" idx="12"/>
          </p:nvPr>
        </p:nvSpPr>
        <p:spPr/>
        <p:txBody>
          <a:bodyPr/>
          <a:lstStyle/>
          <a:p>
            <a:fld id="{0E602CEC-6C01-44D6-92AE-3FFD5FC213A2}"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0B600-C423-4159-A279-0987EEEF431C}" type="datetime1">
              <a:rPr lang="en-US" smtClean="0"/>
              <a:t>6/5/2016</a:t>
            </a:fld>
            <a:endParaRPr lang="en-US"/>
          </a:p>
        </p:txBody>
      </p:sp>
      <p:sp>
        <p:nvSpPr>
          <p:cNvPr id="6" name="Footer Placeholder 5"/>
          <p:cNvSpPr>
            <a:spLocks noGrp="1"/>
          </p:cNvSpPr>
          <p:nvPr>
            <p:ph type="ftr" sz="quarter" idx="11"/>
          </p:nvPr>
        </p:nvSpPr>
        <p:spPr/>
        <p:txBody>
          <a:bodyPr/>
          <a:lstStyle/>
          <a:p>
            <a:r>
              <a:rPr lang="en-US" smtClean="0"/>
              <a:t>By Trevin Hannibal</a:t>
            </a:r>
            <a:endParaRPr lang="en-US"/>
          </a:p>
        </p:txBody>
      </p:sp>
      <p:sp>
        <p:nvSpPr>
          <p:cNvPr id="7" name="Slide Number Placeholder 6"/>
          <p:cNvSpPr>
            <a:spLocks noGrp="1"/>
          </p:cNvSpPr>
          <p:nvPr>
            <p:ph type="sldNum" sz="quarter" idx="12"/>
          </p:nvPr>
        </p:nvSpPr>
        <p:spPr/>
        <p:txBody>
          <a:bodyPr/>
          <a:lstStyle/>
          <a:p>
            <a:fld id="{0E602CEC-6C01-44D6-92AE-3FFD5FC213A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46C120F-4D81-43E7-8259-97B301634272}" type="datetime1">
              <a:rPr lang="en-US" smtClean="0"/>
              <a:t>6/5/2016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smtClean="0"/>
              <a:t>By Trevin Hannibal</a:t>
            </a: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E602CEC-6C01-44D6-92AE-3FFD5FC213A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8229600" cy="1927225"/>
          </a:xfrm>
        </p:spPr>
        <p:txBody>
          <a:bodyPr/>
          <a:lstStyle/>
          <a:p>
            <a:r>
              <a:rPr lang="en-US" dirty="0" smtClean="0"/>
              <a:t>Pre-seen in a </a:t>
            </a:r>
            <a:br>
              <a:rPr lang="en-US" dirty="0" smtClean="0"/>
            </a:br>
            <a:r>
              <a:rPr lang="en-US" dirty="0" smtClean="0"/>
              <a:t>nut shell – June 2016</a:t>
            </a:r>
            <a:endParaRPr lang="en-US" dirty="0"/>
          </a:p>
        </p:txBody>
      </p:sp>
      <p:sp>
        <p:nvSpPr>
          <p:cNvPr id="3" name="Subtitle 2"/>
          <p:cNvSpPr>
            <a:spLocks noGrp="1"/>
          </p:cNvSpPr>
          <p:nvPr>
            <p:ph type="subTitle" idx="1"/>
          </p:nvPr>
        </p:nvSpPr>
        <p:spPr>
          <a:xfrm>
            <a:off x="685800" y="3505200"/>
            <a:ext cx="8077200" cy="838200"/>
          </a:xfrm>
        </p:spPr>
        <p:txBody>
          <a:bodyPr>
            <a:normAutofit/>
          </a:bodyPr>
          <a:lstStyle/>
          <a:p>
            <a:r>
              <a:rPr lang="en-US" dirty="0" smtClean="0"/>
              <a:t>By </a:t>
            </a:r>
            <a:r>
              <a:rPr lang="en-US" dirty="0" err="1" smtClean="0"/>
              <a:t>Trevin</a:t>
            </a:r>
            <a:r>
              <a:rPr lang="en-US" dirty="0" smtClean="0"/>
              <a:t> Hannibal</a:t>
            </a:r>
            <a:r>
              <a:rPr lang="en-US" smtClean="0"/>
              <a:t/>
            </a:r>
            <a:br>
              <a:rPr lang="en-US" smtClean="0"/>
            </a:br>
            <a:r>
              <a:rPr lang="en-US" sz="1200" b="1" smtClean="0"/>
              <a:t>(CIMA </a:t>
            </a:r>
            <a:r>
              <a:rPr lang="en-US" sz="1200" b="1" dirty="0"/>
              <a:t>Passed Finalist, Pg.Dip.BA, MBA (Cardiff Metropolitan University)</a:t>
            </a:r>
            <a:endParaRPr lang="en-US" sz="1200" dirty="0"/>
          </a:p>
        </p:txBody>
      </p:sp>
      <p:sp>
        <p:nvSpPr>
          <p:cNvPr id="4" name="TextBox 3"/>
          <p:cNvSpPr txBox="1"/>
          <p:nvPr/>
        </p:nvSpPr>
        <p:spPr>
          <a:xfrm>
            <a:off x="644236" y="4866620"/>
            <a:ext cx="7772400" cy="523220"/>
          </a:xfrm>
          <a:prstGeom prst="rect">
            <a:avLst/>
          </a:prstGeom>
          <a:noFill/>
        </p:spPr>
        <p:txBody>
          <a:bodyPr wrap="square" rtlCol="0">
            <a:spAutoFit/>
          </a:bodyPr>
          <a:lstStyle/>
          <a:p>
            <a:r>
              <a:rPr lang="en-US" sz="2800" b="1" dirty="0" smtClean="0">
                <a:solidFill>
                  <a:schemeClr val="tx2">
                    <a:lumMod val="75000"/>
                  </a:schemeClr>
                </a:solidFill>
                <a:latin typeface="Goudy Old Style" pitchFamily="18" charset="0"/>
              </a:rPr>
              <a:t>Case of </a:t>
            </a:r>
            <a:r>
              <a:rPr lang="en-US" sz="2800" b="1" dirty="0" err="1" smtClean="0">
                <a:solidFill>
                  <a:schemeClr val="tx2">
                    <a:lumMod val="75000"/>
                  </a:schemeClr>
                </a:solidFill>
                <a:latin typeface="Goudy Old Style" pitchFamily="18" charset="0"/>
              </a:rPr>
              <a:t>Ruhunu</a:t>
            </a:r>
            <a:r>
              <a:rPr lang="en-US" sz="2800" b="1" dirty="0" smtClean="0">
                <a:solidFill>
                  <a:schemeClr val="tx2">
                    <a:lumMod val="75000"/>
                  </a:schemeClr>
                </a:solidFill>
                <a:latin typeface="Goudy Old Style" pitchFamily="18" charset="0"/>
              </a:rPr>
              <a:t> </a:t>
            </a:r>
            <a:r>
              <a:rPr lang="en-US" sz="2800" b="1" dirty="0">
                <a:solidFill>
                  <a:schemeClr val="tx2">
                    <a:lumMod val="75000"/>
                  </a:schemeClr>
                </a:solidFill>
                <a:latin typeface="Goudy Old Style" pitchFamily="18" charset="0"/>
              </a:rPr>
              <a:t>Putra Energy Group of </a:t>
            </a:r>
            <a:r>
              <a:rPr lang="en-US" sz="2800" b="1" dirty="0" smtClean="0">
                <a:solidFill>
                  <a:schemeClr val="tx2">
                    <a:lumMod val="75000"/>
                  </a:schemeClr>
                </a:solidFill>
                <a:latin typeface="Goudy Old Style" pitchFamily="18" charset="0"/>
              </a:rPr>
              <a:t>Companies </a:t>
            </a:r>
            <a:endParaRPr lang="en-US" sz="2800" dirty="0">
              <a:solidFill>
                <a:schemeClr val="tx2">
                  <a:lumMod val="75000"/>
                </a:schemeClr>
              </a:solidFill>
              <a:latin typeface="Goudy Old Style" pitchFamily="18" charset="0"/>
            </a:endParaRPr>
          </a:p>
        </p:txBody>
      </p:sp>
      <p:sp>
        <p:nvSpPr>
          <p:cNvPr id="5" name="Footer Placeholder 4"/>
          <p:cNvSpPr>
            <a:spLocks noGrp="1"/>
          </p:cNvSpPr>
          <p:nvPr>
            <p:ph type="ftr" sz="quarter" idx="11"/>
          </p:nvPr>
        </p:nvSpPr>
        <p:spPr/>
        <p:txBody>
          <a:bodyPr/>
          <a:lstStyle/>
          <a:p>
            <a:r>
              <a:rPr lang="en-US" smtClean="0"/>
              <a:t>By Trevin Hannibal</a:t>
            </a:r>
            <a:endParaRPr lang="en-US"/>
          </a:p>
        </p:txBody>
      </p:sp>
      <p:sp>
        <p:nvSpPr>
          <p:cNvPr id="6" name="Slide Number Placeholder 5"/>
          <p:cNvSpPr>
            <a:spLocks noGrp="1"/>
          </p:cNvSpPr>
          <p:nvPr>
            <p:ph type="sldNum" sz="quarter" idx="12"/>
          </p:nvPr>
        </p:nvSpPr>
        <p:spPr/>
        <p:txBody>
          <a:bodyPr/>
          <a:lstStyle/>
          <a:p>
            <a:fld id="{0E602CEC-6C01-44D6-92AE-3FFD5FC213A2}" type="slidenum">
              <a:rPr lang="en-US" smtClean="0"/>
              <a:t>1</a:t>
            </a:fld>
            <a:endParaRPr lang="en-US"/>
          </a:p>
        </p:txBody>
      </p:sp>
    </p:spTree>
    <p:extLst>
      <p:ext uri="{BB962C8B-B14F-4D97-AF65-F5344CB8AC3E}">
        <p14:creationId xmlns:p14="http://schemas.microsoft.com/office/powerpoint/2010/main" val="2533907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 RPE</a:t>
            </a:r>
            <a:endParaRPr lang="en-US" dirty="0"/>
          </a:p>
        </p:txBody>
      </p:sp>
      <p:sp>
        <p:nvSpPr>
          <p:cNvPr id="3" name="Content Placeholder 2"/>
          <p:cNvSpPr>
            <a:spLocks noGrp="1"/>
          </p:cNvSpPr>
          <p:nvPr>
            <p:ph idx="1"/>
          </p:nvPr>
        </p:nvSpPr>
        <p:spPr/>
        <p:txBody>
          <a:bodyPr/>
          <a:lstStyle/>
          <a:p>
            <a:r>
              <a:rPr lang="en-US" dirty="0"/>
              <a:t>Currently there are more than 500 employees working at RPE’s head office and filling </a:t>
            </a:r>
            <a:r>
              <a:rPr lang="en-US" dirty="0" smtClean="0"/>
              <a:t>stations</a:t>
            </a:r>
            <a:br>
              <a:rPr lang="en-US" dirty="0" smtClean="0"/>
            </a:br>
            <a:endParaRPr lang="en-US" dirty="0" smtClean="0"/>
          </a:p>
          <a:p>
            <a:r>
              <a:rPr lang="en-US" dirty="0"/>
              <a:t>RPE also provides adequate training, encourages staff development and provides opportunities for growth</a:t>
            </a:r>
          </a:p>
        </p:txBody>
      </p:sp>
      <p:pic>
        <p:nvPicPr>
          <p:cNvPr id="9218" name="Picture 2" descr="C:\Users\User\Downloads\staf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86200"/>
            <a:ext cx="3909326" cy="243681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User\Downloads\Staff-Trai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810000"/>
            <a:ext cx="4175125" cy="270819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10</a:t>
            </a:fld>
            <a:endParaRPr lang="en-US"/>
          </a:p>
        </p:txBody>
      </p:sp>
    </p:spTree>
    <p:extLst>
      <p:ext uri="{BB962C8B-B14F-4D97-AF65-F5344CB8AC3E}">
        <p14:creationId xmlns:p14="http://schemas.microsoft.com/office/powerpoint/2010/main" val="252896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channel of RPE</a:t>
            </a:r>
            <a:endParaRPr lang="en-US" dirty="0"/>
          </a:p>
        </p:txBody>
      </p:sp>
      <p:sp>
        <p:nvSpPr>
          <p:cNvPr id="3" name="Content Placeholder 2"/>
          <p:cNvSpPr>
            <a:spLocks noGrp="1"/>
          </p:cNvSpPr>
          <p:nvPr>
            <p:ph idx="1"/>
          </p:nvPr>
        </p:nvSpPr>
        <p:spPr/>
        <p:txBody>
          <a:bodyPr/>
          <a:lstStyle/>
          <a:p>
            <a:r>
              <a:rPr lang="en-US" dirty="0"/>
              <a:t>3,000 dealers and 20 distributors working across the </a:t>
            </a:r>
            <a:r>
              <a:rPr lang="en-US" dirty="0" smtClean="0"/>
              <a:t>country.</a:t>
            </a:r>
          </a:p>
          <a:p>
            <a:endParaRPr lang="en-US" dirty="0"/>
          </a:p>
          <a:p>
            <a:r>
              <a:rPr lang="en-US" dirty="0"/>
              <a:t>RPE delivers </a:t>
            </a:r>
            <a:r>
              <a:rPr lang="en-US" dirty="0" err="1"/>
              <a:t>customised</a:t>
            </a:r>
            <a:r>
              <a:rPr lang="en-US" dirty="0"/>
              <a:t> LP gas solutions that serve commercial, industrial and domestic </a:t>
            </a:r>
            <a:r>
              <a:rPr lang="en-US" dirty="0" smtClean="0"/>
              <a:t>requirements.</a:t>
            </a:r>
            <a:br>
              <a:rPr lang="en-US" dirty="0" smtClean="0"/>
            </a:br>
            <a:endParaRPr lang="en-US" dirty="0" smtClean="0"/>
          </a:p>
          <a:p>
            <a:r>
              <a:rPr lang="en-US" dirty="0" smtClean="0"/>
              <a:t>Opened </a:t>
            </a:r>
            <a:r>
              <a:rPr lang="en-US" dirty="0"/>
              <a:t>up a new filling station at the </a:t>
            </a:r>
            <a:r>
              <a:rPr lang="en-US" dirty="0" err="1"/>
              <a:t>Hambanthota</a:t>
            </a:r>
            <a:r>
              <a:rPr lang="en-US" dirty="0"/>
              <a:t> </a:t>
            </a:r>
            <a:r>
              <a:rPr lang="en-US" dirty="0" err="1"/>
              <a:t>harbour</a:t>
            </a:r>
            <a:r>
              <a:rPr lang="en-US" dirty="0"/>
              <a:t>, which fulfills the fuel needs of the fisheries </a:t>
            </a:r>
            <a:r>
              <a:rPr lang="en-US" dirty="0" smtClean="0"/>
              <a:t>sector.</a:t>
            </a:r>
            <a:endParaRPr lang="en-US" dirty="0"/>
          </a:p>
        </p:txBody>
      </p:sp>
      <p:pic>
        <p:nvPicPr>
          <p:cNvPr id="10242" name="Picture 2" descr="C:\Users\User\Downloads\gas-99075_64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5044440"/>
            <a:ext cx="2560638" cy="172212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User\Downloads\SriLankaStatesM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953000"/>
            <a:ext cx="16764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11</a:t>
            </a:fld>
            <a:endParaRPr lang="en-US"/>
          </a:p>
        </p:txBody>
      </p:sp>
    </p:spTree>
    <p:extLst>
      <p:ext uri="{BB962C8B-B14F-4D97-AF65-F5344CB8AC3E}">
        <p14:creationId xmlns:p14="http://schemas.microsoft.com/office/powerpoint/2010/main" val="231883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 RPE</a:t>
            </a:r>
            <a:endParaRPr lang="en-US" dirty="0"/>
          </a:p>
        </p:txBody>
      </p:sp>
      <p:sp>
        <p:nvSpPr>
          <p:cNvPr id="3" name="Content Placeholder 2"/>
          <p:cNvSpPr>
            <a:spLocks noGrp="1"/>
          </p:cNvSpPr>
          <p:nvPr>
            <p:ph idx="1"/>
          </p:nvPr>
        </p:nvSpPr>
        <p:spPr/>
        <p:txBody>
          <a:bodyPr/>
          <a:lstStyle/>
          <a:p>
            <a:r>
              <a:rPr lang="en-US" dirty="0" smtClean="0"/>
              <a:t>Issues in share price</a:t>
            </a:r>
          </a:p>
          <a:p>
            <a:pPr lvl="1"/>
            <a:r>
              <a:rPr lang="en-US" dirty="0" smtClean="0"/>
              <a:t>Fluctuating @ </a:t>
            </a:r>
            <a:r>
              <a:rPr lang="en-US" dirty="0" err="1" smtClean="0"/>
              <a:t>Rs</a:t>
            </a:r>
            <a:r>
              <a:rPr lang="en-US" dirty="0"/>
              <a:t>. 80 - 85 during the last 6 months, which is lower than the net assets value of the group</a:t>
            </a:r>
            <a:r>
              <a:rPr lang="en-US" dirty="0" smtClean="0"/>
              <a:t>.</a:t>
            </a:r>
            <a:br>
              <a:rPr lang="en-US" dirty="0" smtClean="0"/>
            </a:br>
            <a:endParaRPr lang="en-US" dirty="0" smtClean="0"/>
          </a:p>
          <a:p>
            <a:r>
              <a:rPr lang="en-US" dirty="0"/>
              <a:t>The sharp drop in crude oil price has exerted downward pressure on LP gas and </a:t>
            </a:r>
            <a:r>
              <a:rPr lang="en-US" dirty="0" err="1"/>
              <a:t>Ruhunu</a:t>
            </a:r>
            <a:r>
              <a:rPr lang="en-US" dirty="0"/>
              <a:t> Putra passed on the benefits to customers in </a:t>
            </a:r>
            <a:r>
              <a:rPr lang="en-US" dirty="0" smtClean="0"/>
              <a:t>2015.</a:t>
            </a:r>
            <a:br>
              <a:rPr lang="en-US" dirty="0" smtClean="0"/>
            </a:br>
            <a:endParaRPr lang="en-US" dirty="0" smtClean="0"/>
          </a:p>
          <a:p>
            <a:r>
              <a:rPr lang="en-US" dirty="0"/>
              <a:t>Even though there are only a few players in the market, the bulk market is severely affected by competition. The company may need more effective strategies to maintain the exiting market dynamics.</a:t>
            </a:r>
          </a:p>
          <a:p>
            <a:endParaRPr lang="en-US" dirty="0"/>
          </a:p>
        </p:txBody>
      </p:sp>
      <p:pic>
        <p:nvPicPr>
          <p:cNvPr id="11266" name="Picture 2" descr="C:\Users\User\Downloads\Image resize man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2277" y="516405"/>
            <a:ext cx="1909763" cy="146479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12</a:t>
            </a:fld>
            <a:endParaRPr lang="en-US"/>
          </a:p>
        </p:txBody>
      </p:sp>
    </p:spTree>
    <p:extLst>
      <p:ext uri="{BB962C8B-B14F-4D97-AF65-F5344CB8AC3E}">
        <p14:creationId xmlns:p14="http://schemas.microsoft.com/office/powerpoint/2010/main" val="67211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 RPE</a:t>
            </a:r>
          </a:p>
        </p:txBody>
      </p:sp>
      <p:sp>
        <p:nvSpPr>
          <p:cNvPr id="3" name="Content Placeholder 2"/>
          <p:cNvSpPr>
            <a:spLocks noGrp="1"/>
          </p:cNvSpPr>
          <p:nvPr>
            <p:ph idx="1"/>
          </p:nvPr>
        </p:nvSpPr>
        <p:spPr/>
        <p:txBody>
          <a:bodyPr/>
          <a:lstStyle/>
          <a:p>
            <a:r>
              <a:rPr lang="en-US" dirty="0" smtClean="0"/>
              <a:t>Parking </a:t>
            </a:r>
            <a:r>
              <a:rPr lang="en-US" dirty="0"/>
              <a:t>lot of the existing office premises was not sufficient and the company entered into a rent agreement for </a:t>
            </a:r>
            <a:r>
              <a:rPr lang="en-US" dirty="0" err="1"/>
              <a:t>Rs</a:t>
            </a:r>
            <a:r>
              <a:rPr lang="en-US" dirty="0"/>
              <a:t>. 25,000 per </a:t>
            </a:r>
            <a:r>
              <a:rPr lang="en-US" dirty="0" smtClean="0"/>
              <a:t>month.</a:t>
            </a:r>
            <a:br>
              <a:rPr lang="en-US" dirty="0" smtClean="0"/>
            </a:br>
            <a:endParaRPr lang="en-US" dirty="0" smtClean="0"/>
          </a:p>
          <a:p>
            <a:r>
              <a:rPr lang="en-US" dirty="0"/>
              <a:t>Further RPE has given their own building in </a:t>
            </a:r>
            <a:r>
              <a:rPr lang="en-US" dirty="0" err="1" smtClean="0"/>
              <a:t>Wattala</a:t>
            </a:r>
            <a:r>
              <a:rPr lang="en-US" dirty="0" smtClean="0"/>
              <a:t> </a:t>
            </a:r>
            <a:r>
              <a:rPr lang="en-US" dirty="0"/>
              <a:t>to </a:t>
            </a:r>
            <a:r>
              <a:rPr lang="en-US" dirty="0" err="1"/>
              <a:t>Ruhunu</a:t>
            </a:r>
            <a:r>
              <a:rPr lang="en-US" dirty="0"/>
              <a:t> Putra Tea Export (</a:t>
            </a:r>
            <a:r>
              <a:rPr lang="en-US" dirty="0" err="1"/>
              <a:t>Pvt</a:t>
            </a:r>
            <a:r>
              <a:rPr lang="en-US" dirty="0"/>
              <a:t>) Limited </a:t>
            </a:r>
            <a:r>
              <a:rPr lang="en-US" dirty="0" smtClean="0"/>
              <a:t>to </a:t>
            </a:r>
            <a:r>
              <a:rPr lang="en-US" dirty="0"/>
              <a:t>be used for blending tea and carrying out the packaging of export orders.</a:t>
            </a:r>
          </a:p>
          <a:p>
            <a:endParaRPr lang="en-US" dirty="0"/>
          </a:p>
        </p:txBody>
      </p:sp>
      <p:pic>
        <p:nvPicPr>
          <p:cNvPr id="4" name="Picture 2" descr="C:\Users\User\Downloads\Image resize man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419600"/>
            <a:ext cx="2971800" cy="227938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By Trevin Hannibal</a:t>
            </a:r>
            <a:endParaRPr lang="en-US"/>
          </a:p>
        </p:txBody>
      </p:sp>
      <p:sp>
        <p:nvSpPr>
          <p:cNvPr id="6" name="Slide Number Placeholder 5"/>
          <p:cNvSpPr>
            <a:spLocks noGrp="1"/>
          </p:cNvSpPr>
          <p:nvPr>
            <p:ph type="sldNum" sz="quarter" idx="12"/>
          </p:nvPr>
        </p:nvSpPr>
        <p:spPr/>
        <p:txBody>
          <a:bodyPr/>
          <a:lstStyle/>
          <a:p>
            <a:fld id="{0E602CEC-6C01-44D6-92AE-3FFD5FC213A2}" type="slidenum">
              <a:rPr lang="en-US" smtClean="0"/>
              <a:t>13</a:t>
            </a:fld>
            <a:endParaRPr lang="en-US"/>
          </a:p>
        </p:txBody>
      </p:sp>
    </p:spTree>
    <p:extLst>
      <p:ext uri="{BB962C8B-B14F-4D97-AF65-F5344CB8AC3E}">
        <p14:creationId xmlns:p14="http://schemas.microsoft.com/office/powerpoint/2010/main" val="168163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rmAutofit fontScale="90000"/>
          </a:bodyPr>
          <a:lstStyle/>
          <a:p>
            <a:r>
              <a:rPr lang="en-US" b="1" dirty="0" err="1"/>
              <a:t>Ruhunu</a:t>
            </a:r>
            <a:r>
              <a:rPr lang="en-US" b="1" dirty="0"/>
              <a:t> Putra Supermarkets (</a:t>
            </a:r>
            <a:r>
              <a:rPr lang="en-US" b="1" dirty="0" err="1"/>
              <a:t>Pvt</a:t>
            </a:r>
            <a:r>
              <a:rPr lang="en-US" b="1" dirty="0"/>
              <a:t>) Limited (RPS)</a:t>
            </a:r>
            <a:endParaRPr lang="en-US" dirty="0"/>
          </a:p>
        </p:txBody>
      </p:sp>
      <p:sp>
        <p:nvSpPr>
          <p:cNvPr id="3" name="Content Placeholder 2"/>
          <p:cNvSpPr>
            <a:spLocks noGrp="1"/>
          </p:cNvSpPr>
          <p:nvPr>
            <p:ph idx="1"/>
          </p:nvPr>
        </p:nvSpPr>
        <p:spPr/>
        <p:txBody>
          <a:bodyPr/>
          <a:lstStyle/>
          <a:p>
            <a:r>
              <a:rPr lang="en-US" dirty="0" smtClean="0"/>
              <a:t>Established in 2006</a:t>
            </a:r>
            <a:br>
              <a:rPr lang="en-US" dirty="0" smtClean="0"/>
            </a:br>
            <a:endParaRPr lang="en-US" dirty="0" smtClean="0"/>
          </a:p>
          <a:p>
            <a:r>
              <a:rPr lang="en-US" dirty="0"/>
              <a:t>RPE holds 80% of RPS’s stated capital </a:t>
            </a:r>
            <a:r>
              <a:rPr lang="en-US" dirty="0" smtClean="0"/>
              <a:t>&amp; 20% by John and </a:t>
            </a:r>
            <a:r>
              <a:rPr lang="en-US" dirty="0" err="1" smtClean="0"/>
              <a:t>Sarath</a:t>
            </a:r>
            <a:r>
              <a:rPr lang="en-US" dirty="0" smtClean="0"/>
              <a:t>.</a:t>
            </a:r>
            <a:endParaRPr lang="en-US" dirty="0"/>
          </a:p>
          <a:p>
            <a:endParaRPr lang="en-US" dirty="0" smtClean="0"/>
          </a:p>
        </p:txBody>
      </p:sp>
      <p:pic>
        <p:nvPicPr>
          <p:cNvPr id="12290" name="Picture 2" descr="C:\Users\User\Downloads\Supermarket-trolley-fille-014-Guardian-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1" y="3313112"/>
            <a:ext cx="4419599" cy="3316288"/>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User\Downloads\supermarke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313112"/>
            <a:ext cx="4191001" cy="328644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14</a:t>
            </a:fld>
            <a:endParaRPr lang="en-US"/>
          </a:p>
        </p:txBody>
      </p:sp>
    </p:spTree>
    <p:extLst>
      <p:ext uri="{BB962C8B-B14F-4D97-AF65-F5344CB8AC3E}">
        <p14:creationId xmlns:p14="http://schemas.microsoft.com/office/powerpoint/2010/main" val="55263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facilities</a:t>
            </a:r>
            <a:endParaRPr lang="en-US" dirty="0"/>
          </a:p>
        </p:txBody>
      </p:sp>
      <p:sp>
        <p:nvSpPr>
          <p:cNvPr id="3" name="Content Placeholder 2"/>
          <p:cNvSpPr>
            <a:spLocks noGrp="1"/>
          </p:cNvSpPr>
          <p:nvPr>
            <p:ph idx="1"/>
          </p:nvPr>
        </p:nvSpPr>
        <p:spPr/>
        <p:txBody>
          <a:bodyPr/>
          <a:lstStyle/>
          <a:p>
            <a:r>
              <a:rPr lang="en-US" dirty="0" smtClean="0"/>
              <a:t>Opening </a:t>
            </a:r>
            <a:r>
              <a:rPr lang="en-US" dirty="0"/>
              <a:t>hours of the supermarket outlets till 11 </a:t>
            </a:r>
            <a:r>
              <a:rPr lang="en-US" dirty="0" smtClean="0"/>
              <a:t>pm</a:t>
            </a:r>
            <a:br>
              <a:rPr lang="en-US" dirty="0" smtClean="0"/>
            </a:br>
            <a:endParaRPr lang="en-US" dirty="0" smtClean="0"/>
          </a:p>
          <a:p>
            <a:r>
              <a:rPr lang="en-US" dirty="0"/>
              <a:t>A convenience store was jointly operated with the fuel retail outlets along </a:t>
            </a:r>
            <a:r>
              <a:rPr lang="en-US" dirty="0" smtClean="0"/>
              <a:t>with </a:t>
            </a:r>
            <a:r>
              <a:rPr lang="en-US" dirty="0"/>
              <a:t>a 24 hour </a:t>
            </a:r>
            <a:r>
              <a:rPr lang="en-US" dirty="0" smtClean="0"/>
              <a:t>pharmacy.</a:t>
            </a:r>
            <a:br>
              <a:rPr lang="en-US" dirty="0" smtClean="0"/>
            </a:br>
            <a:endParaRPr lang="en-US" dirty="0"/>
          </a:p>
          <a:p>
            <a:r>
              <a:rPr lang="en-US" dirty="0" smtClean="0"/>
              <a:t>Most </a:t>
            </a:r>
            <a:r>
              <a:rPr lang="en-US" dirty="0"/>
              <a:t>diverse and largest product range in terms of Stock Keeping Units (SKUs), housing up to 26,000 per store</a:t>
            </a:r>
          </a:p>
        </p:txBody>
      </p:sp>
      <p:pic>
        <p:nvPicPr>
          <p:cNvPr id="13314" name="Picture 2" descr="C:\Users\User\Downloads\happy-client-clip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495800"/>
            <a:ext cx="5514975" cy="200025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15</a:t>
            </a:fld>
            <a:endParaRPr lang="en-US"/>
          </a:p>
        </p:txBody>
      </p:sp>
    </p:spTree>
    <p:extLst>
      <p:ext uri="{BB962C8B-B14F-4D97-AF65-F5344CB8AC3E}">
        <p14:creationId xmlns:p14="http://schemas.microsoft.com/office/powerpoint/2010/main" val="73632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of RPS</a:t>
            </a:r>
            <a:endParaRPr lang="en-US" dirty="0"/>
          </a:p>
        </p:txBody>
      </p:sp>
      <p:sp>
        <p:nvSpPr>
          <p:cNvPr id="3" name="Content Placeholder 2"/>
          <p:cNvSpPr>
            <a:spLocks noGrp="1"/>
          </p:cNvSpPr>
          <p:nvPr>
            <p:ph idx="1"/>
          </p:nvPr>
        </p:nvSpPr>
        <p:spPr>
          <a:xfrm>
            <a:off x="457200" y="1066800"/>
            <a:ext cx="8229600" cy="4876800"/>
          </a:xfrm>
        </p:spPr>
        <p:txBody>
          <a:bodyPr/>
          <a:lstStyle/>
          <a:p>
            <a:pPr marL="0" indent="0">
              <a:buNone/>
            </a:pPr>
            <a:endParaRPr lang="en-US" dirty="0" smtClean="0"/>
          </a:p>
          <a:p>
            <a:r>
              <a:rPr lang="en-US" sz="2800" dirty="0" smtClean="0"/>
              <a:t>“our </a:t>
            </a:r>
            <a:r>
              <a:rPr lang="en-US" sz="2800" dirty="0"/>
              <a:t>main concern should be our customers. We target not only individual retail customers but also the customers who purchase in bulk. Our plan is to have 40 outlets and over 30,000 regular customers per month</a:t>
            </a:r>
            <a:r>
              <a:rPr lang="en-US" sz="2800" dirty="0" smtClean="0"/>
              <a:t>”</a:t>
            </a:r>
            <a:endParaRPr lang="en-US" sz="2800" dirty="0"/>
          </a:p>
          <a:p>
            <a:endParaRPr lang="en-US" dirty="0"/>
          </a:p>
        </p:txBody>
      </p:sp>
      <p:pic>
        <p:nvPicPr>
          <p:cNvPr id="4" name="Picture 2" descr="C:\Users\User\Downloads\Vis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733800"/>
            <a:ext cx="4103732" cy="2715044"/>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By Trevin Hannibal</a:t>
            </a:r>
            <a:endParaRPr lang="en-US"/>
          </a:p>
        </p:txBody>
      </p:sp>
      <p:sp>
        <p:nvSpPr>
          <p:cNvPr id="6" name="Slide Number Placeholder 5"/>
          <p:cNvSpPr>
            <a:spLocks noGrp="1"/>
          </p:cNvSpPr>
          <p:nvPr>
            <p:ph type="sldNum" sz="quarter" idx="12"/>
          </p:nvPr>
        </p:nvSpPr>
        <p:spPr/>
        <p:txBody>
          <a:bodyPr/>
          <a:lstStyle/>
          <a:p>
            <a:fld id="{0E602CEC-6C01-44D6-92AE-3FFD5FC213A2}" type="slidenum">
              <a:rPr lang="en-US" smtClean="0"/>
              <a:t>16</a:t>
            </a:fld>
            <a:endParaRPr lang="en-US"/>
          </a:p>
        </p:txBody>
      </p:sp>
    </p:spTree>
    <p:extLst>
      <p:ext uri="{BB962C8B-B14F-4D97-AF65-F5344CB8AC3E}">
        <p14:creationId xmlns:p14="http://schemas.microsoft.com/office/powerpoint/2010/main" val="3557182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at RPS</a:t>
            </a:r>
            <a:endParaRPr lang="en-US" dirty="0"/>
          </a:p>
        </p:txBody>
      </p:sp>
      <p:sp>
        <p:nvSpPr>
          <p:cNvPr id="3" name="Content Placeholder 2"/>
          <p:cNvSpPr>
            <a:spLocks noGrp="1"/>
          </p:cNvSpPr>
          <p:nvPr>
            <p:ph idx="1"/>
          </p:nvPr>
        </p:nvSpPr>
        <p:spPr/>
        <p:txBody>
          <a:bodyPr/>
          <a:lstStyle/>
          <a:p>
            <a:r>
              <a:rPr lang="en-US" dirty="0" smtClean="0"/>
              <a:t>RPS has </a:t>
            </a:r>
            <a:r>
              <a:rPr lang="en-US" dirty="0"/>
              <a:t>not reached targets in terms of customer service, profitability, supply chain and working capital </a:t>
            </a:r>
            <a:r>
              <a:rPr lang="en-US" dirty="0" smtClean="0"/>
              <a:t>management.</a:t>
            </a:r>
          </a:p>
          <a:p>
            <a:endParaRPr lang="en-US" dirty="0"/>
          </a:p>
          <a:p>
            <a:r>
              <a:rPr lang="en-US" dirty="0" smtClean="0"/>
              <a:t>25 outlets were opened </a:t>
            </a:r>
            <a:r>
              <a:rPr lang="en-US" dirty="0"/>
              <a:t>and less than 12,000 customers </a:t>
            </a:r>
            <a:r>
              <a:rPr lang="en-US" dirty="0" smtClean="0"/>
              <a:t>are visiting the </a:t>
            </a:r>
            <a:r>
              <a:rPr lang="en-US" dirty="0"/>
              <a:t>outlets each month</a:t>
            </a:r>
            <a:r>
              <a:rPr lang="en-US" dirty="0" smtClean="0"/>
              <a:t>.</a:t>
            </a:r>
            <a:br>
              <a:rPr lang="en-US" dirty="0" smtClean="0"/>
            </a:br>
            <a:endParaRPr lang="en-US" dirty="0" smtClean="0"/>
          </a:p>
          <a:p>
            <a:r>
              <a:rPr lang="en-US" dirty="0" smtClean="0"/>
              <a:t>RPS has </a:t>
            </a:r>
            <a:r>
              <a:rPr lang="en-US" dirty="0"/>
              <a:t>not gone to outstation cities other than the main </a:t>
            </a:r>
            <a:r>
              <a:rPr lang="en-US" dirty="0" smtClean="0"/>
              <a:t>ones.</a:t>
            </a:r>
            <a:br>
              <a:rPr lang="en-US" dirty="0" smtClean="0"/>
            </a:br>
            <a:endParaRPr lang="en-US" dirty="0" smtClean="0"/>
          </a:p>
          <a:p>
            <a:r>
              <a:rPr lang="en-US" dirty="0" smtClean="0"/>
              <a:t>Transaction </a:t>
            </a:r>
            <a:r>
              <a:rPr lang="en-US" dirty="0"/>
              <a:t>cost per customer is higher than that of our competitors</a:t>
            </a:r>
          </a:p>
        </p:txBody>
      </p:sp>
      <p:pic>
        <p:nvPicPr>
          <p:cNvPr id="4" name="Picture 2" descr="C:\Users\User\Downloads\Image resize man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57201"/>
            <a:ext cx="1828800" cy="1142999"/>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By Trevin Hannibal</a:t>
            </a:r>
            <a:endParaRPr lang="en-US"/>
          </a:p>
        </p:txBody>
      </p:sp>
      <p:sp>
        <p:nvSpPr>
          <p:cNvPr id="6" name="Slide Number Placeholder 5"/>
          <p:cNvSpPr>
            <a:spLocks noGrp="1"/>
          </p:cNvSpPr>
          <p:nvPr>
            <p:ph type="sldNum" sz="quarter" idx="12"/>
          </p:nvPr>
        </p:nvSpPr>
        <p:spPr/>
        <p:txBody>
          <a:bodyPr/>
          <a:lstStyle/>
          <a:p>
            <a:fld id="{0E602CEC-6C01-44D6-92AE-3FFD5FC213A2}" type="slidenum">
              <a:rPr lang="en-US" smtClean="0"/>
              <a:t>17</a:t>
            </a:fld>
            <a:endParaRPr lang="en-US"/>
          </a:p>
        </p:txBody>
      </p:sp>
    </p:spTree>
    <p:extLst>
      <p:ext uri="{BB962C8B-B14F-4D97-AF65-F5344CB8AC3E}">
        <p14:creationId xmlns:p14="http://schemas.microsoft.com/office/powerpoint/2010/main" val="306899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Remedial actions</a:t>
            </a:r>
            <a:endParaRPr lang="en-US" dirty="0"/>
          </a:p>
        </p:txBody>
      </p:sp>
      <p:sp>
        <p:nvSpPr>
          <p:cNvPr id="3" name="Content Placeholder 2"/>
          <p:cNvSpPr>
            <a:spLocks noGrp="1"/>
          </p:cNvSpPr>
          <p:nvPr>
            <p:ph idx="1"/>
          </p:nvPr>
        </p:nvSpPr>
        <p:spPr/>
        <p:txBody>
          <a:bodyPr/>
          <a:lstStyle/>
          <a:p>
            <a:r>
              <a:rPr lang="en-US" dirty="0" smtClean="0"/>
              <a:t>RPS needs to </a:t>
            </a:r>
            <a:r>
              <a:rPr lang="en-US" dirty="0"/>
              <a:t>rethink </a:t>
            </a:r>
            <a:r>
              <a:rPr lang="en-US" dirty="0" smtClean="0"/>
              <a:t>their </a:t>
            </a:r>
            <a:r>
              <a:rPr lang="en-US" dirty="0"/>
              <a:t>strategy in designing supermarkets as well as in selecting locations</a:t>
            </a:r>
            <a:r>
              <a:rPr lang="en-US" dirty="0" smtClean="0"/>
              <a:t>.</a:t>
            </a:r>
            <a:br>
              <a:rPr lang="en-US" dirty="0" smtClean="0"/>
            </a:br>
            <a:endParaRPr lang="en-US" dirty="0" smtClean="0"/>
          </a:p>
          <a:p>
            <a:r>
              <a:rPr lang="en-US" dirty="0" smtClean="0"/>
              <a:t>Hence a new </a:t>
            </a:r>
            <a:r>
              <a:rPr lang="en-US" dirty="0"/>
              <a:t>investment to open 15 new outlets outside the Colombo </a:t>
            </a:r>
            <a:r>
              <a:rPr lang="en-US" dirty="0" smtClean="0"/>
              <a:t>district is taken into consideration.</a:t>
            </a:r>
            <a:endParaRPr lang="en-US" dirty="0"/>
          </a:p>
        </p:txBody>
      </p:sp>
      <p:pic>
        <p:nvPicPr>
          <p:cNvPr id="14338" name="Picture 2" descr="C:\Users\User\Downloads\thumb.j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0"/>
            <a:ext cx="4286250" cy="257175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18</a:t>
            </a:fld>
            <a:endParaRPr lang="en-US"/>
          </a:p>
        </p:txBody>
      </p:sp>
    </p:spTree>
    <p:extLst>
      <p:ext uri="{BB962C8B-B14F-4D97-AF65-F5344CB8AC3E}">
        <p14:creationId xmlns:p14="http://schemas.microsoft.com/office/powerpoint/2010/main" val="111359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scenarios*</a:t>
            </a:r>
            <a:endParaRPr lang="en-US" dirty="0"/>
          </a:p>
        </p:txBody>
      </p:sp>
      <p:sp>
        <p:nvSpPr>
          <p:cNvPr id="3" name="Content Placeholder 2"/>
          <p:cNvSpPr>
            <a:spLocks noGrp="1"/>
          </p:cNvSpPr>
          <p:nvPr>
            <p:ph idx="1"/>
          </p:nvPr>
        </p:nvSpPr>
        <p:spPr/>
        <p:txBody>
          <a:bodyPr/>
          <a:lstStyle/>
          <a:p>
            <a:r>
              <a:rPr lang="en-US" dirty="0" smtClean="0"/>
              <a:t>The current proposal might be requested for a review in order to expand the number of outlets</a:t>
            </a:r>
            <a:br>
              <a:rPr lang="en-US" dirty="0" smtClean="0"/>
            </a:br>
            <a:endParaRPr lang="en-US" dirty="0" smtClean="0"/>
          </a:p>
          <a:p>
            <a:pPr lvl="1"/>
            <a:r>
              <a:rPr lang="en-US" dirty="0" smtClean="0"/>
              <a:t>A project appraisal is likely to be tested</a:t>
            </a:r>
          </a:p>
          <a:p>
            <a:pPr lvl="1"/>
            <a:r>
              <a:rPr lang="en-US" dirty="0" smtClean="0"/>
              <a:t>A restructuring of the operations are also possible</a:t>
            </a:r>
            <a:br>
              <a:rPr lang="en-US" dirty="0" smtClean="0"/>
            </a:br>
            <a:endParaRPr lang="en-US" dirty="0" smtClean="0"/>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19</a:t>
            </a:fld>
            <a:endParaRPr lang="en-US"/>
          </a:p>
        </p:txBody>
      </p:sp>
      <p:pic>
        <p:nvPicPr>
          <p:cNvPr id="1026" name="Picture 2" descr="http://physicsfocus.org/wp-content/uploads/2015/01/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3505200"/>
            <a:ext cx="7429500" cy="318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05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profile</a:t>
            </a:r>
            <a:endParaRPr lang="en-US" dirty="0"/>
          </a:p>
        </p:txBody>
      </p:sp>
      <p:sp>
        <p:nvSpPr>
          <p:cNvPr id="3" name="Content Placeholder 2"/>
          <p:cNvSpPr>
            <a:spLocks noGrp="1"/>
          </p:cNvSpPr>
          <p:nvPr>
            <p:ph idx="1"/>
          </p:nvPr>
        </p:nvSpPr>
        <p:spPr/>
        <p:txBody>
          <a:bodyPr/>
          <a:lstStyle/>
          <a:p>
            <a:r>
              <a:rPr lang="en-US" dirty="0" smtClean="0"/>
              <a:t>Name :</a:t>
            </a:r>
            <a:r>
              <a:rPr lang="en-US" dirty="0" err="1"/>
              <a:t>Ruhunu</a:t>
            </a:r>
            <a:r>
              <a:rPr lang="en-US" dirty="0"/>
              <a:t> Putra Energy PLC (RPE</a:t>
            </a:r>
            <a:r>
              <a:rPr lang="en-US" dirty="0" smtClean="0"/>
              <a:t>)</a:t>
            </a:r>
            <a:br>
              <a:rPr lang="en-US" dirty="0" smtClean="0"/>
            </a:br>
            <a:endParaRPr lang="en-US" dirty="0" smtClean="0"/>
          </a:p>
          <a:p>
            <a:r>
              <a:rPr lang="en-US" dirty="0"/>
              <a:t>C</a:t>
            </a:r>
            <a:r>
              <a:rPr lang="en-US" dirty="0" smtClean="0"/>
              <a:t>hairman/CEO : Mr. </a:t>
            </a:r>
            <a:r>
              <a:rPr lang="en-US" dirty="0" err="1" smtClean="0"/>
              <a:t>Sanath</a:t>
            </a:r>
            <a:r>
              <a:rPr lang="en-US" dirty="0" smtClean="0"/>
              <a:t> </a:t>
            </a:r>
            <a:r>
              <a:rPr lang="en-US" dirty="0" err="1" smtClean="0"/>
              <a:t>Jayamuni</a:t>
            </a:r>
            <a:r>
              <a:rPr lang="en-US" dirty="0" smtClean="0"/>
              <a:t/>
            </a:r>
            <a:br>
              <a:rPr lang="en-US" dirty="0" smtClean="0"/>
            </a:br>
            <a:endParaRPr lang="en-US" dirty="0" smtClean="0"/>
          </a:p>
          <a:p>
            <a:r>
              <a:rPr lang="en-US" dirty="0" smtClean="0"/>
              <a:t>RPE operates in the following sectors:</a:t>
            </a:r>
          </a:p>
          <a:p>
            <a:pPr lvl="1"/>
            <a:r>
              <a:rPr lang="en-US" dirty="0" smtClean="0"/>
              <a:t>Auto </a:t>
            </a:r>
            <a:r>
              <a:rPr lang="en-US" dirty="0"/>
              <a:t>air </a:t>
            </a:r>
            <a:r>
              <a:rPr lang="en-US" dirty="0" smtClean="0"/>
              <a:t>conditioning</a:t>
            </a:r>
            <a:r>
              <a:rPr lang="en-US" dirty="0"/>
              <a:t> </a:t>
            </a:r>
            <a:endParaRPr lang="en-US" dirty="0" smtClean="0"/>
          </a:p>
          <a:p>
            <a:pPr lvl="1"/>
            <a:r>
              <a:rPr lang="en-US" dirty="0" smtClean="0"/>
              <a:t>Energy</a:t>
            </a:r>
            <a:endParaRPr lang="en-US" dirty="0"/>
          </a:p>
          <a:p>
            <a:pPr lvl="1"/>
            <a:r>
              <a:rPr lang="en-US" dirty="0" smtClean="0"/>
              <a:t>Supermarkets </a:t>
            </a:r>
          </a:p>
          <a:p>
            <a:pPr lvl="1"/>
            <a:r>
              <a:rPr lang="en-US" dirty="0" smtClean="0"/>
              <a:t>Tea </a:t>
            </a:r>
          </a:p>
          <a:p>
            <a:pPr lvl="1"/>
            <a:r>
              <a:rPr lang="en-US" dirty="0" smtClean="0"/>
              <a:t>Manufacturing </a:t>
            </a:r>
          </a:p>
          <a:p>
            <a:pPr lvl="1"/>
            <a:r>
              <a:rPr lang="en-US" dirty="0" smtClean="0"/>
              <a:t>Leisure </a:t>
            </a:r>
            <a:endParaRPr lang="en-US" dirty="0"/>
          </a:p>
          <a:p>
            <a:pPr lvl="1"/>
            <a:endParaRPr lang="en-US" dirty="0"/>
          </a:p>
        </p:txBody>
      </p:sp>
      <p:pic>
        <p:nvPicPr>
          <p:cNvPr id="2051" name="Picture 3" descr="C:\Users\User\Downloads\pc063-cartoon-boss-clip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091" y="1447800"/>
            <a:ext cx="2514600" cy="210343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2</a:t>
            </a:fld>
            <a:endParaRPr lang="en-US"/>
          </a:p>
        </p:txBody>
      </p:sp>
      <p:pic>
        <p:nvPicPr>
          <p:cNvPr id="1026" name="Picture 2" descr="http://img.thesun.co.uk/aidemitlum/archive/01047/petrol-682_1047116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809999"/>
            <a:ext cx="5181600" cy="2904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8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wipe(down)">
                                      <p:cBhvr>
                                        <p:cTn id="17" dur="5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Ruhunu</a:t>
            </a:r>
            <a:r>
              <a:rPr lang="en-US" b="1" dirty="0"/>
              <a:t> Putra Tea Export (</a:t>
            </a:r>
            <a:r>
              <a:rPr lang="en-US" b="1" dirty="0" err="1"/>
              <a:t>Pvt</a:t>
            </a:r>
            <a:r>
              <a:rPr lang="en-US" b="1" dirty="0"/>
              <a:t>) Limited (RPT</a:t>
            </a:r>
            <a:r>
              <a:rPr lang="en-US" b="1" dirty="0" smtClean="0"/>
              <a:t>)</a:t>
            </a:r>
            <a:endParaRPr lang="en-US" dirty="0"/>
          </a:p>
        </p:txBody>
      </p:sp>
      <p:sp>
        <p:nvSpPr>
          <p:cNvPr id="3" name="Content Placeholder 2"/>
          <p:cNvSpPr>
            <a:spLocks noGrp="1"/>
          </p:cNvSpPr>
          <p:nvPr>
            <p:ph idx="1"/>
          </p:nvPr>
        </p:nvSpPr>
        <p:spPr/>
        <p:txBody>
          <a:bodyPr/>
          <a:lstStyle/>
          <a:p>
            <a:r>
              <a:rPr lang="en-US" dirty="0" err="1"/>
              <a:t>Ruhunu</a:t>
            </a:r>
            <a:r>
              <a:rPr lang="en-US" dirty="0"/>
              <a:t> Putra Tea Export (</a:t>
            </a:r>
            <a:r>
              <a:rPr lang="en-US" dirty="0" err="1"/>
              <a:t>Pvt</a:t>
            </a:r>
            <a:r>
              <a:rPr lang="en-US" dirty="0"/>
              <a:t>) Limited (RPT) </a:t>
            </a:r>
            <a:r>
              <a:rPr lang="en-US" dirty="0" smtClean="0"/>
              <a:t>was incorporated </a:t>
            </a:r>
            <a:r>
              <a:rPr lang="en-US" dirty="0"/>
              <a:t>2002 </a:t>
            </a:r>
            <a:r>
              <a:rPr lang="en-US" dirty="0" smtClean="0"/>
              <a:t/>
            </a:r>
            <a:br>
              <a:rPr lang="en-US" dirty="0" smtClean="0"/>
            </a:br>
            <a:endParaRPr lang="en-US" dirty="0" smtClean="0"/>
          </a:p>
          <a:p>
            <a:r>
              <a:rPr lang="en-US" dirty="0"/>
              <a:t>In 2010 RPE invested 100% of the capital required for </a:t>
            </a:r>
            <a:r>
              <a:rPr lang="en-US" dirty="0" smtClean="0"/>
              <a:t>expansion</a:t>
            </a:r>
            <a:br>
              <a:rPr lang="en-US" dirty="0" smtClean="0"/>
            </a:br>
            <a:endParaRPr lang="en-US" dirty="0" smtClean="0"/>
          </a:p>
          <a:p>
            <a:r>
              <a:rPr lang="en-US" dirty="0"/>
              <a:t>It now holds 75% of the share capital of RPT. </a:t>
            </a:r>
          </a:p>
        </p:txBody>
      </p:sp>
      <p:pic>
        <p:nvPicPr>
          <p:cNvPr id="15362" name="Picture 2" descr="C:\Users\User\Downloads\anim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4495800"/>
            <a:ext cx="4078287" cy="2170112"/>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User\Downloads\te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4610100"/>
            <a:ext cx="4114800" cy="205581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20</a:t>
            </a:fld>
            <a:endParaRPr lang="en-US"/>
          </a:p>
        </p:txBody>
      </p:sp>
    </p:spTree>
    <p:extLst>
      <p:ext uri="{BB962C8B-B14F-4D97-AF65-F5344CB8AC3E}">
        <p14:creationId xmlns:p14="http://schemas.microsoft.com/office/powerpoint/2010/main" val="199123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at RPT</a:t>
            </a:r>
            <a:endParaRPr lang="en-US" dirty="0"/>
          </a:p>
        </p:txBody>
      </p:sp>
      <p:sp>
        <p:nvSpPr>
          <p:cNvPr id="3" name="Content Placeholder 2"/>
          <p:cNvSpPr>
            <a:spLocks noGrp="1"/>
          </p:cNvSpPr>
          <p:nvPr>
            <p:ph idx="1"/>
          </p:nvPr>
        </p:nvSpPr>
        <p:spPr/>
        <p:txBody>
          <a:bodyPr/>
          <a:lstStyle/>
          <a:p>
            <a:r>
              <a:rPr lang="en-US" dirty="0" smtClean="0"/>
              <a:t>The </a:t>
            </a:r>
            <a:r>
              <a:rPr lang="en-US" dirty="0"/>
              <a:t>cost of manufacturing tea bags is now increasing due to the current </a:t>
            </a:r>
            <a:r>
              <a:rPr lang="en-US" dirty="0" smtClean="0"/>
              <a:t>crisis </a:t>
            </a:r>
            <a:r>
              <a:rPr lang="en-US" dirty="0"/>
              <a:t>in tea </a:t>
            </a:r>
            <a:r>
              <a:rPr lang="en-US" dirty="0" smtClean="0"/>
              <a:t>industry</a:t>
            </a:r>
            <a:br>
              <a:rPr lang="en-US" dirty="0" smtClean="0"/>
            </a:br>
            <a:endParaRPr lang="en-US" dirty="0" smtClean="0"/>
          </a:p>
          <a:p>
            <a:r>
              <a:rPr lang="en-US" dirty="0"/>
              <a:t>RPT </a:t>
            </a:r>
            <a:r>
              <a:rPr lang="en-US" dirty="0" err="1"/>
              <a:t>specialises</a:t>
            </a:r>
            <a:r>
              <a:rPr lang="en-US" dirty="0"/>
              <a:t> in low country tea blending and their markets request only those </a:t>
            </a:r>
            <a:r>
              <a:rPr lang="en-US" dirty="0" smtClean="0"/>
              <a:t>blends</a:t>
            </a:r>
          </a:p>
          <a:p>
            <a:endParaRPr lang="en-US" dirty="0"/>
          </a:p>
          <a:p>
            <a:r>
              <a:rPr lang="en-US" dirty="0" smtClean="0"/>
              <a:t>Most </a:t>
            </a:r>
            <a:r>
              <a:rPr lang="en-US" dirty="0"/>
              <a:t>of the small tea growers have now stopped plucking tea leaves and there is a shortage of tea leaves for </a:t>
            </a:r>
            <a:r>
              <a:rPr lang="en-US" dirty="0" smtClean="0"/>
              <a:t>production</a:t>
            </a:r>
            <a:br>
              <a:rPr lang="en-US" dirty="0" smtClean="0"/>
            </a:br>
            <a:endParaRPr lang="en-US" dirty="0" smtClean="0"/>
          </a:p>
          <a:p>
            <a:r>
              <a:rPr lang="en-US" dirty="0"/>
              <a:t>For the first time RPT incurred a loss in year 2015/16. </a:t>
            </a:r>
          </a:p>
        </p:txBody>
      </p:sp>
      <p:pic>
        <p:nvPicPr>
          <p:cNvPr id="4" name="Picture 2" descr="C:\Users\User\Downloads\Image resize man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57201"/>
            <a:ext cx="1828800" cy="1142999"/>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By Trevin Hannibal</a:t>
            </a:r>
            <a:endParaRPr lang="en-US"/>
          </a:p>
        </p:txBody>
      </p:sp>
      <p:sp>
        <p:nvSpPr>
          <p:cNvPr id="6" name="Slide Number Placeholder 5"/>
          <p:cNvSpPr>
            <a:spLocks noGrp="1"/>
          </p:cNvSpPr>
          <p:nvPr>
            <p:ph type="sldNum" sz="quarter" idx="12"/>
          </p:nvPr>
        </p:nvSpPr>
        <p:spPr/>
        <p:txBody>
          <a:bodyPr/>
          <a:lstStyle/>
          <a:p>
            <a:fld id="{0E602CEC-6C01-44D6-92AE-3FFD5FC213A2}" type="slidenum">
              <a:rPr lang="en-US" smtClean="0"/>
              <a:t>21</a:t>
            </a:fld>
            <a:endParaRPr lang="en-US"/>
          </a:p>
        </p:txBody>
      </p:sp>
    </p:spTree>
    <p:extLst>
      <p:ext uri="{BB962C8B-B14F-4D97-AF65-F5344CB8AC3E}">
        <p14:creationId xmlns:p14="http://schemas.microsoft.com/office/powerpoint/2010/main" val="301803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scenarios*</a:t>
            </a:r>
          </a:p>
        </p:txBody>
      </p:sp>
      <p:sp>
        <p:nvSpPr>
          <p:cNvPr id="3" name="Content Placeholder 2"/>
          <p:cNvSpPr>
            <a:spLocks noGrp="1"/>
          </p:cNvSpPr>
          <p:nvPr>
            <p:ph idx="1"/>
          </p:nvPr>
        </p:nvSpPr>
        <p:spPr/>
        <p:txBody>
          <a:bodyPr/>
          <a:lstStyle/>
          <a:p>
            <a:r>
              <a:rPr lang="en-US" dirty="0" smtClean="0"/>
              <a:t>Since RPT’s performance is not lucrative, the company might maintain the existing plantation and use another crop such as rubber/cinnamon etc.</a:t>
            </a:r>
          </a:p>
          <a:p>
            <a:pPr marL="274320" lvl="1" indent="0">
              <a:buNone/>
            </a:pPr>
            <a:endParaRPr lang="en-US" dirty="0"/>
          </a:p>
          <a:p>
            <a:r>
              <a:rPr lang="en-US" dirty="0" smtClean="0"/>
              <a:t>Since it is low country another product can be grown instead of tea which is not an option in up-country due to the climate and temperature.</a:t>
            </a:r>
            <a:endParaRPr lang="en-US" dirty="0"/>
          </a:p>
        </p:txBody>
      </p:sp>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22</a:t>
            </a:fld>
            <a:endParaRPr lang="en-US"/>
          </a:p>
        </p:txBody>
      </p:sp>
      <p:pic>
        <p:nvPicPr>
          <p:cNvPr id="2050" name="Picture 2" descr="http://www.shatours.com/wp-content/uploads/2013/02/38758_109446809110597_231678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267200"/>
            <a:ext cx="34290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rilankanexpeditions.com/tour_img/144706290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267200"/>
            <a:ext cx="4114800"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09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991600" cy="990600"/>
          </a:xfrm>
        </p:spPr>
        <p:txBody>
          <a:bodyPr>
            <a:normAutofit fontScale="90000"/>
          </a:bodyPr>
          <a:lstStyle/>
          <a:p>
            <a:r>
              <a:rPr lang="en-US" b="1" dirty="0" err="1"/>
              <a:t>Ruhunu</a:t>
            </a:r>
            <a:r>
              <a:rPr lang="en-US" b="1" dirty="0"/>
              <a:t> Putra Leisure (</a:t>
            </a:r>
            <a:r>
              <a:rPr lang="en-US" b="1" dirty="0" err="1"/>
              <a:t>Pvt</a:t>
            </a:r>
            <a:r>
              <a:rPr lang="en-US" b="1" dirty="0"/>
              <a:t>) Limited (RPL)</a:t>
            </a:r>
            <a:endParaRPr lang="en-US" dirty="0"/>
          </a:p>
        </p:txBody>
      </p:sp>
      <p:sp>
        <p:nvSpPr>
          <p:cNvPr id="3" name="Content Placeholder 2"/>
          <p:cNvSpPr>
            <a:spLocks noGrp="1"/>
          </p:cNvSpPr>
          <p:nvPr>
            <p:ph idx="1"/>
          </p:nvPr>
        </p:nvSpPr>
        <p:spPr/>
        <p:txBody>
          <a:bodyPr>
            <a:normAutofit/>
          </a:bodyPr>
          <a:lstStyle/>
          <a:p>
            <a:r>
              <a:rPr lang="en-US" dirty="0" smtClean="0"/>
              <a:t>Established </a:t>
            </a:r>
            <a:r>
              <a:rPr lang="en-US" dirty="0"/>
              <a:t>in 2013 with a stated capital of </a:t>
            </a:r>
            <a:r>
              <a:rPr lang="en-US" dirty="0" err="1"/>
              <a:t>Rs</a:t>
            </a:r>
            <a:r>
              <a:rPr lang="en-US" dirty="0"/>
              <a:t>. 853 </a:t>
            </a:r>
            <a:r>
              <a:rPr lang="en-US" dirty="0" smtClean="0"/>
              <a:t>million</a:t>
            </a:r>
            <a:br>
              <a:rPr lang="en-US" dirty="0" smtClean="0"/>
            </a:br>
            <a:endParaRPr lang="en-US" dirty="0" smtClean="0"/>
          </a:p>
          <a:p>
            <a:r>
              <a:rPr lang="en-US" dirty="0"/>
              <a:t>RPE holds 80% of the stated capital </a:t>
            </a:r>
            <a:r>
              <a:rPr lang="en-US" dirty="0" smtClean="0"/>
              <a:t>&amp; </a:t>
            </a:r>
            <a:r>
              <a:rPr lang="en-US" dirty="0" err="1" smtClean="0"/>
              <a:t>Sanath</a:t>
            </a:r>
            <a:r>
              <a:rPr lang="en-US" dirty="0" smtClean="0"/>
              <a:t> and his friend </a:t>
            </a:r>
            <a:r>
              <a:rPr lang="en-US" dirty="0" err="1" smtClean="0"/>
              <a:t>saparamadu</a:t>
            </a:r>
            <a:r>
              <a:rPr lang="en-US" dirty="0" smtClean="0"/>
              <a:t> holds the remaining stake equally</a:t>
            </a:r>
            <a:br>
              <a:rPr lang="en-US" dirty="0" smtClean="0"/>
            </a:br>
            <a:endParaRPr lang="en-US" dirty="0" smtClean="0"/>
          </a:p>
          <a:p>
            <a:r>
              <a:rPr lang="en-US" dirty="0"/>
              <a:t>In 2014 RPL launched its first luxury resort, </a:t>
            </a:r>
            <a:r>
              <a:rPr lang="en-US" dirty="0" err="1"/>
              <a:t>Ruhunu</a:t>
            </a:r>
            <a:r>
              <a:rPr lang="en-US" dirty="0"/>
              <a:t> Resort &amp; Spa – </a:t>
            </a:r>
            <a:r>
              <a:rPr lang="en-US" dirty="0" err="1" smtClean="0"/>
              <a:t>Negombo</a:t>
            </a:r>
            <a:r>
              <a:rPr lang="en-US" dirty="0" smtClean="0"/>
              <a:t>-</a:t>
            </a:r>
          </a:p>
          <a:p>
            <a:pPr lvl="1"/>
            <a:r>
              <a:rPr lang="en-US" dirty="0"/>
              <a:t>consists of 100 luxury </a:t>
            </a:r>
            <a:r>
              <a:rPr lang="en-US" dirty="0" smtClean="0"/>
              <a:t>rooms</a:t>
            </a:r>
          </a:p>
          <a:p>
            <a:pPr lvl="1"/>
            <a:r>
              <a:rPr lang="en-US" dirty="0"/>
              <a:t>RPE has invested a further </a:t>
            </a:r>
            <a:r>
              <a:rPr lang="en-US" dirty="0" err="1"/>
              <a:t>Rs</a:t>
            </a:r>
            <a:r>
              <a:rPr lang="en-US" dirty="0"/>
              <a:t>. 617.6 million in the resort</a:t>
            </a:r>
            <a:r>
              <a:rPr lang="en-US" dirty="0" smtClean="0"/>
              <a:t>.</a:t>
            </a:r>
            <a:br>
              <a:rPr lang="en-US" dirty="0" smtClean="0"/>
            </a:br>
            <a:endParaRPr lang="en-US" dirty="0" smtClean="0"/>
          </a:p>
          <a:p>
            <a:endParaRPr lang="en-US" dirty="0"/>
          </a:p>
        </p:txBody>
      </p:sp>
      <p:pic>
        <p:nvPicPr>
          <p:cNvPr id="16386" name="Picture 2" descr="C:\Users\User\Downloads\dionis-hotel-resort-s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5153025"/>
            <a:ext cx="5562600" cy="1628775"/>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r>
              <a:rPr lang="en-US" smtClean="0"/>
              <a:t>By Trevin Hannibal</a:t>
            </a:r>
            <a:endParaRPr lang="en-US"/>
          </a:p>
        </p:txBody>
      </p:sp>
      <p:sp>
        <p:nvSpPr>
          <p:cNvPr id="8" name="Slide Number Placeholder 7"/>
          <p:cNvSpPr>
            <a:spLocks noGrp="1"/>
          </p:cNvSpPr>
          <p:nvPr>
            <p:ph type="sldNum" sz="quarter" idx="12"/>
          </p:nvPr>
        </p:nvSpPr>
        <p:spPr/>
        <p:txBody>
          <a:bodyPr/>
          <a:lstStyle/>
          <a:p>
            <a:fld id="{0E602CEC-6C01-44D6-92AE-3FFD5FC213A2}" type="slidenum">
              <a:rPr lang="en-US" smtClean="0"/>
              <a:t>23</a:t>
            </a:fld>
            <a:endParaRPr lang="en-US"/>
          </a:p>
        </p:txBody>
      </p:sp>
    </p:spTree>
    <p:extLst>
      <p:ext uri="{BB962C8B-B14F-4D97-AF65-F5344CB8AC3E}">
        <p14:creationId xmlns:p14="http://schemas.microsoft.com/office/powerpoint/2010/main" val="102453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initiatives of RPL</a:t>
            </a:r>
            <a:endParaRPr lang="en-US" dirty="0"/>
          </a:p>
        </p:txBody>
      </p:sp>
      <p:sp>
        <p:nvSpPr>
          <p:cNvPr id="3" name="Content Placeholder 2"/>
          <p:cNvSpPr>
            <a:spLocks noGrp="1"/>
          </p:cNvSpPr>
          <p:nvPr>
            <p:ph idx="1"/>
          </p:nvPr>
        </p:nvSpPr>
        <p:spPr/>
        <p:txBody>
          <a:bodyPr/>
          <a:lstStyle/>
          <a:p>
            <a:r>
              <a:rPr lang="en-US" dirty="0"/>
              <a:t>A feasibility study is now being carried out for a massive 250-room resort in </a:t>
            </a:r>
            <a:r>
              <a:rPr lang="en-US" dirty="0" err="1"/>
              <a:t>Aluthgama</a:t>
            </a:r>
            <a:r>
              <a:rPr lang="en-US" dirty="0" smtClean="0"/>
              <a:t>.</a:t>
            </a:r>
            <a:br>
              <a:rPr lang="en-US" dirty="0" smtClean="0"/>
            </a:br>
            <a:endParaRPr lang="en-US" dirty="0" smtClean="0"/>
          </a:p>
          <a:p>
            <a:r>
              <a:rPr lang="en-US" dirty="0" smtClean="0"/>
              <a:t>Once </a:t>
            </a:r>
            <a:r>
              <a:rPr lang="en-US" dirty="0"/>
              <a:t>completed, the </a:t>
            </a:r>
            <a:r>
              <a:rPr lang="en-US" dirty="0" err="1"/>
              <a:t>Aluthgama</a:t>
            </a:r>
            <a:r>
              <a:rPr lang="en-US" dirty="0"/>
              <a:t> resort would be the group’s largest development in the tourism sector</a:t>
            </a:r>
            <a:r>
              <a:rPr lang="en-US" dirty="0" smtClean="0"/>
              <a:t>.</a:t>
            </a:r>
            <a:br>
              <a:rPr lang="en-US" dirty="0" smtClean="0"/>
            </a:br>
            <a:endParaRPr lang="en-US" dirty="0" smtClean="0"/>
          </a:p>
          <a:p>
            <a:pPr marL="0" indent="0">
              <a:buNone/>
            </a:pPr>
            <a:endParaRPr lang="en-US" dirty="0"/>
          </a:p>
          <a:p>
            <a:endParaRPr lang="en-US" dirty="0"/>
          </a:p>
        </p:txBody>
      </p:sp>
      <p:pic>
        <p:nvPicPr>
          <p:cNvPr id="17410" name="Picture 2" descr="C:\Users\User\Downloads\pimala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407" y="3810000"/>
            <a:ext cx="5860356" cy="266700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24</a:t>
            </a:fld>
            <a:endParaRPr lang="en-US"/>
          </a:p>
        </p:txBody>
      </p:sp>
    </p:spTree>
    <p:extLst>
      <p:ext uri="{BB962C8B-B14F-4D97-AF65-F5344CB8AC3E}">
        <p14:creationId xmlns:p14="http://schemas.microsoft.com/office/powerpoint/2010/main" val="243429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initiatives of RPL</a:t>
            </a:r>
          </a:p>
        </p:txBody>
      </p:sp>
      <p:sp>
        <p:nvSpPr>
          <p:cNvPr id="3" name="Content Placeholder 2"/>
          <p:cNvSpPr>
            <a:spLocks noGrp="1"/>
          </p:cNvSpPr>
          <p:nvPr>
            <p:ph idx="1"/>
          </p:nvPr>
        </p:nvSpPr>
        <p:spPr/>
        <p:txBody>
          <a:bodyPr/>
          <a:lstStyle/>
          <a:p>
            <a:r>
              <a:rPr lang="en-US" dirty="0"/>
              <a:t>Its aim is to be the number one tourist destination in the island with incomparable magnitude and quality. </a:t>
            </a:r>
            <a:br>
              <a:rPr lang="en-US" dirty="0"/>
            </a:br>
            <a:endParaRPr lang="en-US" dirty="0"/>
          </a:p>
          <a:p>
            <a:r>
              <a:rPr lang="en-US" dirty="0"/>
              <a:t>RPE has given a loan of </a:t>
            </a:r>
            <a:r>
              <a:rPr lang="en-US" dirty="0" err="1"/>
              <a:t>Rs</a:t>
            </a:r>
            <a:r>
              <a:rPr lang="en-US" dirty="0"/>
              <a:t>. 75 million, payable in 5 years at an interest rate of 5% p.a., to fund the new projects in the pipeline</a:t>
            </a:r>
          </a:p>
        </p:txBody>
      </p:sp>
      <p:pic>
        <p:nvPicPr>
          <p:cNvPr id="18434" name="Picture 2" descr="C:\Users\User\Downloads\Thailand-beach-l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952240"/>
            <a:ext cx="7620000" cy="252476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25</a:t>
            </a:fld>
            <a:endParaRPr lang="en-US"/>
          </a:p>
        </p:txBody>
      </p:sp>
    </p:spTree>
    <p:extLst>
      <p:ext uri="{BB962C8B-B14F-4D97-AF65-F5344CB8AC3E}">
        <p14:creationId xmlns:p14="http://schemas.microsoft.com/office/powerpoint/2010/main" val="74078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scenarios*</a:t>
            </a:r>
          </a:p>
        </p:txBody>
      </p:sp>
      <p:sp>
        <p:nvSpPr>
          <p:cNvPr id="3" name="Content Placeholder 2"/>
          <p:cNvSpPr>
            <a:spLocks noGrp="1"/>
          </p:cNvSpPr>
          <p:nvPr>
            <p:ph idx="1"/>
          </p:nvPr>
        </p:nvSpPr>
        <p:spPr/>
        <p:txBody>
          <a:bodyPr/>
          <a:lstStyle/>
          <a:p>
            <a:r>
              <a:rPr lang="en-US" dirty="0" smtClean="0"/>
              <a:t>Since the new project requires a funding of Rs.75 million, a financing question is probable which would test your knowledge on</a:t>
            </a:r>
          </a:p>
          <a:p>
            <a:pPr lvl="1"/>
            <a:r>
              <a:rPr lang="en-US" dirty="0" smtClean="0"/>
              <a:t>Capital structure</a:t>
            </a:r>
          </a:p>
          <a:p>
            <a:pPr lvl="1"/>
            <a:r>
              <a:rPr lang="en-US" dirty="0" smtClean="0"/>
              <a:t>Equity and debt financing etc.</a:t>
            </a:r>
          </a:p>
          <a:p>
            <a:pPr lvl="1"/>
            <a:endParaRPr lang="en-US" dirty="0"/>
          </a:p>
          <a:p>
            <a:r>
              <a:rPr lang="en-US" dirty="0" smtClean="0"/>
              <a:t>Since RPE is offering this loan, it might be given at a subsidized rate.</a:t>
            </a:r>
          </a:p>
          <a:p>
            <a:pPr lvl="1"/>
            <a:r>
              <a:rPr lang="en-US" dirty="0" smtClean="0"/>
              <a:t>Hence APV calculations are probable</a:t>
            </a:r>
            <a:endParaRPr lang="en-US" dirty="0"/>
          </a:p>
        </p:txBody>
      </p:sp>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26</a:t>
            </a:fld>
            <a:endParaRPr lang="en-US"/>
          </a:p>
        </p:txBody>
      </p:sp>
      <p:pic>
        <p:nvPicPr>
          <p:cNvPr id="3074" name="Picture 2" descr="http://theclimatechief.com/wp-content/uploads/2013/08/financ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343400"/>
            <a:ext cx="3771900" cy="24938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echstory.in/wp-content/uploads/2016/05/fun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05400"/>
            <a:ext cx="4648200" cy="1731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42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Ruhunu</a:t>
            </a:r>
            <a:r>
              <a:rPr lang="en-US" b="1" dirty="0"/>
              <a:t> Putra Group - future strategies and </a:t>
            </a:r>
            <a:r>
              <a:rPr lang="en-US" b="1" dirty="0" smtClean="0"/>
              <a:t>impacts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group </a:t>
            </a:r>
            <a:r>
              <a:rPr lang="en-US" dirty="0"/>
              <a:t>started a small plastic manufacturing plant close to the </a:t>
            </a:r>
            <a:r>
              <a:rPr lang="en-US" dirty="0" smtClean="0"/>
              <a:t>in 2009.</a:t>
            </a:r>
            <a:br>
              <a:rPr lang="en-US" dirty="0" smtClean="0"/>
            </a:br>
            <a:endParaRPr lang="en-US" dirty="0" smtClean="0"/>
          </a:p>
          <a:p>
            <a:r>
              <a:rPr lang="en-US" dirty="0" smtClean="0"/>
              <a:t>Has </a:t>
            </a:r>
            <a:r>
              <a:rPr lang="en-US" dirty="0"/>
              <a:t>entered into an agreement with CPC to buy naphtha (feedstock), the main raw material needed to produce plastic.</a:t>
            </a:r>
            <a:r>
              <a:rPr lang="en-US" dirty="0" smtClean="0"/>
              <a:t/>
            </a:r>
            <a:br>
              <a:rPr lang="en-US" dirty="0" smtClean="0"/>
            </a:br>
            <a:endParaRPr lang="en-US" dirty="0" smtClean="0"/>
          </a:p>
          <a:p>
            <a:r>
              <a:rPr lang="en-US" dirty="0"/>
              <a:t>The company uses plastic injection </a:t>
            </a:r>
            <a:r>
              <a:rPr lang="en-US" dirty="0" smtClean="0"/>
              <a:t>molding in which it offers products such as</a:t>
            </a:r>
          </a:p>
          <a:p>
            <a:pPr lvl="1"/>
            <a:r>
              <a:rPr lang="en-US" dirty="0" smtClean="0"/>
              <a:t>Electronic housings</a:t>
            </a:r>
          </a:p>
          <a:p>
            <a:pPr lvl="1"/>
            <a:r>
              <a:rPr lang="en-US" dirty="0" smtClean="0"/>
              <a:t>Containers </a:t>
            </a:r>
          </a:p>
          <a:p>
            <a:pPr lvl="1"/>
            <a:r>
              <a:rPr lang="en-US" dirty="0" smtClean="0"/>
              <a:t>Bottle caps</a:t>
            </a:r>
          </a:p>
          <a:p>
            <a:pPr lvl="1"/>
            <a:r>
              <a:rPr lang="en-US" dirty="0" smtClean="0"/>
              <a:t>Automotive </a:t>
            </a:r>
            <a:r>
              <a:rPr lang="en-US" dirty="0"/>
              <a:t>interiors </a:t>
            </a:r>
            <a:endParaRPr lang="en-US" dirty="0" smtClean="0"/>
          </a:p>
          <a:p>
            <a:pPr lvl="1"/>
            <a:r>
              <a:rPr lang="en-US" dirty="0" smtClean="0"/>
              <a:t>Combs</a:t>
            </a:r>
            <a:br>
              <a:rPr lang="en-US" dirty="0" smtClean="0"/>
            </a:br>
            <a:endParaRPr lang="en-US" dirty="0" smtClean="0"/>
          </a:p>
          <a:p>
            <a:r>
              <a:rPr lang="en-US" dirty="0" smtClean="0"/>
              <a:t>Brand name- </a:t>
            </a:r>
            <a:r>
              <a:rPr lang="en-US" dirty="0" err="1"/>
              <a:t>Ruhunu</a:t>
            </a:r>
            <a:r>
              <a:rPr lang="en-US" dirty="0"/>
              <a:t> Petro</a:t>
            </a:r>
          </a:p>
        </p:txBody>
      </p:sp>
      <p:pic>
        <p:nvPicPr>
          <p:cNvPr id="19458" name="Picture 2" descr="C:\Users\User\Downloads\plastic recyclin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62400"/>
            <a:ext cx="3937000" cy="239395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27</a:t>
            </a:fld>
            <a:endParaRPr lang="en-US"/>
          </a:p>
        </p:txBody>
      </p:sp>
    </p:spTree>
    <p:extLst>
      <p:ext uri="{BB962C8B-B14F-4D97-AF65-F5344CB8AC3E}">
        <p14:creationId xmlns:p14="http://schemas.microsoft.com/office/powerpoint/2010/main" val="401848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concerns of the group</a:t>
            </a:r>
            <a:endParaRPr lang="en-US" dirty="0"/>
          </a:p>
        </p:txBody>
      </p:sp>
      <p:sp>
        <p:nvSpPr>
          <p:cNvPr id="3" name="Content Placeholder 2"/>
          <p:cNvSpPr>
            <a:spLocks noGrp="1"/>
          </p:cNvSpPr>
          <p:nvPr>
            <p:ph idx="1"/>
          </p:nvPr>
        </p:nvSpPr>
        <p:spPr/>
        <p:txBody>
          <a:bodyPr>
            <a:normAutofit fontScale="92500"/>
          </a:bodyPr>
          <a:lstStyle/>
          <a:p>
            <a:r>
              <a:rPr lang="en-US" dirty="0" smtClean="0"/>
              <a:t>More focus to be given for </a:t>
            </a:r>
            <a:r>
              <a:rPr lang="en-US" dirty="0" err="1"/>
              <a:t>Ruhunu</a:t>
            </a:r>
            <a:r>
              <a:rPr lang="en-US" dirty="0"/>
              <a:t> Putra Auto Air Conditioning (</a:t>
            </a:r>
            <a:r>
              <a:rPr lang="en-US" dirty="0" err="1"/>
              <a:t>Pvt</a:t>
            </a:r>
            <a:r>
              <a:rPr lang="en-US" dirty="0"/>
              <a:t>) </a:t>
            </a:r>
            <a:r>
              <a:rPr lang="en-US" dirty="0" smtClean="0"/>
              <a:t>Limited</a:t>
            </a:r>
            <a:br>
              <a:rPr lang="en-US" dirty="0" smtClean="0"/>
            </a:br>
            <a:endParaRPr lang="en-US" dirty="0" smtClean="0"/>
          </a:p>
          <a:p>
            <a:r>
              <a:rPr lang="en-US" dirty="0" smtClean="0"/>
              <a:t>“Current </a:t>
            </a:r>
            <a:r>
              <a:rPr lang="en-US" dirty="0"/>
              <a:t>environment is good for new </a:t>
            </a:r>
            <a:r>
              <a:rPr lang="en-US" dirty="0" smtClean="0"/>
              <a:t>investments </a:t>
            </a:r>
            <a:r>
              <a:rPr lang="en-US" dirty="0"/>
              <a:t>in this industry in Sri Lanka and as such we should plan our next investment in this </a:t>
            </a:r>
            <a:r>
              <a:rPr lang="en-US" dirty="0" smtClean="0"/>
              <a:t>industry” – </a:t>
            </a:r>
            <a:r>
              <a:rPr lang="en-US" dirty="0" err="1" smtClean="0"/>
              <a:t>Sanath</a:t>
            </a:r>
            <a:r>
              <a:rPr lang="en-US" dirty="0" smtClean="0"/>
              <a:t/>
            </a:r>
            <a:br>
              <a:rPr lang="en-US" dirty="0" smtClean="0"/>
            </a:br>
            <a:endParaRPr lang="en-US" dirty="0" smtClean="0"/>
          </a:p>
          <a:p>
            <a:pPr lvl="0"/>
            <a:r>
              <a:rPr lang="en-US" dirty="0" smtClean="0"/>
              <a:t>“We </a:t>
            </a:r>
            <a:r>
              <a:rPr lang="en-US" dirty="0"/>
              <a:t>should invest in this industry via RPE, and </a:t>
            </a:r>
            <a:r>
              <a:rPr lang="en-US" dirty="0" smtClean="0"/>
              <a:t>amalgamate </a:t>
            </a:r>
            <a:r>
              <a:rPr lang="en-US" dirty="0"/>
              <a:t>both </a:t>
            </a:r>
            <a:r>
              <a:rPr lang="en-US" dirty="0" err="1"/>
              <a:t>Ruhunu</a:t>
            </a:r>
            <a:r>
              <a:rPr lang="en-US" dirty="0"/>
              <a:t> Putra Auto Air Conditioning (</a:t>
            </a:r>
            <a:r>
              <a:rPr lang="en-US" dirty="0" err="1"/>
              <a:t>Pvt</a:t>
            </a:r>
            <a:r>
              <a:rPr lang="en-US" dirty="0"/>
              <a:t>) Limited and Cooling Air (</a:t>
            </a:r>
            <a:r>
              <a:rPr lang="en-US" dirty="0" err="1"/>
              <a:t>Pvt</a:t>
            </a:r>
            <a:r>
              <a:rPr lang="en-US" dirty="0"/>
              <a:t>) Limited”. – </a:t>
            </a:r>
            <a:r>
              <a:rPr lang="en-US" dirty="0" err="1"/>
              <a:t>Sanath</a:t>
            </a:r>
            <a:endParaRPr lang="en-US" dirty="0" smtClean="0"/>
          </a:p>
          <a:p>
            <a:pPr lvl="0"/>
            <a:endParaRPr lang="en-US" dirty="0"/>
          </a:p>
          <a:p>
            <a:pPr lvl="0"/>
            <a:r>
              <a:rPr lang="en-US" dirty="0"/>
              <a:t>Cooling Air (</a:t>
            </a:r>
            <a:r>
              <a:rPr lang="en-US" dirty="0" err="1"/>
              <a:t>Pvt</a:t>
            </a:r>
            <a:r>
              <a:rPr lang="en-US" dirty="0"/>
              <a:t>) Limited, one of the leading air condition installers and service providers for apartments in Sri </a:t>
            </a:r>
            <a:r>
              <a:rPr lang="en-US" dirty="0" smtClean="0"/>
              <a:t>Lanka.</a:t>
            </a:r>
            <a:endParaRPr lang="en-US" dirty="0"/>
          </a:p>
          <a:p>
            <a:endParaRPr lang="en-US" dirty="0"/>
          </a:p>
        </p:txBody>
      </p:sp>
      <p:pic>
        <p:nvPicPr>
          <p:cNvPr id="20482" name="Picture 2" descr="C:\Users\User\Downloads\concern-clipart-can-stock-photo_csp101233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8040" y="503842"/>
            <a:ext cx="1741488" cy="123351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28</a:t>
            </a:fld>
            <a:endParaRPr lang="en-US"/>
          </a:p>
        </p:txBody>
      </p:sp>
      <p:pic>
        <p:nvPicPr>
          <p:cNvPr id="7" name="Picture 3" descr="C:\Users\User\Downloads\pc063-cartoon-boss-clip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4876800"/>
            <a:ext cx="1375048" cy="10366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User\Downloads\pc063-cartoon-boss-clipar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3124200"/>
            <a:ext cx="1290196"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69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concerns of the group</a:t>
            </a:r>
          </a:p>
        </p:txBody>
      </p:sp>
      <p:sp>
        <p:nvSpPr>
          <p:cNvPr id="3" name="Content Placeholder 2"/>
          <p:cNvSpPr>
            <a:spLocks noGrp="1"/>
          </p:cNvSpPr>
          <p:nvPr>
            <p:ph idx="1"/>
          </p:nvPr>
        </p:nvSpPr>
        <p:spPr/>
        <p:txBody>
          <a:bodyPr/>
          <a:lstStyle/>
          <a:p>
            <a:r>
              <a:rPr lang="en-US" dirty="0"/>
              <a:t>The importance of recruiting an expert to study the existing ERP system of the </a:t>
            </a:r>
            <a:r>
              <a:rPr lang="en-US" dirty="0" smtClean="0"/>
              <a:t>group.</a:t>
            </a:r>
            <a:br>
              <a:rPr lang="en-US" dirty="0" smtClean="0"/>
            </a:br>
            <a:endParaRPr lang="en-US" dirty="0" smtClean="0"/>
          </a:p>
          <a:p>
            <a:r>
              <a:rPr lang="en-US" dirty="0" smtClean="0"/>
              <a:t>The group finance director </a:t>
            </a:r>
            <a:r>
              <a:rPr lang="en-US" dirty="0"/>
              <a:t>had sent a </a:t>
            </a:r>
            <a:r>
              <a:rPr lang="en-US" dirty="0" smtClean="0"/>
              <a:t>memo </a:t>
            </a:r>
            <a:r>
              <a:rPr lang="en-US" dirty="0"/>
              <a:t>with his concerns suggesting to close down RPT and re-invest in the supermarket sector.</a:t>
            </a:r>
            <a:r>
              <a:rPr lang="en-US" dirty="0" smtClean="0"/>
              <a:t/>
            </a:r>
            <a:br>
              <a:rPr lang="en-US" dirty="0" smtClean="0"/>
            </a:br>
            <a:endParaRPr lang="en-US" dirty="0" smtClean="0"/>
          </a:p>
          <a:p>
            <a:endParaRPr lang="en-US" dirty="0"/>
          </a:p>
        </p:txBody>
      </p:sp>
      <p:pic>
        <p:nvPicPr>
          <p:cNvPr id="21506" name="Picture 2" descr="C:\Users\User\Downloads\The-HCI-Group-ERP-Graph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505200"/>
            <a:ext cx="5105400" cy="318293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29</a:t>
            </a:fld>
            <a:endParaRPr lang="en-US"/>
          </a:p>
        </p:txBody>
      </p:sp>
    </p:spTree>
    <p:extLst>
      <p:ext uri="{BB962C8B-B14F-4D97-AF65-F5344CB8AC3E}">
        <p14:creationId xmlns:p14="http://schemas.microsoft.com/office/powerpoint/2010/main" val="293944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 </a:t>
            </a:r>
            <a:endParaRPr lang="en-US" dirty="0"/>
          </a:p>
        </p:txBody>
      </p:sp>
      <p:sp>
        <p:nvSpPr>
          <p:cNvPr id="3" name="Content Placeholder 2"/>
          <p:cNvSpPr>
            <a:spLocks noGrp="1"/>
          </p:cNvSpPr>
          <p:nvPr>
            <p:ph idx="1"/>
          </p:nvPr>
        </p:nvSpPr>
        <p:spPr>
          <a:xfrm>
            <a:off x="457200" y="1600200"/>
            <a:ext cx="8534400" cy="5029200"/>
          </a:xfrm>
        </p:spPr>
        <p:txBody>
          <a:bodyPr>
            <a:normAutofit/>
          </a:bodyPr>
          <a:lstStyle/>
          <a:p>
            <a:r>
              <a:rPr lang="en-US" dirty="0" smtClean="0"/>
              <a:t>Initially started with </a:t>
            </a:r>
            <a:r>
              <a:rPr lang="en-US" dirty="0" err="1"/>
              <a:t>Ruhunu</a:t>
            </a:r>
            <a:r>
              <a:rPr lang="en-US" dirty="0"/>
              <a:t> Putra Auto Air Conditioning (</a:t>
            </a:r>
            <a:r>
              <a:rPr lang="en-US" dirty="0" err="1"/>
              <a:t>Pvt</a:t>
            </a:r>
            <a:r>
              <a:rPr lang="en-US" dirty="0" smtClean="0"/>
              <a:t>)</a:t>
            </a:r>
            <a:br>
              <a:rPr lang="en-US" dirty="0" smtClean="0"/>
            </a:br>
            <a:endParaRPr lang="en-US" dirty="0" smtClean="0"/>
          </a:p>
          <a:p>
            <a:r>
              <a:rPr lang="en-US" dirty="0" smtClean="0"/>
              <a:t>Has branches in </a:t>
            </a:r>
            <a:r>
              <a:rPr lang="en-US" dirty="0"/>
              <a:t>Galle, </a:t>
            </a:r>
            <a:r>
              <a:rPr lang="en-US" dirty="0" err="1"/>
              <a:t>Matara</a:t>
            </a:r>
            <a:r>
              <a:rPr lang="en-US" dirty="0"/>
              <a:t>, </a:t>
            </a:r>
            <a:r>
              <a:rPr lang="en-US" dirty="0" err="1"/>
              <a:t>Kurunegala</a:t>
            </a:r>
            <a:r>
              <a:rPr lang="en-US" dirty="0"/>
              <a:t>, </a:t>
            </a:r>
            <a:r>
              <a:rPr lang="en-US" dirty="0" err="1"/>
              <a:t>Kaluthara</a:t>
            </a:r>
            <a:r>
              <a:rPr lang="en-US" dirty="0"/>
              <a:t> and </a:t>
            </a:r>
            <a:r>
              <a:rPr lang="en-US" dirty="0" smtClean="0"/>
              <a:t>Kandy</a:t>
            </a:r>
            <a:br>
              <a:rPr lang="en-US" dirty="0" smtClean="0"/>
            </a:br>
            <a:endParaRPr lang="en-US" dirty="0" smtClean="0"/>
          </a:p>
          <a:p>
            <a:r>
              <a:rPr lang="en-US" dirty="0" err="1"/>
              <a:t>Ruhunu</a:t>
            </a:r>
            <a:r>
              <a:rPr lang="en-US" dirty="0"/>
              <a:t> Putra Energy (</a:t>
            </a:r>
            <a:r>
              <a:rPr lang="en-US" dirty="0" err="1"/>
              <a:t>Pvt</a:t>
            </a:r>
            <a:r>
              <a:rPr lang="en-US" dirty="0" smtClean="0"/>
              <a:t>) was established in order to enter in to the auto gas industry:</a:t>
            </a:r>
          </a:p>
          <a:p>
            <a:pPr lvl="1"/>
            <a:r>
              <a:rPr lang="en-US" dirty="0" smtClean="0"/>
              <a:t>Converting vehicles into gas</a:t>
            </a:r>
          </a:p>
          <a:p>
            <a:pPr lvl="1"/>
            <a:r>
              <a:rPr lang="en-US" dirty="0" smtClean="0"/>
              <a:t>Importing LP Gas</a:t>
            </a:r>
            <a:br>
              <a:rPr lang="en-US" dirty="0" smtClean="0"/>
            </a:br>
            <a:endParaRPr lang="en-US" dirty="0" smtClean="0"/>
          </a:p>
          <a:p>
            <a:r>
              <a:rPr lang="en-US" dirty="0" err="1"/>
              <a:t>Ruhunu</a:t>
            </a:r>
            <a:r>
              <a:rPr lang="en-US" dirty="0"/>
              <a:t> Putra Energy (RPE) was listed on the Colombo Stock Exchange (CSE) in </a:t>
            </a:r>
            <a:r>
              <a:rPr lang="en-US" dirty="0" smtClean="0"/>
              <a:t>2009</a:t>
            </a:r>
          </a:p>
          <a:p>
            <a:endParaRPr lang="en-US" dirty="0"/>
          </a:p>
        </p:txBody>
      </p:sp>
      <p:pic>
        <p:nvPicPr>
          <p:cNvPr id="3074" name="Picture 2" descr="C:\Users\User\Downloads\fix-car-air-conditioning-Baltimo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57200"/>
            <a:ext cx="3812857"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ownloads\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343400"/>
            <a:ext cx="2539999"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3</a:t>
            </a:fld>
            <a:endParaRPr lang="en-US"/>
          </a:p>
        </p:txBody>
      </p:sp>
    </p:spTree>
    <p:extLst>
      <p:ext uri="{BB962C8B-B14F-4D97-AF65-F5344CB8AC3E}">
        <p14:creationId xmlns:p14="http://schemas.microsoft.com/office/powerpoint/2010/main" val="232990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concerns of the group</a:t>
            </a:r>
          </a:p>
        </p:txBody>
      </p:sp>
      <p:sp>
        <p:nvSpPr>
          <p:cNvPr id="3" name="Content Placeholder 2"/>
          <p:cNvSpPr>
            <a:spLocks noGrp="1"/>
          </p:cNvSpPr>
          <p:nvPr>
            <p:ph idx="1"/>
          </p:nvPr>
        </p:nvSpPr>
        <p:spPr/>
        <p:txBody>
          <a:bodyPr/>
          <a:lstStyle/>
          <a:p>
            <a:r>
              <a:rPr lang="en-US" dirty="0"/>
              <a:t>He had also suggested that one of the initial departments in the group that converted vehicles into gas, which is now incurring losses due to declining business in the auto gas industry, should be closed down too</a:t>
            </a:r>
            <a:r>
              <a:rPr lang="en-US" dirty="0" smtClean="0"/>
              <a:t>.</a:t>
            </a:r>
          </a:p>
          <a:p>
            <a:endParaRPr lang="en-US" dirty="0"/>
          </a:p>
          <a:p>
            <a:r>
              <a:rPr lang="en-US" dirty="0" smtClean="0"/>
              <a:t>Monika(head </a:t>
            </a:r>
            <a:r>
              <a:rPr lang="en-US" dirty="0"/>
              <a:t>of the group’s strategic business development </a:t>
            </a:r>
            <a:r>
              <a:rPr lang="en-US" dirty="0" smtClean="0"/>
              <a:t>unit) </a:t>
            </a:r>
            <a:r>
              <a:rPr lang="en-US" dirty="0"/>
              <a:t>also suggested that they should look for a viable merger or acquisition relating to the tea industry to experience fast </a:t>
            </a:r>
            <a:r>
              <a:rPr lang="en-US" dirty="0" smtClean="0"/>
              <a:t>growth.</a:t>
            </a:r>
            <a:endParaRPr lang="en-US" dirty="0"/>
          </a:p>
        </p:txBody>
      </p:sp>
      <p:pic>
        <p:nvPicPr>
          <p:cNvPr id="4" name="Picture 2" descr="C:\Users\User\Downloads\concern-clipart-can-stock-photo_csp101233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800600"/>
            <a:ext cx="2743200" cy="194304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By Trevin Hannibal</a:t>
            </a:r>
            <a:endParaRPr lang="en-US"/>
          </a:p>
        </p:txBody>
      </p:sp>
      <p:sp>
        <p:nvSpPr>
          <p:cNvPr id="6" name="Slide Number Placeholder 5"/>
          <p:cNvSpPr>
            <a:spLocks noGrp="1"/>
          </p:cNvSpPr>
          <p:nvPr>
            <p:ph type="sldNum" sz="quarter" idx="12"/>
          </p:nvPr>
        </p:nvSpPr>
        <p:spPr/>
        <p:txBody>
          <a:bodyPr/>
          <a:lstStyle/>
          <a:p>
            <a:fld id="{0E602CEC-6C01-44D6-92AE-3FFD5FC213A2}" type="slidenum">
              <a:rPr lang="en-US" smtClean="0"/>
              <a:t>30</a:t>
            </a:fld>
            <a:endParaRPr lang="en-US"/>
          </a:p>
        </p:txBody>
      </p:sp>
    </p:spTree>
    <p:extLst>
      <p:ext uri="{BB962C8B-B14F-4D97-AF65-F5344CB8AC3E}">
        <p14:creationId xmlns:p14="http://schemas.microsoft.com/office/powerpoint/2010/main" val="357153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scenarios*</a:t>
            </a:r>
          </a:p>
        </p:txBody>
      </p:sp>
      <p:sp>
        <p:nvSpPr>
          <p:cNvPr id="3" name="Content Placeholder 2"/>
          <p:cNvSpPr>
            <a:spLocks noGrp="1"/>
          </p:cNvSpPr>
          <p:nvPr>
            <p:ph idx="1"/>
          </p:nvPr>
        </p:nvSpPr>
        <p:spPr/>
        <p:txBody>
          <a:bodyPr/>
          <a:lstStyle/>
          <a:p>
            <a:r>
              <a:rPr lang="en-US" dirty="0" smtClean="0"/>
              <a:t>A business valuation is highly probable in the context of a merger with</a:t>
            </a:r>
            <a:r>
              <a:rPr lang="en-US" dirty="0"/>
              <a:t> Cooling Air (</a:t>
            </a:r>
            <a:r>
              <a:rPr lang="en-US" dirty="0" err="1"/>
              <a:t>Pvt</a:t>
            </a:r>
            <a:r>
              <a:rPr lang="en-US" dirty="0"/>
              <a:t>) Limited,</a:t>
            </a:r>
            <a:r>
              <a:rPr lang="en-US" dirty="0" smtClean="0"/>
              <a:t> if the board of directors would initiate the thought of </a:t>
            </a:r>
            <a:r>
              <a:rPr lang="en-US" dirty="0" err="1" smtClean="0"/>
              <a:t>Mr.Sanath</a:t>
            </a:r>
            <a:endParaRPr lang="en-US" dirty="0" smtClean="0"/>
          </a:p>
          <a:p>
            <a:endParaRPr lang="en-US" dirty="0"/>
          </a:p>
          <a:p>
            <a:r>
              <a:rPr lang="en-US" dirty="0" err="1" smtClean="0"/>
              <a:t>Monikas</a:t>
            </a:r>
            <a:r>
              <a:rPr lang="en-US" dirty="0" smtClean="0"/>
              <a:t> suggestion of</a:t>
            </a:r>
            <a:r>
              <a:rPr lang="en-US" dirty="0"/>
              <a:t> </a:t>
            </a:r>
            <a:r>
              <a:rPr lang="en-US" dirty="0" smtClean="0"/>
              <a:t>a viable </a:t>
            </a:r>
            <a:r>
              <a:rPr lang="en-US" dirty="0"/>
              <a:t>merger or acquisition relating to the tea industry to experience fast </a:t>
            </a:r>
            <a:r>
              <a:rPr lang="en-US" dirty="0" smtClean="0"/>
              <a:t>growth is also a plausible scenario to be considered.</a:t>
            </a:r>
            <a:endParaRPr lang="en-US" dirty="0"/>
          </a:p>
        </p:txBody>
      </p:sp>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31</a:t>
            </a:fld>
            <a:endParaRPr lang="en-US"/>
          </a:p>
        </p:txBody>
      </p:sp>
      <p:pic>
        <p:nvPicPr>
          <p:cNvPr id="4098" name="Picture 2" descr="http://blogs-images.forbes.com/allbusiness/files/2014/12/Fotolia_73155469_Subscription_Monthly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350327"/>
            <a:ext cx="7696200" cy="2212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5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structure</a:t>
            </a:r>
            <a:endParaRPr lang="en-US" dirty="0"/>
          </a:p>
        </p:txBody>
      </p:sp>
      <p:pic>
        <p:nvPicPr>
          <p:cNvPr id="1025"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76400"/>
            <a:ext cx="919953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User\Downloads\M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14800"/>
            <a:ext cx="7620001" cy="24765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By Trevin Hannibal</a:t>
            </a:r>
            <a:endParaRPr lang="en-US"/>
          </a:p>
        </p:txBody>
      </p:sp>
      <p:sp>
        <p:nvSpPr>
          <p:cNvPr id="6" name="Slide Number Placeholder 5"/>
          <p:cNvSpPr>
            <a:spLocks noGrp="1"/>
          </p:cNvSpPr>
          <p:nvPr>
            <p:ph type="sldNum" sz="quarter" idx="12"/>
          </p:nvPr>
        </p:nvSpPr>
        <p:spPr/>
        <p:txBody>
          <a:bodyPr/>
          <a:lstStyle/>
          <a:p>
            <a:fld id="{0E602CEC-6C01-44D6-92AE-3FFD5FC213A2}" type="slidenum">
              <a:rPr lang="en-US" smtClean="0"/>
              <a:t>32</a:t>
            </a:fld>
            <a:endParaRPr lang="en-US"/>
          </a:p>
        </p:txBody>
      </p:sp>
    </p:spTree>
    <p:extLst>
      <p:ext uri="{BB962C8B-B14F-4D97-AF65-F5344CB8AC3E}">
        <p14:creationId xmlns:p14="http://schemas.microsoft.com/office/powerpoint/2010/main" val="2079785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of the pre-seen</a:t>
            </a:r>
            <a:endParaRPr lang="en-US" dirty="0"/>
          </a:p>
        </p:txBody>
      </p:sp>
      <p:sp>
        <p:nvSpPr>
          <p:cNvPr id="3" name="Content Placeholder 2"/>
          <p:cNvSpPr>
            <a:spLocks noGrp="1"/>
          </p:cNvSpPr>
          <p:nvPr>
            <p:ph idx="1"/>
          </p:nvPr>
        </p:nvSpPr>
        <p:spPr/>
        <p:txBody>
          <a:bodyPr>
            <a:normAutofit lnSpcReduction="10000"/>
          </a:bodyPr>
          <a:lstStyle/>
          <a:p>
            <a:r>
              <a:rPr lang="en-US" dirty="0" smtClean="0"/>
              <a:t>The remaining notes of the pre-seen are on the financial statements of the group</a:t>
            </a:r>
            <a:br>
              <a:rPr lang="en-US" dirty="0" smtClean="0"/>
            </a:br>
            <a:endParaRPr lang="en-US" dirty="0" smtClean="0"/>
          </a:p>
          <a:p>
            <a:r>
              <a:rPr lang="en-US" dirty="0" smtClean="0"/>
              <a:t>A ratio analysis of the financial statement attached in the pre-seen could be initiated for a on the surface study.</a:t>
            </a:r>
            <a:br>
              <a:rPr lang="en-US" dirty="0" smtClean="0"/>
            </a:br>
            <a:endParaRPr lang="en-US" dirty="0" smtClean="0"/>
          </a:p>
          <a:p>
            <a:r>
              <a:rPr lang="en-US" dirty="0" smtClean="0"/>
              <a:t>The unseen might comprise of question which needs the financial statements of the pre-seen as a reference</a:t>
            </a:r>
          </a:p>
          <a:p>
            <a:pPr lvl="1"/>
            <a:r>
              <a:rPr lang="en-US" dirty="0" err="1" smtClean="0"/>
              <a:t>Eg</a:t>
            </a:r>
            <a:r>
              <a:rPr lang="en-US" dirty="0" smtClean="0"/>
              <a:t>: Income statement forecast/ cash flow forecast etc.</a:t>
            </a:r>
          </a:p>
          <a:p>
            <a:pPr lvl="1"/>
            <a:endParaRPr lang="en-US" dirty="0"/>
          </a:p>
          <a:p>
            <a:r>
              <a:rPr lang="en-US" dirty="0" smtClean="0"/>
              <a:t>The purpose of the unseen in to provide a better understanding on the industry in which your 50 mark question will be based upon.</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33</a:t>
            </a:fld>
            <a:endParaRPr lang="en-US"/>
          </a:p>
        </p:txBody>
      </p:sp>
      <p:pic>
        <p:nvPicPr>
          <p:cNvPr id="22532" name="Picture 4" descr="http://wiki.ubc.ca/images/2/24/New-Faculty-Guide_Check_M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4191000"/>
            <a:ext cx="108204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iki.ubc.ca/images/2/24/New-Faculty-Guide_Check_M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09601"/>
            <a:ext cx="108204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49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Vision of </a:t>
            </a:r>
            <a:r>
              <a:rPr lang="en-US" b="1" dirty="0" smtClean="0"/>
              <a:t>RPE</a:t>
            </a:r>
            <a:endParaRPr lang="en-US" dirty="0"/>
          </a:p>
        </p:txBody>
      </p:sp>
      <p:sp>
        <p:nvSpPr>
          <p:cNvPr id="3" name="Content Placeholder 2"/>
          <p:cNvSpPr>
            <a:spLocks noGrp="1"/>
          </p:cNvSpPr>
          <p:nvPr>
            <p:ph idx="1"/>
          </p:nvPr>
        </p:nvSpPr>
        <p:spPr/>
        <p:txBody>
          <a:bodyPr/>
          <a:lstStyle/>
          <a:p>
            <a:r>
              <a:rPr lang="en-US" sz="2800" dirty="0"/>
              <a:t>To be the most preferred and trusted Sri Lankan multinational that touches the day-to-day lives of people in Sri Lanka and beyond, through a diverse group of companies</a:t>
            </a:r>
            <a:r>
              <a:rPr lang="en-US" dirty="0"/>
              <a:t>.</a:t>
            </a:r>
          </a:p>
          <a:p>
            <a:endParaRPr lang="en-US" dirty="0"/>
          </a:p>
        </p:txBody>
      </p:sp>
      <p:pic>
        <p:nvPicPr>
          <p:cNvPr id="4098" name="Picture 2" descr="C:\Users\User\Downloads\Vis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733800"/>
            <a:ext cx="4103732" cy="271504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4</a:t>
            </a:fld>
            <a:endParaRPr lang="en-US"/>
          </a:p>
        </p:txBody>
      </p:sp>
    </p:spTree>
    <p:extLst>
      <p:ext uri="{BB962C8B-B14F-4D97-AF65-F5344CB8AC3E}">
        <p14:creationId xmlns:p14="http://schemas.microsoft.com/office/powerpoint/2010/main" val="3425492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Mission of RPE</a:t>
            </a:r>
            <a:endParaRPr lang="en-US" dirty="0"/>
          </a:p>
        </p:txBody>
      </p:sp>
      <p:sp>
        <p:nvSpPr>
          <p:cNvPr id="3" name="Content Placeholder 2"/>
          <p:cNvSpPr>
            <a:spLocks noGrp="1"/>
          </p:cNvSpPr>
          <p:nvPr>
            <p:ph idx="1"/>
          </p:nvPr>
        </p:nvSpPr>
        <p:spPr/>
        <p:txBody>
          <a:bodyPr/>
          <a:lstStyle/>
          <a:p>
            <a:pPr hangingPunct="0"/>
            <a:r>
              <a:rPr lang="en-US" dirty="0"/>
              <a:t>Serve the rural community, customers and all other stakeholders with love, through our core business – gas and petroleum, and build a diversified business conglomerate, based on the four main principles of:</a:t>
            </a:r>
          </a:p>
          <a:p>
            <a:endParaRPr lang="en-US" dirty="0"/>
          </a:p>
          <a:p>
            <a:pPr lvl="0" hangingPunct="0"/>
            <a:r>
              <a:rPr lang="en-US" dirty="0"/>
              <a:t>Reducing cost of living </a:t>
            </a:r>
          </a:p>
          <a:p>
            <a:pPr lvl="0" hangingPunct="0"/>
            <a:r>
              <a:rPr lang="en-US" dirty="0"/>
              <a:t>Enhancing youth skills </a:t>
            </a:r>
          </a:p>
          <a:p>
            <a:pPr lvl="0" hangingPunct="0"/>
            <a:r>
              <a:rPr lang="en-US" dirty="0"/>
              <a:t>Bridging regional disparity </a:t>
            </a:r>
          </a:p>
          <a:p>
            <a:pPr lvl="0" hangingPunct="0"/>
            <a:r>
              <a:rPr lang="en-US" dirty="0"/>
              <a:t>Enhancing local and global markets </a:t>
            </a:r>
          </a:p>
          <a:p>
            <a:endParaRPr lang="en-US" dirty="0"/>
          </a:p>
        </p:txBody>
      </p:sp>
      <p:pic>
        <p:nvPicPr>
          <p:cNvPr id="5122" name="Picture 2" descr="C:\Users\User\Downloads\mission_state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124200"/>
            <a:ext cx="3398520" cy="330835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5</a:t>
            </a:fld>
            <a:endParaRPr lang="en-US"/>
          </a:p>
        </p:txBody>
      </p:sp>
    </p:spTree>
    <p:extLst>
      <p:ext uri="{BB962C8B-B14F-4D97-AF65-F5344CB8AC3E}">
        <p14:creationId xmlns:p14="http://schemas.microsoft.com/office/powerpoint/2010/main" val="48359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Structure of the Group</a:t>
            </a:r>
            <a:endParaRPr lang="en-US" dirty="0"/>
          </a:p>
        </p:txBody>
      </p:sp>
      <p:sp>
        <p:nvSpPr>
          <p:cNvPr id="3" name="Content Placeholder 2"/>
          <p:cNvSpPr>
            <a:spLocks noGrp="1"/>
          </p:cNvSpPr>
          <p:nvPr>
            <p:ph idx="1"/>
          </p:nvPr>
        </p:nvSpPr>
        <p:spPr/>
        <p:txBody>
          <a:bodyPr/>
          <a:lstStyle/>
          <a:p>
            <a:r>
              <a:rPr lang="en-US" b="1" dirty="0" smtClean="0"/>
              <a:t>Comprises of:</a:t>
            </a:r>
          </a:p>
          <a:p>
            <a:pPr marL="457200" indent="-457200">
              <a:buFont typeface="+mj-lt"/>
              <a:buAutoNum type="arabicPeriod"/>
            </a:pPr>
            <a:endParaRPr lang="en-US" b="1" dirty="0" smtClean="0"/>
          </a:p>
          <a:p>
            <a:pPr marL="457200" indent="-457200">
              <a:buFont typeface="+mj-lt"/>
              <a:buAutoNum type="arabicPeriod"/>
            </a:pPr>
            <a:r>
              <a:rPr lang="en-US" b="1" dirty="0" err="1" smtClean="0"/>
              <a:t>Ruhunu</a:t>
            </a:r>
            <a:r>
              <a:rPr lang="en-US" b="1" dirty="0" smtClean="0"/>
              <a:t> </a:t>
            </a:r>
            <a:r>
              <a:rPr lang="en-US" b="1" dirty="0"/>
              <a:t>Putra Energy PLC (RPE)</a:t>
            </a:r>
            <a:endParaRPr lang="en-US" dirty="0"/>
          </a:p>
          <a:p>
            <a:pPr marL="457200" indent="-457200">
              <a:buFont typeface="+mj-lt"/>
              <a:buAutoNum type="arabicPeriod"/>
            </a:pPr>
            <a:r>
              <a:rPr lang="en-US" b="1" dirty="0" err="1"/>
              <a:t>Ruhunu</a:t>
            </a:r>
            <a:r>
              <a:rPr lang="en-US" b="1" dirty="0"/>
              <a:t> Putra Supermarkets (</a:t>
            </a:r>
            <a:r>
              <a:rPr lang="en-US" b="1" dirty="0" err="1"/>
              <a:t>Pvt</a:t>
            </a:r>
            <a:r>
              <a:rPr lang="en-US" b="1" dirty="0"/>
              <a:t>) Limited (RPS)</a:t>
            </a:r>
            <a:endParaRPr lang="en-US" dirty="0"/>
          </a:p>
          <a:p>
            <a:pPr marL="457200" indent="-457200">
              <a:buFont typeface="+mj-lt"/>
              <a:buAutoNum type="arabicPeriod"/>
            </a:pPr>
            <a:r>
              <a:rPr lang="en-US" b="1" dirty="0" err="1"/>
              <a:t>Ruhunu</a:t>
            </a:r>
            <a:r>
              <a:rPr lang="en-US" b="1" dirty="0"/>
              <a:t> Putra Tea Export (</a:t>
            </a:r>
            <a:r>
              <a:rPr lang="en-US" b="1" dirty="0" err="1"/>
              <a:t>Pvt</a:t>
            </a:r>
            <a:r>
              <a:rPr lang="en-US" b="1" dirty="0"/>
              <a:t>) Limited (RPT</a:t>
            </a:r>
            <a:r>
              <a:rPr lang="en-US" b="1" dirty="0" smtClean="0"/>
              <a:t>)</a:t>
            </a:r>
            <a:endParaRPr lang="en-US" dirty="0"/>
          </a:p>
          <a:p>
            <a:pPr marL="457200" indent="-457200">
              <a:buFont typeface="+mj-lt"/>
              <a:buAutoNum type="arabicPeriod"/>
            </a:pPr>
            <a:r>
              <a:rPr lang="en-US" b="1" dirty="0" err="1"/>
              <a:t>Ruhunu</a:t>
            </a:r>
            <a:r>
              <a:rPr lang="en-US" b="1" dirty="0"/>
              <a:t> Putra Leisure (</a:t>
            </a:r>
            <a:r>
              <a:rPr lang="en-US" b="1" dirty="0" err="1"/>
              <a:t>Pvt</a:t>
            </a:r>
            <a:r>
              <a:rPr lang="en-US" b="1" dirty="0"/>
              <a:t>) Limited (RPL)</a:t>
            </a:r>
            <a:endParaRPr lang="en-US" dirty="0"/>
          </a:p>
          <a:p>
            <a:endParaRPr lang="en-US" dirty="0"/>
          </a:p>
        </p:txBody>
      </p:sp>
      <p:pic>
        <p:nvPicPr>
          <p:cNvPr id="6146" name="Picture 2" descr="C:\Users\User\Downloads\Organization_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191000"/>
            <a:ext cx="4524375" cy="240982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6</a:t>
            </a:fld>
            <a:endParaRPr lang="en-US"/>
          </a:p>
        </p:txBody>
      </p:sp>
    </p:spTree>
    <p:extLst>
      <p:ext uri="{BB962C8B-B14F-4D97-AF65-F5344CB8AC3E}">
        <p14:creationId xmlns:p14="http://schemas.microsoft.com/office/powerpoint/2010/main" val="261234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to LAUGFS Holdings*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7</a:t>
            </a:fld>
            <a:endParaRPr lang="en-US"/>
          </a:p>
        </p:txBody>
      </p:sp>
      <p:pic>
        <p:nvPicPr>
          <p:cNvPr id="1026" name="Picture 2" descr="C:\Users\User\Dropbox\Screenshots\Screenshot 2016-06-05 20.14.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8382000" cy="41981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jobsy.lk/company_logo/logo%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44196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672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Ruhunu</a:t>
            </a:r>
            <a:r>
              <a:rPr lang="en-US" b="1" dirty="0"/>
              <a:t> Putra Energy PLC (RPE)</a:t>
            </a:r>
            <a:endParaRPr lang="en-US" dirty="0"/>
          </a:p>
        </p:txBody>
      </p:sp>
      <p:sp>
        <p:nvSpPr>
          <p:cNvPr id="3" name="Content Placeholder 2"/>
          <p:cNvSpPr>
            <a:spLocks noGrp="1"/>
          </p:cNvSpPr>
          <p:nvPr>
            <p:ph idx="1"/>
          </p:nvPr>
        </p:nvSpPr>
        <p:spPr/>
        <p:txBody>
          <a:bodyPr/>
          <a:lstStyle/>
          <a:p>
            <a:r>
              <a:rPr lang="en-US" dirty="0" smtClean="0"/>
              <a:t>Incorporated </a:t>
            </a:r>
            <a:r>
              <a:rPr lang="en-US" dirty="0"/>
              <a:t>in 2002 </a:t>
            </a:r>
            <a:r>
              <a:rPr lang="en-US" dirty="0" smtClean="0"/>
              <a:t>&amp; Listed </a:t>
            </a:r>
            <a:r>
              <a:rPr lang="en-US" dirty="0"/>
              <a:t>on the CSE in 2009 </a:t>
            </a:r>
            <a:r>
              <a:rPr lang="en-US" dirty="0" smtClean="0"/>
              <a:t/>
            </a:r>
            <a:br>
              <a:rPr lang="en-US" dirty="0" smtClean="0"/>
            </a:br>
            <a:endParaRPr lang="en-US" dirty="0" smtClean="0"/>
          </a:p>
          <a:p>
            <a:r>
              <a:rPr lang="en-US" dirty="0" smtClean="0"/>
              <a:t>Predominantly in the </a:t>
            </a:r>
            <a:r>
              <a:rPr lang="en-US" dirty="0"/>
              <a:t>petroleum and gas retailing industry, pioneering the state of the art filling station concept in Sri Lanka</a:t>
            </a:r>
            <a:r>
              <a:rPr lang="en-US" dirty="0" smtClean="0"/>
              <a:t>.</a:t>
            </a:r>
          </a:p>
          <a:p>
            <a:endParaRPr lang="en-US" dirty="0"/>
          </a:p>
          <a:p>
            <a:endParaRPr lang="en-US" dirty="0"/>
          </a:p>
        </p:txBody>
      </p:sp>
      <p:pic>
        <p:nvPicPr>
          <p:cNvPr id="7170" name="Picture 2" descr="C:\Users\User\Downloads\PA_CITY-Petrol-1_62452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0"/>
            <a:ext cx="4005508" cy="266382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Downloads\sunset-station-500x3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36987"/>
            <a:ext cx="3959216" cy="263683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8</a:t>
            </a:fld>
            <a:endParaRPr lang="en-US"/>
          </a:p>
        </p:txBody>
      </p:sp>
    </p:spTree>
    <p:extLst>
      <p:ext uri="{BB962C8B-B14F-4D97-AF65-F5344CB8AC3E}">
        <p14:creationId xmlns:p14="http://schemas.microsoft.com/office/powerpoint/2010/main" val="93455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facilities at RPE</a:t>
            </a:r>
            <a:endParaRPr lang="en-US" dirty="0"/>
          </a:p>
        </p:txBody>
      </p:sp>
      <p:sp>
        <p:nvSpPr>
          <p:cNvPr id="3" name="Content Placeholder 2"/>
          <p:cNvSpPr>
            <a:spLocks noGrp="1"/>
          </p:cNvSpPr>
          <p:nvPr>
            <p:ph idx="1"/>
          </p:nvPr>
        </p:nvSpPr>
        <p:spPr/>
        <p:txBody>
          <a:bodyPr/>
          <a:lstStyle/>
          <a:p>
            <a:r>
              <a:rPr lang="en-US" dirty="0" smtClean="0"/>
              <a:t>Nitrogen </a:t>
            </a:r>
            <a:r>
              <a:rPr lang="en-US" dirty="0"/>
              <a:t>air, digital air, lubricants, domestic gas </a:t>
            </a:r>
            <a:r>
              <a:rPr lang="en-US" dirty="0" smtClean="0"/>
              <a:t>cylinders</a:t>
            </a:r>
            <a:br>
              <a:rPr lang="en-US" dirty="0" smtClean="0"/>
            </a:br>
            <a:endParaRPr lang="en-US" dirty="0" smtClean="0"/>
          </a:p>
          <a:p>
            <a:r>
              <a:rPr lang="en-US" dirty="0" smtClean="0"/>
              <a:t>Car </a:t>
            </a:r>
            <a:r>
              <a:rPr lang="en-US" dirty="0"/>
              <a:t>care items under a 24 hour service</a:t>
            </a:r>
            <a:r>
              <a:rPr lang="en-US" dirty="0" smtClean="0"/>
              <a:t> </a:t>
            </a:r>
            <a:br>
              <a:rPr lang="en-US" dirty="0" smtClean="0"/>
            </a:br>
            <a:endParaRPr lang="en-US" dirty="0" smtClean="0"/>
          </a:p>
          <a:p>
            <a:r>
              <a:rPr lang="en-US" dirty="0"/>
              <a:t>The 2141 Dialog SMS facility and direct dialing customer suggestion phone facilities are available </a:t>
            </a:r>
            <a:r>
              <a:rPr lang="en-US" dirty="0" smtClean="0"/>
              <a:t/>
            </a:r>
            <a:br>
              <a:rPr lang="en-US" dirty="0" smtClean="0"/>
            </a:br>
            <a:endParaRPr lang="en-US" dirty="0" smtClean="0"/>
          </a:p>
          <a:p>
            <a:r>
              <a:rPr lang="en-US" dirty="0" smtClean="0"/>
              <a:t>Customers could </a:t>
            </a:r>
            <a:r>
              <a:rPr lang="en-US" dirty="0"/>
              <a:t>contact the management for their requirements or any significant inquiries.</a:t>
            </a:r>
          </a:p>
          <a:p>
            <a:endParaRPr lang="en-US" dirty="0"/>
          </a:p>
        </p:txBody>
      </p:sp>
      <p:pic>
        <p:nvPicPr>
          <p:cNvPr id="8194" name="Picture 2" descr="C:\Users\User\Downloads\179768-425x283-customer-satisfa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980611"/>
            <a:ext cx="2819400" cy="187738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By Trevin Hannibal</a:t>
            </a:r>
            <a:endParaRPr lang="en-US"/>
          </a:p>
        </p:txBody>
      </p:sp>
      <p:sp>
        <p:nvSpPr>
          <p:cNvPr id="5" name="Slide Number Placeholder 4"/>
          <p:cNvSpPr>
            <a:spLocks noGrp="1"/>
          </p:cNvSpPr>
          <p:nvPr>
            <p:ph type="sldNum" sz="quarter" idx="12"/>
          </p:nvPr>
        </p:nvSpPr>
        <p:spPr/>
        <p:txBody>
          <a:bodyPr/>
          <a:lstStyle/>
          <a:p>
            <a:fld id="{0E602CEC-6C01-44D6-92AE-3FFD5FC213A2}" type="slidenum">
              <a:rPr lang="en-US" smtClean="0"/>
              <a:t>9</a:t>
            </a:fld>
            <a:endParaRPr lang="en-US"/>
          </a:p>
        </p:txBody>
      </p:sp>
    </p:spTree>
    <p:extLst>
      <p:ext uri="{BB962C8B-B14F-4D97-AF65-F5344CB8AC3E}">
        <p14:creationId xmlns:p14="http://schemas.microsoft.com/office/powerpoint/2010/main" val="313293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526</TotalTime>
  <Words>1026</Words>
  <Application>Microsoft Office PowerPoint</Application>
  <PresentationFormat>On-screen Show (4:3)</PresentationFormat>
  <Paragraphs>218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Clarity</vt:lpstr>
      <vt:lpstr>Pre-seen in a  nut shell – June 2016</vt:lpstr>
      <vt:lpstr>Company profile</vt:lpstr>
      <vt:lpstr>Background </vt:lpstr>
      <vt:lpstr>Vision of RPE</vt:lpstr>
      <vt:lpstr>Mission of RPE</vt:lpstr>
      <vt:lpstr>Structure of the Group</vt:lpstr>
      <vt:lpstr>Similar to LAUGFS Holdings*</vt:lpstr>
      <vt:lpstr>Ruhunu Putra Energy PLC (RPE)</vt:lpstr>
      <vt:lpstr>Customer facilities at RPE</vt:lpstr>
      <vt:lpstr>Staff @ RPE</vt:lpstr>
      <vt:lpstr>Distribution channel of RPE</vt:lpstr>
      <vt:lpstr>Issues @ RPE</vt:lpstr>
      <vt:lpstr>Issues @ RPE</vt:lpstr>
      <vt:lpstr>Ruhunu Putra Supermarkets (Pvt) Limited (RPS)</vt:lpstr>
      <vt:lpstr>Customer facilities</vt:lpstr>
      <vt:lpstr>Vision of RPS</vt:lpstr>
      <vt:lpstr>Issues at RPS</vt:lpstr>
      <vt:lpstr>Remedial actions</vt:lpstr>
      <vt:lpstr>Possible scenarios*</vt:lpstr>
      <vt:lpstr>Ruhunu Putra Tea Export (Pvt) Limited (RPT)</vt:lpstr>
      <vt:lpstr>Issues at RPT</vt:lpstr>
      <vt:lpstr>Possible scenarios*</vt:lpstr>
      <vt:lpstr>Ruhunu Putra Leisure (Pvt) Limited (RPL)</vt:lpstr>
      <vt:lpstr>Future initiatives of RPL</vt:lpstr>
      <vt:lpstr>Future initiatives of RPL</vt:lpstr>
      <vt:lpstr>Possible scenarios*</vt:lpstr>
      <vt:lpstr>Ruhunu Putra Group - future strategies and impacts</vt:lpstr>
      <vt:lpstr>Main concerns of the group</vt:lpstr>
      <vt:lpstr>Main concerns of the group</vt:lpstr>
      <vt:lpstr>Main concerns of the group</vt:lpstr>
      <vt:lpstr>Possible scenarios*</vt:lpstr>
      <vt:lpstr>Group structure</vt:lpstr>
      <vt:lpstr>Notes of the pre-seen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Pre-seen in a  nut shell – June 2016</dc:title>
  <dc:creator>User</dc:creator>
  <cp:lastModifiedBy>User</cp:lastModifiedBy>
  <cp:revision>76</cp:revision>
  <dcterms:created xsi:type="dcterms:W3CDTF">2016-06-05T05:14:04Z</dcterms:created>
  <dcterms:modified xsi:type="dcterms:W3CDTF">2016-06-05T18:17:42Z</dcterms:modified>
</cp:coreProperties>
</file>