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34"/>
  </p:notesMasterIdLst>
  <p:sldIdLst>
    <p:sldId id="293" r:id="rId2"/>
    <p:sldId id="294" r:id="rId3"/>
    <p:sldId id="258" r:id="rId4"/>
    <p:sldId id="299" r:id="rId5"/>
    <p:sldId id="261" r:id="rId6"/>
    <p:sldId id="263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95" r:id="rId15"/>
    <p:sldId id="271" r:id="rId16"/>
    <p:sldId id="273" r:id="rId17"/>
    <p:sldId id="274" r:id="rId18"/>
    <p:sldId id="275" r:id="rId19"/>
    <p:sldId id="276" r:id="rId20"/>
    <p:sldId id="285" r:id="rId21"/>
    <p:sldId id="296" r:id="rId22"/>
    <p:sldId id="286" r:id="rId23"/>
    <p:sldId id="287" r:id="rId24"/>
    <p:sldId id="288" r:id="rId25"/>
    <p:sldId id="277" r:id="rId26"/>
    <p:sldId id="278" r:id="rId27"/>
    <p:sldId id="297" r:id="rId28"/>
    <p:sldId id="279" r:id="rId29"/>
    <p:sldId id="280" r:id="rId30"/>
    <p:sldId id="281" r:id="rId31"/>
    <p:sldId id="282" r:id="rId32"/>
    <p:sldId id="298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559" autoAdjust="0"/>
    <p:restoredTop sz="97757" autoAdjust="0"/>
  </p:normalViewPr>
  <p:slideViewPr>
    <p:cSldViewPr>
      <p:cViewPr>
        <p:scale>
          <a:sx n="60" d="100"/>
          <a:sy n="60" d="100"/>
        </p:scale>
        <p:origin x="-384" y="-3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2100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8AE3C4-5673-4F75-A6BC-6B600BC41521}" type="doc">
      <dgm:prSet loTypeId="urn:microsoft.com/office/officeart/2005/8/layout/pyramid1" loCatId="pyramid" qsTypeId="urn:microsoft.com/office/officeart/2005/8/quickstyle/simple2" qsCatId="simple" csTypeId="urn:microsoft.com/office/officeart/2005/8/colors/accent2_3" csCatId="accent2" phldr="1"/>
      <dgm:spPr/>
    </dgm:pt>
    <dgm:pt modelId="{8D80C4A3-1DD0-4C13-A0E4-F202736C139B}">
      <dgm:prSet phldrT="[Text]" custT="1"/>
      <dgm:spPr/>
      <dgm:t>
        <a:bodyPr/>
        <a:lstStyle/>
        <a:p>
          <a:endParaRPr lang="en-US" sz="2800" b="1" dirty="0">
            <a:solidFill>
              <a:schemeClr val="tx1"/>
            </a:solidFill>
          </a:endParaRPr>
        </a:p>
      </dgm:t>
    </dgm:pt>
    <dgm:pt modelId="{E29CD265-BD40-4198-BB86-B5761346ECC6}" type="parTrans" cxnId="{A70571A3-4519-4E7A-8BA3-DD39D24FB1C0}">
      <dgm:prSet/>
      <dgm:spPr/>
      <dgm:t>
        <a:bodyPr/>
        <a:lstStyle/>
        <a:p>
          <a:endParaRPr lang="en-US" sz="2800" b="1">
            <a:solidFill>
              <a:schemeClr val="tx1"/>
            </a:solidFill>
          </a:endParaRPr>
        </a:p>
      </dgm:t>
    </dgm:pt>
    <dgm:pt modelId="{532F923D-0E7A-4C77-8A59-E6DA714E4E92}" type="sibTrans" cxnId="{A70571A3-4519-4E7A-8BA3-DD39D24FB1C0}">
      <dgm:prSet/>
      <dgm:spPr/>
      <dgm:t>
        <a:bodyPr/>
        <a:lstStyle/>
        <a:p>
          <a:endParaRPr lang="en-US" sz="2800" b="1">
            <a:solidFill>
              <a:schemeClr val="tx1"/>
            </a:solidFill>
          </a:endParaRPr>
        </a:p>
      </dgm:t>
    </dgm:pt>
    <dgm:pt modelId="{BEAEB346-562D-4E2C-AB58-4B1723386F2A}">
      <dgm:prSet phldrT="[Text]" custT="1"/>
      <dgm:spPr/>
      <dgm:t>
        <a:bodyPr/>
        <a:lstStyle/>
        <a:p>
          <a:r>
            <a:rPr lang="en-US" sz="2800" b="1" dirty="0" smtClean="0">
              <a:solidFill>
                <a:schemeClr val="tx1"/>
              </a:solidFill>
            </a:rPr>
            <a:t>Esteem needs </a:t>
          </a:r>
          <a:endParaRPr lang="en-US" sz="2800" b="1" dirty="0">
            <a:solidFill>
              <a:schemeClr val="tx1"/>
            </a:solidFill>
          </a:endParaRPr>
        </a:p>
      </dgm:t>
    </dgm:pt>
    <dgm:pt modelId="{91A9A8AC-55AB-4A31-9BA8-23A0B64C4853}" type="parTrans" cxnId="{C4E0D808-F07B-4634-8BF1-AE9F0B2C0884}">
      <dgm:prSet/>
      <dgm:spPr/>
      <dgm:t>
        <a:bodyPr/>
        <a:lstStyle/>
        <a:p>
          <a:endParaRPr lang="en-US" sz="2800" b="1">
            <a:solidFill>
              <a:schemeClr val="tx1"/>
            </a:solidFill>
          </a:endParaRPr>
        </a:p>
      </dgm:t>
    </dgm:pt>
    <dgm:pt modelId="{D6D534E3-A061-43DE-8C1B-FF15C2EEBEBD}" type="sibTrans" cxnId="{C4E0D808-F07B-4634-8BF1-AE9F0B2C0884}">
      <dgm:prSet/>
      <dgm:spPr/>
      <dgm:t>
        <a:bodyPr/>
        <a:lstStyle/>
        <a:p>
          <a:endParaRPr lang="en-US" sz="2800" b="1">
            <a:solidFill>
              <a:schemeClr val="tx1"/>
            </a:solidFill>
          </a:endParaRPr>
        </a:p>
      </dgm:t>
    </dgm:pt>
    <dgm:pt modelId="{BB6D018F-EB7F-4F2E-BD74-837577443F2E}">
      <dgm:prSet phldrT="[Text]" custT="1"/>
      <dgm:spPr/>
      <dgm:t>
        <a:bodyPr/>
        <a:lstStyle/>
        <a:p>
          <a:r>
            <a:rPr lang="en-US" sz="2800" b="1" dirty="0" smtClean="0">
              <a:solidFill>
                <a:schemeClr val="tx1"/>
              </a:solidFill>
            </a:rPr>
            <a:t>Physiological needs </a:t>
          </a:r>
          <a:endParaRPr lang="en-US" sz="2800" b="1" dirty="0">
            <a:solidFill>
              <a:schemeClr val="tx1"/>
            </a:solidFill>
          </a:endParaRPr>
        </a:p>
      </dgm:t>
    </dgm:pt>
    <dgm:pt modelId="{ECD65E2D-E3FF-4EBE-8F62-8F0CA7F2EC23}" type="parTrans" cxnId="{008B0237-A158-40D9-907F-FCEB5CD4ED13}">
      <dgm:prSet/>
      <dgm:spPr/>
      <dgm:t>
        <a:bodyPr/>
        <a:lstStyle/>
        <a:p>
          <a:endParaRPr lang="en-US" sz="2800" b="1">
            <a:solidFill>
              <a:schemeClr val="tx1"/>
            </a:solidFill>
          </a:endParaRPr>
        </a:p>
      </dgm:t>
    </dgm:pt>
    <dgm:pt modelId="{97B7FB90-C9B4-4206-9E20-88EC1A7AF97B}" type="sibTrans" cxnId="{008B0237-A158-40D9-907F-FCEB5CD4ED13}">
      <dgm:prSet/>
      <dgm:spPr/>
      <dgm:t>
        <a:bodyPr/>
        <a:lstStyle/>
        <a:p>
          <a:endParaRPr lang="en-US" sz="2800" b="1">
            <a:solidFill>
              <a:schemeClr val="tx1"/>
            </a:solidFill>
          </a:endParaRPr>
        </a:p>
      </dgm:t>
    </dgm:pt>
    <dgm:pt modelId="{6C37EA6F-BFAB-408E-8EF0-488113DE1611}">
      <dgm:prSet custT="1"/>
      <dgm:spPr/>
      <dgm:t>
        <a:bodyPr/>
        <a:lstStyle/>
        <a:p>
          <a:r>
            <a:rPr lang="en-US" sz="2800" b="1" dirty="0" smtClean="0">
              <a:solidFill>
                <a:schemeClr val="tx1"/>
              </a:solidFill>
            </a:rPr>
            <a:t>Safety needs</a:t>
          </a:r>
          <a:endParaRPr lang="en-US" sz="2800" b="1" dirty="0">
            <a:solidFill>
              <a:schemeClr val="tx1"/>
            </a:solidFill>
          </a:endParaRPr>
        </a:p>
      </dgm:t>
    </dgm:pt>
    <dgm:pt modelId="{6917EE9C-6324-4B1B-938A-14AD5DDF2A5D}" type="parTrans" cxnId="{1678E648-813A-4CB8-AF0E-3D4598A19573}">
      <dgm:prSet/>
      <dgm:spPr/>
      <dgm:t>
        <a:bodyPr/>
        <a:lstStyle/>
        <a:p>
          <a:endParaRPr lang="en-US" sz="2800" b="1">
            <a:solidFill>
              <a:schemeClr val="tx1"/>
            </a:solidFill>
          </a:endParaRPr>
        </a:p>
      </dgm:t>
    </dgm:pt>
    <dgm:pt modelId="{3E8A3B16-293C-462C-9A69-C6612F42324B}" type="sibTrans" cxnId="{1678E648-813A-4CB8-AF0E-3D4598A19573}">
      <dgm:prSet/>
      <dgm:spPr/>
      <dgm:t>
        <a:bodyPr/>
        <a:lstStyle/>
        <a:p>
          <a:endParaRPr lang="en-US" sz="2800" b="1">
            <a:solidFill>
              <a:schemeClr val="tx1"/>
            </a:solidFill>
          </a:endParaRPr>
        </a:p>
      </dgm:t>
    </dgm:pt>
    <dgm:pt modelId="{9192501B-9233-40B5-8339-72A6D01D8E8A}">
      <dgm:prSet custT="1"/>
      <dgm:spPr/>
      <dgm:t>
        <a:bodyPr/>
        <a:lstStyle/>
        <a:p>
          <a:r>
            <a:rPr lang="en-US" sz="2800" b="1" smtClean="0">
              <a:solidFill>
                <a:schemeClr val="tx1"/>
              </a:solidFill>
            </a:rPr>
            <a:t>Social needs</a:t>
          </a:r>
          <a:endParaRPr lang="en-US" sz="2800" b="1" dirty="0">
            <a:solidFill>
              <a:schemeClr val="tx1"/>
            </a:solidFill>
          </a:endParaRPr>
        </a:p>
      </dgm:t>
    </dgm:pt>
    <dgm:pt modelId="{6AEE519D-57DA-4BCF-AD13-E4319020A622}" type="parTrans" cxnId="{C1545503-B800-48EE-8141-B683EC23E058}">
      <dgm:prSet/>
      <dgm:spPr/>
      <dgm:t>
        <a:bodyPr/>
        <a:lstStyle/>
        <a:p>
          <a:endParaRPr lang="en-US" sz="2800" b="1">
            <a:solidFill>
              <a:schemeClr val="tx1"/>
            </a:solidFill>
          </a:endParaRPr>
        </a:p>
      </dgm:t>
    </dgm:pt>
    <dgm:pt modelId="{DDB20460-AE11-470A-99A0-99DBA9EC6938}" type="sibTrans" cxnId="{C1545503-B800-48EE-8141-B683EC23E058}">
      <dgm:prSet/>
      <dgm:spPr/>
      <dgm:t>
        <a:bodyPr/>
        <a:lstStyle/>
        <a:p>
          <a:endParaRPr lang="en-US" sz="2800" b="1">
            <a:solidFill>
              <a:schemeClr val="tx1"/>
            </a:solidFill>
          </a:endParaRPr>
        </a:p>
      </dgm:t>
    </dgm:pt>
    <dgm:pt modelId="{0254E52A-4CD5-4DE0-AD02-14118FB150BA}" type="pres">
      <dgm:prSet presAssocID="{E58AE3C4-5673-4F75-A6BC-6B600BC41521}" presName="Name0" presStyleCnt="0">
        <dgm:presLayoutVars>
          <dgm:dir/>
          <dgm:animLvl val="lvl"/>
          <dgm:resizeHandles val="exact"/>
        </dgm:presLayoutVars>
      </dgm:prSet>
      <dgm:spPr/>
    </dgm:pt>
    <dgm:pt modelId="{ABB7AC42-2CFD-4468-9847-10F7FF223E65}" type="pres">
      <dgm:prSet presAssocID="{8D80C4A3-1DD0-4C13-A0E4-F202736C139B}" presName="Name8" presStyleCnt="0"/>
      <dgm:spPr/>
    </dgm:pt>
    <dgm:pt modelId="{9BD894D7-31E5-4F1C-AF16-3B208C6B1CEC}" type="pres">
      <dgm:prSet presAssocID="{8D80C4A3-1DD0-4C13-A0E4-F202736C139B}" presName="level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ABEEEB-20BF-4759-9225-7B472A4B0126}" type="pres">
      <dgm:prSet presAssocID="{8D80C4A3-1DD0-4C13-A0E4-F202736C139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920BB9-07E1-4044-A690-68237F13F8F5}" type="pres">
      <dgm:prSet presAssocID="{BEAEB346-562D-4E2C-AB58-4B1723386F2A}" presName="Name8" presStyleCnt="0"/>
      <dgm:spPr/>
    </dgm:pt>
    <dgm:pt modelId="{C9CFD772-1EC6-4074-BEA5-243C49277CFB}" type="pres">
      <dgm:prSet presAssocID="{BEAEB346-562D-4E2C-AB58-4B1723386F2A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BCBE3A-5F2A-4B88-B476-CD2F2481F91D}" type="pres">
      <dgm:prSet presAssocID="{BEAEB346-562D-4E2C-AB58-4B1723386F2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F8D8A8-5B28-4FA3-B714-52A279D83F94}" type="pres">
      <dgm:prSet presAssocID="{9192501B-9233-40B5-8339-72A6D01D8E8A}" presName="Name8" presStyleCnt="0"/>
      <dgm:spPr/>
    </dgm:pt>
    <dgm:pt modelId="{FFC3C1E5-C7B3-4C1F-B811-988782FE0DC0}" type="pres">
      <dgm:prSet presAssocID="{9192501B-9233-40B5-8339-72A6D01D8E8A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1AC642-5A74-4E0F-BC06-53E64C0E7BF2}" type="pres">
      <dgm:prSet presAssocID="{9192501B-9233-40B5-8339-72A6D01D8E8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40F2BB-A345-4EF2-9B7E-8F46DAB5A2D8}" type="pres">
      <dgm:prSet presAssocID="{6C37EA6F-BFAB-408E-8EF0-488113DE1611}" presName="Name8" presStyleCnt="0"/>
      <dgm:spPr/>
    </dgm:pt>
    <dgm:pt modelId="{60E84209-F508-44D8-B4F6-332DE6174A58}" type="pres">
      <dgm:prSet presAssocID="{6C37EA6F-BFAB-408E-8EF0-488113DE1611}" presName="level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5DD6C2-FF92-4C81-B23D-161CB6DD1B68}" type="pres">
      <dgm:prSet presAssocID="{6C37EA6F-BFAB-408E-8EF0-488113DE161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4BAD66-52CE-461F-A9A2-A54872ECE8C5}" type="pres">
      <dgm:prSet presAssocID="{BB6D018F-EB7F-4F2E-BD74-837577443F2E}" presName="Name8" presStyleCnt="0"/>
      <dgm:spPr/>
    </dgm:pt>
    <dgm:pt modelId="{442EBD64-A79D-4108-B5C4-B272239E5B73}" type="pres">
      <dgm:prSet presAssocID="{BB6D018F-EB7F-4F2E-BD74-837577443F2E}" presName="level" presStyleLbl="node1" presStyleIdx="4" presStyleCnt="5" custLinFactNeighborY="62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3070DE-C94C-41D3-AEEE-601E1E0398F1}" type="pres">
      <dgm:prSet presAssocID="{BB6D018F-EB7F-4F2E-BD74-837577443F2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68C8E06-2ECC-463F-B243-CD1A38E016C7}" type="presOf" srcId="{9192501B-9233-40B5-8339-72A6D01D8E8A}" destId="{FFC3C1E5-C7B3-4C1F-B811-988782FE0DC0}" srcOrd="0" destOrd="0" presId="urn:microsoft.com/office/officeart/2005/8/layout/pyramid1"/>
    <dgm:cxn modelId="{C1545503-B800-48EE-8141-B683EC23E058}" srcId="{E58AE3C4-5673-4F75-A6BC-6B600BC41521}" destId="{9192501B-9233-40B5-8339-72A6D01D8E8A}" srcOrd="2" destOrd="0" parTransId="{6AEE519D-57DA-4BCF-AD13-E4319020A622}" sibTransId="{DDB20460-AE11-470A-99A0-99DBA9EC6938}"/>
    <dgm:cxn modelId="{1678E648-813A-4CB8-AF0E-3D4598A19573}" srcId="{E58AE3C4-5673-4F75-A6BC-6B600BC41521}" destId="{6C37EA6F-BFAB-408E-8EF0-488113DE1611}" srcOrd="3" destOrd="0" parTransId="{6917EE9C-6324-4B1B-938A-14AD5DDF2A5D}" sibTransId="{3E8A3B16-293C-462C-9A69-C6612F42324B}"/>
    <dgm:cxn modelId="{3B0C8D65-EFA5-422F-86EE-7BD41DD0EB05}" type="presOf" srcId="{BEAEB346-562D-4E2C-AB58-4B1723386F2A}" destId="{C9CFD772-1EC6-4074-BEA5-243C49277CFB}" srcOrd="0" destOrd="0" presId="urn:microsoft.com/office/officeart/2005/8/layout/pyramid1"/>
    <dgm:cxn modelId="{0E314C70-0C6E-4D3C-8A02-DAC67472706B}" type="presOf" srcId="{8D80C4A3-1DD0-4C13-A0E4-F202736C139B}" destId="{16ABEEEB-20BF-4759-9225-7B472A4B0126}" srcOrd="1" destOrd="0" presId="urn:microsoft.com/office/officeart/2005/8/layout/pyramid1"/>
    <dgm:cxn modelId="{0ACBA432-E198-447D-9DAA-26E2804D4AD3}" type="presOf" srcId="{9192501B-9233-40B5-8339-72A6D01D8E8A}" destId="{DB1AC642-5A74-4E0F-BC06-53E64C0E7BF2}" srcOrd="1" destOrd="0" presId="urn:microsoft.com/office/officeart/2005/8/layout/pyramid1"/>
    <dgm:cxn modelId="{7AF199E3-F445-4A45-84E9-3CAAF44FD1B7}" type="presOf" srcId="{6C37EA6F-BFAB-408E-8EF0-488113DE1611}" destId="{60E84209-F508-44D8-B4F6-332DE6174A58}" srcOrd="0" destOrd="0" presId="urn:microsoft.com/office/officeart/2005/8/layout/pyramid1"/>
    <dgm:cxn modelId="{F7A24D51-B688-4BDE-ACDD-B7639DEDE5F6}" type="presOf" srcId="{6C37EA6F-BFAB-408E-8EF0-488113DE1611}" destId="{615DD6C2-FF92-4C81-B23D-161CB6DD1B68}" srcOrd="1" destOrd="0" presId="urn:microsoft.com/office/officeart/2005/8/layout/pyramid1"/>
    <dgm:cxn modelId="{F4DAF8AB-9412-4BF5-81A5-547C725C6F08}" type="presOf" srcId="{E58AE3C4-5673-4F75-A6BC-6B600BC41521}" destId="{0254E52A-4CD5-4DE0-AD02-14118FB150BA}" srcOrd="0" destOrd="0" presId="urn:microsoft.com/office/officeart/2005/8/layout/pyramid1"/>
    <dgm:cxn modelId="{9A137997-E190-430E-9A2D-E40EAB0AF4FC}" type="presOf" srcId="{BB6D018F-EB7F-4F2E-BD74-837577443F2E}" destId="{113070DE-C94C-41D3-AEEE-601E1E0398F1}" srcOrd="1" destOrd="0" presId="urn:microsoft.com/office/officeart/2005/8/layout/pyramid1"/>
    <dgm:cxn modelId="{C4E0D808-F07B-4634-8BF1-AE9F0B2C0884}" srcId="{E58AE3C4-5673-4F75-A6BC-6B600BC41521}" destId="{BEAEB346-562D-4E2C-AB58-4B1723386F2A}" srcOrd="1" destOrd="0" parTransId="{91A9A8AC-55AB-4A31-9BA8-23A0B64C4853}" sibTransId="{D6D534E3-A061-43DE-8C1B-FF15C2EEBEBD}"/>
    <dgm:cxn modelId="{65385C34-3413-4AB1-BACA-A77F450C0861}" type="presOf" srcId="{BB6D018F-EB7F-4F2E-BD74-837577443F2E}" destId="{442EBD64-A79D-4108-B5C4-B272239E5B73}" srcOrd="0" destOrd="0" presId="urn:microsoft.com/office/officeart/2005/8/layout/pyramid1"/>
    <dgm:cxn modelId="{008B0237-A158-40D9-907F-FCEB5CD4ED13}" srcId="{E58AE3C4-5673-4F75-A6BC-6B600BC41521}" destId="{BB6D018F-EB7F-4F2E-BD74-837577443F2E}" srcOrd="4" destOrd="0" parTransId="{ECD65E2D-E3FF-4EBE-8F62-8F0CA7F2EC23}" sibTransId="{97B7FB90-C9B4-4206-9E20-88EC1A7AF97B}"/>
    <dgm:cxn modelId="{74AACE99-6596-458C-A709-7E7C2C0E4C4F}" type="presOf" srcId="{8D80C4A3-1DD0-4C13-A0E4-F202736C139B}" destId="{9BD894D7-31E5-4F1C-AF16-3B208C6B1CEC}" srcOrd="0" destOrd="0" presId="urn:microsoft.com/office/officeart/2005/8/layout/pyramid1"/>
    <dgm:cxn modelId="{6D7084CC-DEC1-4A6D-B221-4D1DC4993C5D}" type="presOf" srcId="{BEAEB346-562D-4E2C-AB58-4B1723386F2A}" destId="{23BCBE3A-5F2A-4B88-B476-CD2F2481F91D}" srcOrd="1" destOrd="0" presId="urn:microsoft.com/office/officeart/2005/8/layout/pyramid1"/>
    <dgm:cxn modelId="{A70571A3-4519-4E7A-8BA3-DD39D24FB1C0}" srcId="{E58AE3C4-5673-4F75-A6BC-6B600BC41521}" destId="{8D80C4A3-1DD0-4C13-A0E4-F202736C139B}" srcOrd="0" destOrd="0" parTransId="{E29CD265-BD40-4198-BB86-B5761346ECC6}" sibTransId="{532F923D-0E7A-4C77-8A59-E6DA714E4E92}"/>
    <dgm:cxn modelId="{7AE6877D-F78F-4BE7-9198-90009B698CF9}" type="presParOf" srcId="{0254E52A-4CD5-4DE0-AD02-14118FB150BA}" destId="{ABB7AC42-2CFD-4468-9847-10F7FF223E65}" srcOrd="0" destOrd="0" presId="urn:microsoft.com/office/officeart/2005/8/layout/pyramid1"/>
    <dgm:cxn modelId="{C89A4013-3BCA-4D0C-B6BE-7AAD0DD88F71}" type="presParOf" srcId="{ABB7AC42-2CFD-4468-9847-10F7FF223E65}" destId="{9BD894D7-31E5-4F1C-AF16-3B208C6B1CEC}" srcOrd="0" destOrd="0" presId="urn:microsoft.com/office/officeart/2005/8/layout/pyramid1"/>
    <dgm:cxn modelId="{A62E6332-9736-4AD1-89E2-54128A8847F7}" type="presParOf" srcId="{ABB7AC42-2CFD-4468-9847-10F7FF223E65}" destId="{16ABEEEB-20BF-4759-9225-7B472A4B0126}" srcOrd="1" destOrd="0" presId="urn:microsoft.com/office/officeart/2005/8/layout/pyramid1"/>
    <dgm:cxn modelId="{6FFC2C51-CA85-4A29-BE16-097EA0CA70B7}" type="presParOf" srcId="{0254E52A-4CD5-4DE0-AD02-14118FB150BA}" destId="{6D920BB9-07E1-4044-A690-68237F13F8F5}" srcOrd="1" destOrd="0" presId="urn:microsoft.com/office/officeart/2005/8/layout/pyramid1"/>
    <dgm:cxn modelId="{1227DFFB-49BA-4CDB-8F1D-8E6C31ACEC54}" type="presParOf" srcId="{6D920BB9-07E1-4044-A690-68237F13F8F5}" destId="{C9CFD772-1EC6-4074-BEA5-243C49277CFB}" srcOrd="0" destOrd="0" presId="urn:microsoft.com/office/officeart/2005/8/layout/pyramid1"/>
    <dgm:cxn modelId="{5BF6C5BE-BDBD-433E-8839-B33C47CE225C}" type="presParOf" srcId="{6D920BB9-07E1-4044-A690-68237F13F8F5}" destId="{23BCBE3A-5F2A-4B88-B476-CD2F2481F91D}" srcOrd="1" destOrd="0" presId="urn:microsoft.com/office/officeart/2005/8/layout/pyramid1"/>
    <dgm:cxn modelId="{1DCC82F9-9BDE-4671-824F-AF36225A9F2A}" type="presParOf" srcId="{0254E52A-4CD5-4DE0-AD02-14118FB150BA}" destId="{7AF8D8A8-5B28-4FA3-B714-52A279D83F94}" srcOrd="2" destOrd="0" presId="urn:microsoft.com/office/officeart/2005/8/layout/pyramid1"/>
    <dgm:cxn modelId="{51E59135-5453-4D86-B820-B1C2FE39F6C4}" type="presParOf" srcId="{7AF8D8A8-5B28-4FA3-B714-52A279D83F94}" destId="{FFC3C1E5-C7B3-4C1F-B811-988782FE0DC0}" srcOrd="0" destOrd="0" presId="urn:microsoft.com/office/officeart/2005/8/layout/pyramid1"/>
    <dgm:cxn modelId="{5AA69C40-0AB1-4A7B-95C7-D636BB100570}" type="presParOf" srcId="{7AF8D8A8-5B28-4FA3-B714-52A279D83F94}" destId="{DB1AC642-5A74-4E0F-BC06-53E64C0E7BF2}" srcOrd="1" destOrd="0" presId="urn:microsoft.com/office/officeart/2005/8/layout/pyramid1"/>
    <dgm:cxn modelId="{7B2DE8F1-8385-4A76-8959-4736E424D3EA}" type="presParOf" srcId="{0254E52A-4CD5-4DE0-AD02-14118FB150BA}" destId="{9B40F2BB-A345-4EF2-9B7E-8F46DAB5A2D8}" srcOrd="3" destOrd="0" presId="urn:microsoft.com/office/officeart/2005/8/layout/pyramid1"/>
    <dgm:cxn modelId="{201C8C50-2F65-41C7-9C38-896986F85445}" type="presParOf" srcId="{9B40F2BB-A345-4EF2-9B7E-8F46DAB5A2D8}" destId="{60E84209-F508-44D8-B4F6-332DE6174A58}" srcOrd="0" destOrd="0" presId="urn:microsoft.com/office/officeart/2005/8/layout/pyramid1"/>
    <dgm:cxn modelId="{2C2A62A9-8CE2-4CE5-BF83-EEB2B630637F}" type="presParOf" srcId="{9B40F2BB-A345-4EF2-9B7E-8F46DAB5A2D8}" destId="{615DD6C2-FF92-4C81-B23D-161CB6DD1B68}" srcOrd="1" destOrd="0" presId="urn:microsoft.com/office/officeart/2005/8/layout/pyramid1"/>
    <dgm:cxn modelId="{E1E19B6D-0798-494D-8E0A-9BD3557E0138}" type="presParOf" srcId="{0254E52A-4CD5-4DE0-AD02-14118FB150BA}" destId="{1C4BAD66-52CE-461F-A9A2-A54872ECE8C5}" srcOrd="4" destOrd="0" presId="urn:microsoft.com/office/officeart/2005/8/layout/pyramid1"/>
    <dgm:cxn modelId="{DE7B883A-896F-493E-9FC7-16256D478BB8}" type="presParOf" srcId="{1C4BAD66-52CE-461F-A9A2-A54872ECE8C5}" destId="{442EBD64-A79D-4108-B5C4-B272239E5B73}" srcOrd="0" destOrd="0" presId="urn:microsoft.com/office/officeart/2005/8/layout/pyramid1"/>
    <dgm:cxn modelId="{FE3323A8-A013-4188-8B44-61A7800B6406}" type="presParOf" srcId="{1C4BAD66-52CE-461F-A9A2-A54872ECE8C5}" destId="{113070DE-C94C-41D3-AEEE-601E1E0398F1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81ABF3E-1D7C-4933-8BA9-6A06548D5EC3}" type="doc">
      <dgm:prSet loTypeId="urn:microsoft.com/office/officeart/2005/8/layout/hProcess9" loCatId="process" qsTypeId="urn:microsoft.com/office/officeart/2005/8/quickstyle/3d3" qsCatId="3D" csTypeId="urn:microsoft.com/office/officeart/2005/8/colors/accent2_2" csCatId="accent2" phldr="1"/>
      <dgm:spPr/>
    </dgm:pt>
    <dgm:pt modelId="{00C3605F-B73A-42F4-A6B7-2F30CEEFC2EA}">
      <dgm:prSet phldrT="[Text]" custT="1"/>
      <dgm:spPr/>
      <dgm:t>
        <a:bodyPr/>
        <a:lstStyle/>
        <a:p>
          <a:r>
            <a:rPr lang="en-US" sz="2000" b="1" dirty="0" smtClean="0"/>
            <a:t>Need recognition</a:t>
          </a:r>
          <a:endParaRPr lang="en-US" sz="2000" b="1" dirty="0"/>
        </a:p>
      </dgm:t>
    </dgm:pt>
    <dgm:pt modelId="{B1B6EE33-2B13-4016-A4D8-E057A6E104CD}" type="parTrans" cxnId="{B84CE3F4-1803-4F7F-8113-4466FEC0F66A}">
      <dgm:prSet/>
      <dgm:spPr/>
      <dgm:t>
        <a:bodyPr/>
        <a:lstStyle/>
        <a:p>
          <a:endParaRPr lang="en-US" sz="2000"/>
        </a:p>
      </dgm:t>
    </dgm:pt>
    <dgm:pt modelId="{895805EA-F480-4A56-B2E7-C5D7218D2B53}" type="sibTrans" cxnId="{B84CE3F4-1803-4F7F-8113-4466FEC0F66A}">
      <dgm:prSet/>
      <dgm:spPr/>
      <dgm:t>
        <a:bodyPr/>
        <a:lstStyle/>
        <a:p>
          <a:endParaRPr lang="en-US" sz="2000"/>
        </a:p>
      </dgm:t>
    </dgm:pt>
    <dgm:pt modelId="{F09E7932-59DD-4599-857A-E2AE374736CA}">
      <dgm:prSet phldrT="[Text]" custT="1"/>
      <dgm:spPr/>
      <dgm:t>
        <a:bodyPr/>
        <a:lstStyle/>
        <a:p>
          <a:r>
            <a:rPr lang="en-US" sz="2000" b="1" dirty="0" smtClean="0"/>
            <a:t>Information search </a:t>
          </a:r>
          <a:endParaRPr lang="en-US" sz="2000" b="1" dirty="0"/>
        </a:p>
      </dgm:t>
    </dgm:pt>
    <dgm:pt modelId="{29D52EC6-8527-4764-BDD5-823107822839}" type="parTrans" cxnId="{5D9760B8-B95C-4A21-A350-E0549BD5DF65}">
      <dgm:prSet/>
      <dgm:spPr/>
      <dgm:t>
        <a:bodyPr/>
        <a:lstStyle/>
        <a:p>
          <a:endParaRPr lang="en-US" sz="2000"/>
        </a:p>
      </dgm:t>
    </dgm:pt>
    <dgm:pt modelId="{2E2619C7-D1AF-4384-96E1-CFDD59453D80}" type="sibTrans" cxnId="{5D9760B8-B95C-4A21-A350-E0549BD5DF65}">
      <dgm:prSet/>
      <dgm:spPr/>
      <dgm:t>
        <a:bodyPr/>
        <a:lstStyle/>
        <a:p>
          <a:endParaRPr lang="en-US" sz="2000"/>
        </a:p>
      </dgm:t>
    </dgm:pt>
    <dgm:pt modelId="{76F7B0FF-13FD-45B8-B64D-F2FA1743BBC3}">
      <dgm:prSet phldrT="[Text]" custT="1"/>
      <dgm:spPr/>
      <dgm:t>
        <a:bodyPr/>
        <a:lstStyle/>
        <a:p>
          <a:r>
            <a:rPr lang="en-US" sz="2000" b="1" dirty="0" smtClean="0"/>
            <a:t>Evaluation of alternative</a:t>
          </a:r>
          <a:endParaRPr lang="en-US" sz="2000" b="1" dirty="0"/>
        </a:p>
      </dgm:t>
    </dgm:pt>
    <dgm:pt modelId="{80683DC9-0599-4CFC-9E27-B7547D63AD37}" type="parTrans" cxnId="{51700C4C-E143-4C67-A0C1-04AB14111374}">
      <dgm:prSet/>
      <dgm:spPr/>
      <dgm:t>
        <a:bodyPr/>
        <a:lstStyle/>
        <a:p>
          <a:endParaRPr lang="en-US" sz="2000"/>
        </a:p>
      </dgm:t>
    </dgm:pt>
    <dgm:pt modelId="{D0E4EE6B-DCA4-4ED3-8260-929F256DB5CF}" type="sibTrans" cxnId="{51700C4C-E143-4C67-A0C1-04AB14111374}">
      <dgm:prSet/>
      <dgm:spPr/>
      <dgm:t>
        <a:bodyPr/>
        <a:lstStyle/>
        <a:p>
          <a:endParaRPr lang="en-US" sz="2000"/>
        </a:p>
      </dgm:t>
    </dgm:pt>
    <dgm:pt modelId="{798AF64C-82DA-42B7-8092-D61776753A80}">
      <dgm:prSet custT="1"/>
      <dgm:spPr/>
      <dgm:t>
        <a:bodyPr/>
        <a:lstStyle/>
        <a:p>
          <a:r>
            <a:rPr lang="en-US" sz="2000" b="1" dirty="0" smtClean="0"/>
            <a:t>Purchase decision </a:t>
          </a:r>
          <a:endParaRPr lang="en-US" sz="2000" b="1" dirty="0"/>
        </a:p>
      </dgm:t>
    </dgm:pt>
    <dgm:pt modelId="{51C766DB-258A-4634-8F27-A68B40A06997}" type="parTrans" cxnId="{43EF02A2-D777-4EE8-BABF-FE9FC0C08289}">
      <dgm:prSet/>
      <dgm:spPr/>
      <dgm:t>
        <a:bodyPr/>
        <a:lstStyle/>
        <a:p>
          <a:endParaRPr lang="en-US" sz="2000"/>
        </a:p>
      </dgm:t>
    </dgm:pt>
    <dgm:pt modelId="{1B069177-C50A-45AF-89F8-CD8B09AD0347}" type="sibTrans" cxnId="{43EF02A2-D777-4EE8-BABF-FE9FC0C08289}">
      <dgm:prSet/>
      <dgm:spPr/>
      <dgm:t>
        <a:bodyPr/>
        <a:lstStyle/>
        <a:p>
          <a:endParaRPr lang="en-US" sz="2000"/>
        </a:p>
      </dgm:t>
    </dgm:pt>
    <dgm:pt modelId="{C425CA22-1ED6-48CA-A757-34C5EF76693F}">
      <dgm:prSet custT="1"/>
      <dgm:spPr/>
      <dgm:t>
        <a:bodyPr/>
        <a:lstStyle/>
        <a:p>
          <a:r>
            <a:rPr lang="en-US" sz="2000" b="1" dirty="0" smtClean="0"/>
            <a:t>Post purchase behaviour </a:t>
          </a:r>
          <a:endParaRPr lang="en-US" sz="2000" b="1" dirty="0"/>
        </a:p>
      </dgm:t>
    </dgm:pt>
    <dgm:pt modelId="{6F20E6C3-9C9D-4FAD-BC32-BF82FD196C79}" type="parTrans" cxnId="{5DED9141-0790-467E-A531-1FB8F998010C}">
      <dgm:prSet/>
      <dgm:spPr/>
      <dgm:t>
        <a:bodyPr/>
        <a:lstStyle/>
        <a:p>
          <a:endParaRPr lang="en-US" sz="2000"/>
        </a:p>
      </dgm:t>
    </dgm:pt>
    <dgm:pt modelId="{BCF38E14-0CCA-4DC8-9267-16B0807A8292}" type="sibTrans" cxnId="{5DED9141-0790-467E-A531-1FB8F998010C}">
      <dgm:prSet/>
      <dgm:spPr/>
      <dgm:t>
        <a:bodyPr/>
        <a:lstStyle/>
        <a:p>
          <a:endParaRPr lang="en-US" sz="2000"/>
        </a:p>
      </dgm:t>
    </dgm:pt>
    <dgm:pt modelId="{9C4E22CB-382F-4419-A403-4596DBD0D4CA}" type="pres">
      <dgm:prSet presAssocID="{981ABF3E-1D7C-4933-8BA9-6A06548D5EC3}" presName="CompostProcess" presStyleCnt="0">
        <dgm:presLayoutVars>
          <dgm:dir/>
          <dgm:resizeHandles val="exact"/>
        </dgm:presLayoutVars>
      </dgm:prSet>
      <dgm:spPr/>
    </dgm:pt>
    <dgm:pt modelId="{B0CF42D9-D105-4ABA-8C18-BE67DDA68252}" type="pres">
      <dgm:prSet presAssocID="{981ABF3E-1D7C-4933-8BA9-6A06548D5EC3}" presName="arrow" presStyleLbl="bgShp" presStyleIdx="0" presStyleCn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</dgm:pt>
    <dgm:pt modelId="{CB18027E-A608-4C63-9A52-3BFBE71691B8}" type="pres">
      <dgm:prSet presAssocID="{981ABF3E-1D7C-4933-8BA9-6A06548D5EC3}" presName="linearProcess" presStyleCnt="0"/>
      <dgm:spPr/>
    </dgm:pt>
    <dgm:pt modelId="{2FD3E4AA-602F-410D-84A2-EA0E46862EE5}" type="pres">
      <dgm:prSet presAssocID="{00C3605F-B73A-42F4-A6B7-2F30CEEFC2EA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5F8B07-E64A-4BAE-B52D-419E0664408E}" type="pres">
      <dgm:prSet presAssocID="{895805EA-F480-4A56-B2E7-C5D7218D2B53}" presName="sibTrans" presStyleCnt="0"/>
      <dgm:spPr/>
    </dgm:pt>
    <dgm:pt modelId="{7EBD3B03-ACDC-49B6-9842-626A931D357B}" type="pres">
      <dgm:prSet presAssocID="{F09E7932-59DD-4599-857A-E2AE374736CA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402E0F-F3DA-416F-9379-D064F327F517}" type="pres">
      <dgm:prSet presAssocID="{2E2619C7-D1AF-4384-96E1-CFDD59453D80}" presName="sibTrans" presStyleCnt="0"/>
      <dgm:spPr/>
    </dgm:pt>
    <dgm:pt modelId="{B6F79EC1-C835-48EB-A72D-70439B2F5BD9}" type="pres">
      <dgm:prSet presAssocID="{76F7B0FF-13FD-45B8-B64D-F2FA1743BBC3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8CD030-F434-418C-AC05-FD912839BFF9}" type="pres">
      <dgm:prSet presAssocID="{D0E4EE6B-DCA4-4ED3-8260-929F256DB5CF}" presName="sibTrans" presStyleCnt="0"/>
      <dgm:spPr/>
    </dgm:pt>
    <dgm:pt modelId="{C858C2CA-667D-4F13-BB03-172F861750C9}" type="pres">
      <dgm:prSet presAssocID="{798AF64C-82DA-42B7-8092-D61776753A80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349818-B3B0-4F5A-A5B2-A2919EDC0B21}" type="pres">
      <dgm:prSet presAssocID="{1B069177-C50A-45AF-89F8-CD8B09AD0347}" presName="sibTrans" presStyleCnt="0"/>
      <dgm:spPr/>
    </dgm:pt>
    <dgm:pt modelId="{5A7E10CF-CCF9-4960-8950-56F5E724620C}" type="pres">
      <dgm:prSet presAssocID="{C425CA22-1ED6-48CA-A757-34C5EF76693F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A8B4E82-D5F7-4E88-A692-14B52E45751C}" type="presOf" srcId="{981ABF3E-1D7C-4933-8BA9-6A06548D5EC3}" destId="{9C4E22CB-382F-4419-A403-4596DBD0D4CA}" srcOrd="0" destOrd="0" presId="urn:microsoft.com/office/officeart/2005/8/layout/hProcess9"/>
    <dgm:cxn modelId="{F43353FA-A70B-4714-9E30-394196734FAE}" type="presOf" srcId="{76F7B0FF-13FD-45B8-B64D-F2FA1743BBC3}" destId="{B6F79EC1-C835-48EB-A72D-70439B2F5BD9}" srcOrd="0" destOrd="0" presId="urn:microsoft.com/office/officeart/2005/8/layout/hProcess9"/>
    <dgm:cxn modelId="{2FEF27C1-029F-489A-8DF9-E981B4DF3E61}" type="presOf" srcId="{798AF64C-82DA-42B7-8092-D61776753A80}" destId="{C858C2CA-667D-4F13-BB03-172F861750C9}" srcOrd="0" destOrd="0" presId="urn:microsoft.com/office/officeart/2005/8/layout/hProcess9"/>
    <dgm:cxn modelId="{E6EC8736-665E-42A0-B2BA-D07078EA355D}" type="presOf" srcId="{C425CA22-1ED6-48CA-A757-34C5EF76693F}" destId="{5A7E10CF-CCF9-4960-8950-56F5E724620C}" srcOrd="0" destOrd="0" presId="urn:microsoft.com/office/officeart/2005/8/layout/hProcess9"/>
    <dgm:cxn modelId="{43EF02A2-D777-4EE8-BABF-FE9FC0C08289}" srcId="{981ABF3E-1D7C-4933-8BA9-6A06548D5EC3}" destId="{798AF64C-82DA-42B7-8092-D61776753A80}" srcOrd="3" destOrd="0" parTransId="{51C766DB-258A-4634-8F27-A68B40A06997}" sibTransId="{1B069177-C50A-45AF-89F8-CD8B09AD0347}"/>
    <dgm:cxn modelId="{5DED9141-0790-467E-A531-1FB8F998010C}" srcId="{981ABF3E-1D7C-4933-8BA9-6A06548D5EC3}" destId="{C425CA22-1ED6-48CA-A757-34C5EF76693F}" srcOrd="4" destOrd="0" parTransId="{6F20E6C3-9C9D-4FAD-BC32-BF82FD196C79}" sibTransId="{BCF38E14-0CCA-4DC8-9267-16B0807A8292}"/>
    <dgm:cxn modelId="{C79BDAE5-3550-4B81-A0CA-817589D935ED}" type="presOf" srcId="{F09E7932-59DD-4599-857A-E2AE374736CA}" destId="{7EBD3B03-ACDC-49B6-9842-626A931D357B}" srcOrd="0" destOrd="0" presId="urn:microsoft.com/office/officeart/2005/8/layout/hProcess9"/>
    <dgm:cxn modelId="{230CD37D-3F5B-4CF0-82A3-68579F428BB6}" type="presOf" srcId="{00C3605F-B73A-42F4-A6B7-2F30CEEFC2EA}" destId="{2FD3E4AA-602F-410D-84A2-EA0E46862EE5}" srcOrd="0" destOrd="0" presId="urn:microsoft.com/office/officeart/2005/8/layout/hProcess9"/>
    <dgm:cxn modelId="{5D9760B8-B95C-4A21-A350-E0549BD5DF65}" srcId="{981ABF3E-1D7C-4933-8BA9-6A06548D5EC3}" destId="{F09E7932-59DD-4599-857A-E2AE374736CA}" srcOrd="1" destOrd="0" parTransId="{29D52EC6-8527-4764-BDD5-823107822839}" sibTransId="{2E2619C7-D1AF-4384-96E1-CFDD59453D80}"/>
    <dgm:cxn modelId="{51700C4C-E143-4C67-A0C1-04AB14111374}" srcId="{981ABF3E-1D7C-4933-8BA9-6A06548D5EC3}" destId="{76F7B0FF-13FD-45B8-B64D-F2FA1743BBC3}" srcOrd="2" destOrd="0" parTransId="{80683DC9-0599-4CFC-9E27-B7547D63AD37}" sibTransId="{D0E4EE6B-DCA4-4ED3-8260-929F256DB5CF}"/>
    <dgm:cxn modelId="{B84CE3F4-1803-4F7F-8113-4466FEC0F66A}" srcId="{981ABF3E-1D7C-4933-8BA9-6A06548D5EC3}" destId="{00C3605F-B73A-42F4-A6B7-2F30CEEFC2EA}" srcOrd="0" destOrd="0" parTransId="{B1B6EE33-2B13-4016-A4D8-E057A6E104CD}" sibTransId="{895805EA-F480-4A56-B2E7-C5D7218D2B53}"/>
    <dgm:cxn modelId="{D760CB23-9500-4E8C-AC4A-98CDB88A662A}" type="presParOf" srcId="{9C4E22CB-382F-4419-A403-4596DBD0D4CA}" destId="{B0CF42D9-D105-4ABA-8C18-BE67DDA68252}" srcOrd="0" destOrd="0" presId="urn:microsoft.com/office/officeart/2005/8/layout/hProcess9"/>
    <dgm:cxn modelId="{B27D3885-6F88-485F-B521-6EBE6010299B}" type="presParOf" srcId="{9C4E22CB-382F-4419-A403-4596DBD0D4CA}" destId="{CB18027E-A608-4C63-9A52-3BFBE71691B8}" srcOrd="1" destOrd="0" presId="urn:microsoft.com/office/officeart/2005/8/layout/hProcess9"/>
    <dgm:cxn modelId="{AAC435B0-9CB7-4F24-83C2-5FB95214B37A}" type="presParOf" srcId="{CB18027E-A608-4C63-9A52-3BFBE71691B8}" destId="{2FD3E4AA-602F-410D-84A2-EA0E46862EE5}" srcOrd="0" destOrd="0" presId="urn:microsoft.com/office/officeart/2005/8/layout/hProcess9"/>
    <dgm:cxn modelId="{69B36D18-C145-4F2B-86F3-C461C7AEA535}" type="presParOf" srcId="{CB18027E-A608-4C63-9A52-3BFBE71691B8}" destId="{455F8B07-E64A-4BAE-B52D-419E0664408E}" srcOrd="1" destOrd="0" presId="urn:microsoft.com/office/officeart/2005/8/layout/hProcess9"/>
    <dgm:cxn modelId="{CB436216-1766-41BB-BAB5-36C8F212010A}" type="presParOf" srcId="{CB18027E-A608-4C63-9A52-3BFBE71691B8}" destId="{7EBD3B03-ACDC-49B6-9842-626A931D357B}" srcOrd="2" destOrd="0" presId="urn:microsoft.com/office/officeart/2005/8/layout/hProcess9"/>
    <dgm:cxn modelId="{284E7178-9B7C-48CE-970C-65EAF35CF56D}" type="presParOf" srcId="{CB18027E-A608-4C63-9A52-3BFBE71691B8}" destId="{42402E0F-F3DA-416F-9379-D064F327F517}" srcOrd="3" destOrd="0" presId="urn:microsoft.com/office/officeart/2005/8/layout/hProcess9"/>
    <dgm:cxn modelId="{F86B6CD6-BE6C-4C43-84AA-04259A9CAB44}" type="presParOf" srcId="{CB18027E-A608-4C63-9A52-3BFBE71691B8}" destId="{B6F79EC1-C835-48EB-A72D-70439B2F5BD9}" srcOrd="4" destOrd="0" presId="urn:microsoft.com/office/officeart/2005/8/layout/hProcess9"/>
    <dgm:cxn modelId="{AC3381A6-DFD8-4DD8-90CB-2D00CFAC3AD4}" type="presParOf" srcId="{CB18027E-A608-4C63-9A52-3BFBE71691B8}" destId="{DF8CD030-F434-418C-AC05-FD912839BFF9}" srcOrd="5" destOrd="0" presId="urn:microsoft.com/office/officeart/2005/8/layout/hProcess9"/>
    <dgm:cxn modelId="{3F8F6272-1DD1-4B5B-A0E7-6D9BCFCFE8AF}" type="presParOf" srcId="{CB18027E-A608-4C63-9A52-3BFBE71691B8}" destId="{C858C2CA-667D-4F13-BB03-172F861750C9}" srcOrd="6" destOrd="0" presId="urn:microsoft.com/office/officeart/2005/8/layout/hProcess9"/>
    <dgm:cxn modelId="{5A6C2410-6E5D-4B51-AD84-D026195B8CBB}" type="presParOf" srcId="{CB18027E-A608-4C63-9A52-3BFBE71691B8}" destId="{E3349818-B3B0-4F5A-A5B2-A2919EDC0B21}" srcOrd="7" destOrd="0" presId="urn:microsoft.com/office/officeart/2005/8/layout/hProcess9"/>
    <dgm:cxn modelId="{4AFF2E15-D623-4710-AD28-2811B9987C00}" type="presParOf" srcId="{CB18027E-A608-4C63-9A52-3BFBE71691B8}" destId="{5A7E10CF-CCF9-4960-8950-56F5E724620C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27BA427-6045-42F4-B290-516E67EA5CC6}" type="doc">
      <dgm:prSet loTypeId="urn:microsoft.com/office/officeart/2005/8/layout/arrow5" loCatId="relationship" qsTypeId="urn:microsoft.com/office/officeart/2005/8/quickstyle/3d3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C28108BF-C39C-445B-89EB-6EACBF30CE78}">
      <dgm:prSet phldrT="[Text]"/>
      <dgm:spPr/>
      <dgm:t>
        <a:bodyPr/>
        <a:lstStyle/>
        <a:p>
          <a:r>
            <a:rPr lang="en-US" b="1" dirty="0" smtClean="0"/>
            <a:t>Consumer’s expectation </a:t>
          </a:r>
          <a:endParaRPr lang="en-US" dirty="0"/>
        </a:p>
      </dgm:t>
    </dgm:pt>
    <dgm:pt modelId="{7883DE37-0301-456E-A93A-5A491E160C04}" type="parTrans" cxnId="{07A213E6-5DA0-4D23-A9B9-0D5716B7463B}">
      <dgm:prSet/>
      <dgm:spPr/>
      <dgm:t>
        <a:bodyPr/>
        <a:lstStyle/>
        <a:p>
          <a:endParaRPr lang="en-US"/>
        </a:p>
      </dgm:t>
    </dgm:pt>
    <dgm:pt modelId="{0AABF98F-7A89-40EE-9E85-B85314C56E5A}" type="sibTrans" cxnId="{07A213E6-5DA0-4D23-A9B9-0D5716B7463B}">
      <dgm:prSet/>
      <dgm:spPr/>
      <dgm:t>
        <a:bodyPr/>
        <a:lstStyle/>
        <a:p>
          <a:endParaRPr lang="en-US"/>
        </a:p>
      </dgm:t>
    </dgm:pt>
    <dgm:pt modelId="{53F737F5-4C86-4EBC-AAFB-B654BDB74E59}">
      <dgm:prSet phldrT="[Text]"/>
      <dgm:spPr/>
      <dgm:t>
        <a:bodyPr/>
        <a:lstStyle/>
        <a:p>
          <a:r>
            <a:rPr lang="en-US" b="1" dirty="0" smtClean="0"/>
            <a:t>Product’s perceived performance</a:t>
          </a:r>
          <a:endParaRPr lang="en-US" dirty="0"/>
        </a:p>
      </dgm:t>
    </dgm:pt>
    <dgm:pt modelId="{99E694F1-5D51-48DE-84B0-5058F4B492BB}" type="parTrans" cxnId="{CCE996B9-3C91-4CF1-AC30-A6A5876EE81A}">
      <dgm:prSet/>
      <dgm:spPr/>
      <dgm:t>
        <a:bodyPr/>
        <a:lstStyle/>
        <a:p>
          <a:endParaRPr lang="en-US"/>
        </a:p>
      </dgm:t>
    </dgm:pt>
    <dgm:pt modelId="{3BC958DF-3A7F-43D8-BD65-978D566F154E}" type="sibTrans" cxnId="{CCE996B9-3C91-4CF1-AC30-A6A5876EE81A}">
      <dgm:prSet/>
      <dgm:spPr/>
      <dgm:t>
        <a:bodyPr/>
        <a:lstStyle/>
        <a:p>
          <a:endParaRPr lang="en-US"/>
        </a:p>
      </dgm:t>
    </dgm:pt>
    <dgm:pt modelId="{D69C0162-92CB-41DE-801D-02F2A58FC839}" type="pres">
      <dgm:prSet presAssocID="{027BA427-6045-42F4-B290-516E67EA5CC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E0B06A2-1B77-45B8-AF10-8FF2751C37D6}" type="pres">
      <dgm:prSet presAssocID="{C28108BF-C39C-445B-89EB-6EACBF30CE78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F2EFBE-3CBD-4207-A060-45339DB302B0}" type="pres">
      <dgm:prSet presAssocID="{53F737F5-4C86-4EBC-AAFB-B654BDB74E59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7A213E6-5DA0-4D23-A9B9-0D5716B7463B}" srcId="{027BA427-6045-42F4-B290-516E67EA5CC6}" destId="{C28108BF-C39C-445B-89EB-6EACBF30CE78}" srcOrd="0" destOrd="0" parTransId="{7883DE37-0301-456E-A93A-5A491E160C04}" sibTransId="{0AABF98F-7A89-40EE-9E85-B85314C56E5A}"/>
    <dgm:cxn modelId="{06DE05C4-B018-431C-A7F7-F7CD80785937}" type="presOf" srcId="{027BA427-6045-42F4-B290-516E67EA5CC6}" destId="{D69C0162-92CB-41DE-801D-02F2A58FC839}" srcOrd="0" destOrd="0" presId="urn:microsoft.com/office/officeart/2005/8/layout/arrow5"/>
    <dgm:cxn modelId="{B9DE0D5B-48A4-4A9E-A96D-AABD703FA5CF}" type="presOf" srcId="{53F737F5-4C86-4EBC-AAFB-B654BDB74E59}" destId="{6DF2EFBE-3CBD-4207-A060-45339DB302B0}" srcOrd="0" destOrd="0" presId="urn:microsoft.com/office/officeart/2005/8/layout/arrow5"/>
    <dgm:cxn modelId="{88BB0D5E-4D67-4FD4-9456-13C0CE794272}" type="presOf" srcId="{C28108BF-C39C-445B-89EB-6EACBF30CE78}" destId="{8E0B06A2-1B77-45B8-AF10-8FF2751C37D6}" srcOrd="0" destOrd="0" presId="urn:microsoft.com/office/officeart/2005/8/layout/arrow5"/>
    <dgm:cxn modelId="{CCE996B9-3C91-4CF1-AC30-A6A5876EE81A}" srcId="{027BA427-6045-42F4-B290-516E67EA5CC6}" destId="{53F737F5-4C86-4EBC-AAFB-B654BDB74E59}" srcOrd="1" destOrd="0" parTransId="{99E694F1-5D51-48DE-84B0-5058F4B492BB}" sibTransId="{3BC958DF-3A7F-43D8-BD65-978D566F154E}"/>
    <dgm:cxn modelId="{2CEB1033-B501-406C-BE3E-4D2923496275}" type="presParOf" srcId="{D69C0162-92CB-41DE-801D-02F2A58FC839}" destId="{8E0B06A2-1B77-45B8-AF10-8FF2751C37D6}" srcOrd="0" destOrd="0" presId="urn:microsoft.com/office/officeart/2005/8/layout/arrow5"/>
    <dgm:cxn modelId="{C2BD1C97-7A92-45E4-93AF-B8039E0C8F02}" type="presParOf" srcId="{D69C0162-92CB-41DE-801D-02F2A58FC839}" destId="{6DF2EFBE-3CBD-4207-A060-45339DB302B0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D894D7-31E5-4F1C-AF16-3B208C6B1CEC}">
      <dsp:nvSpPr>
        <dsp:cNvPr id="0" name=""/>
        <dsp:cNvSpPr/>
      </dsp:nvSpPr>
      <dsp:spPr>
        <a:xfrm>
          <a:off x="2926080" y="0"/>
          <a:ext cx="1463040" cy="1016000"/>
        </a:xfrm>
        <a:prstGeom prst="trapezoid">
          <a:avLst>
            <a:gd name="adj" fmla="val 720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b="1" kern="1200" dirty="0">
            <a:solidFill>
              <a:schemeClr val="tx1"/>
            </a:solidFill>
          </a:endParaRPr>
        </a:p>
      </dsp:txBody>
      <dsp:txXfrm>
        <a:off x="2926080" y="0"/>
        <a:ext cx="1463040" cy="1016000"/>
      </dsp:txXfrm>
    </dsp:sp>
    <dsp:sp modelId="{C9CFD772-1EC6-4074-BEA5-243C49277CFB}">
      <dsp:nvSpPr>
        <dsp:cNvPr id="0" name=""/>
        <dsp:cNvSpPr/>
      </dsp:nvSpPr>
      <dsp:spPr>
        <a:xfrm>
          <a:off x="2194559" y="1015999"/>
          <a:ext cx="2926080" cy="1016000"/>
        </a:xfrm>
        <a:prstGeom prst="trapezoid">
          <a:avLst>
            <a:gd name="adj" fmla="val 72000"/>
          </a:avLst>
        </a:prstGeom>
        <a:solidFill>
          <a:schemeClr val="accent2">
            <a:shade val="80000"/>
            <a:hueOff val="-8968"/>
            <a:satOff val="-1006"/>
            <a:lumOff val="642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tx1"/>
              </a:solidFill>
            </a:rPr>
            <a:t>Esteem needs </a:t>
          </a:r>
          <a:endParaRPr lang="en-US" sz="2800" b="1" kern="1200" dirty="0">
            <a:solidFill>
              <a:schemeClr val="tx1"/>
            </a:solidFill>
          </a:endParaRPr>
        </a:p>
      </dsp:txBody>
      <dsp:txXfrm>
        <a:off x="2706623" y="1015999"/>
        <a:ext cx="1901952" cy="1016000"/>
      </dsp:txXfrm>
    </dsp:sp>
    <dsp:sp modelId="{FFC3C1E5-C7B3-4C1F-B811-988782FE0DC0}">
      <dsp:nvSpPr>
        <dsp:cNvPr id="0" name=""/>
        <dsp:cNvSpPr/>
      </dsp:nvSpPr>
      <dsp:spPr>
        <a:xfrm>
          <a:off x="1463040" y="2031999"/>
          <a:ext cx="4389119" cy="1016000"/>
        </a:xfrm>
        <a:prstGeom prst="trapezoid">
          <a:avLst>
            <a:gd name="adj" fmla="val 72000"/>
          </a:avLst>
        </a:prstGeom>
        <a:solidFill>
          <a:schemeClr val="accent2">
            <a:shade val="80000"/>
            <a:hueOff val="-17936"/>
            <a:satOff val="-2012"/>
            <a:lumOff val="1284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smtClean="0">
              <a:solidFill>
                <a:schemeClr val="tx1"/>
              </a:solidFill>
            </a:rPr>
            <a:t>Social needs</a:t>
          </a:r>
          <a:endParaRPr lang="en-US" sz="2800" b="1" kern="1200" dirty="0">
            <a:solidFill>
              <a:schemeClr val="tx1"/>
            </a:solidFill>
          </a:endParaRPr>
        </a:p>
      </dsp:txBody>
      <dsp:txXfrm>
        <a:off x="2231135" y="2031999"/>
        <a:ext cx="2852928" cy="1016000"/>
      </dsp:txXfrm>
    </dsp:sp>
    <dsp:sp modelId="{60E84209-F508-44D8-B4F6-332DE6174A58}">
      <dsp:nvSpPr>
        <dsp:cNvPr id="0" name=""/>
        <dsp:cNvSpPr/>
      </dsp:nvSpPr>
      <dsp:spPr>
        <a:xfrm>
          <a:off x="731519" y="3047999"/>
          <a:ext cx="5852160" cy="1016000"/>
        </a:xfrm>
        <a:prstGeom prst="trapezoid">
          <a:avLst>
            <a:gd name="adj" fmla="val 72000"/>
          </a:avLst>
        </a:prstGeom>
        <a:solidFill>
          <a:schemeClr val="accent2">
            <a:shade val="80000"/>
            <a:hueOff val="-26904"/>
            <a:satOff val="-3018"/>
            <a:lumOff val="1926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tx1"/>
              </a:solidFill>
            </a:rPr>
            <a:t>Safety needs</a:t>
          </a:r>
          <a:endParaRPr lang="en-US" sz="2800" b="1" kern="1200" dirty="0">
            <a:solidFill>
              <a:schemeClr val="tx1"/>
            </a:solidFill>
          </a:endParaRPr>
        </a:p>
      </dsp:txBody>
      <dsp:txXfrm>
        <a:off x="1755647" y="3047999"/>
        <a:ext cx="3803904" cy="1016000"/>
      </dsp:txXfrm>
    </dsp:sp>
    <dsp:sp modelId="{442EBD64-A79D-4108-B5C4-B272239E5B73}">
      <dsp:nvSpPr>
        <dsp:cNvPr id="0" name=""/>
        <dsp:cNvSpPr/>
      </dsp:nvSpPr>
      <dsp:spPr>
        <a:xfrm>
          <a:off x="0" y="4064000"/>
          <a:ext cx="7315200" cy="1016000"/>
        </a:xfrm>
        <a:prstGeom prst="trapezoid">
          <a:avLst>
            <a:gd name="adj" fmla="val 72000"/>
          </a:avLst>
        </a:prstGeom>
        <a:solidFill>
          <a:schemeClr val="accent2">
            <a:shade val="80000"/>
            <a:hueOff val="-35872"/>
            <a:satOff val="-4024"/>
            <a:lumOff val="2568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tx1"/>
              </a:solidFill>
            </a:rPr>
            <a:t>Physiological needs </a:t>
          </a:r>
          <a:endParaRPr lang="en-US" sz="2800" b="1" kern="1200" dirty="0">
            <a:solidFill>
              <a:schemeClr val="tx1"/>
            </a:solidFill>
          </a:endParaRPr>
        </a:p>
      </dsp:txBody>
      <dsp:txXfrm>
        <a:off x="1280159" y="4064000"/>
        <a:ext cx="4754880" cy="1016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CF42D9-D105-4ABA-8C18-BE67DDA68252}">
      <dsp:nvSpPr>
        <dsp:cNvPr id="0" name=""/>
        <dsp:cNvSpPr/>
      </dsp:nvSpPr>
      <dsp:spPr>
        <a:xfrm>
          <a:off x="651509" y="0"/>
          <a:ext cx="7383780" cy="2743200"/>
        </a:xfrm>
        <a:prstGeom prst="rightArrow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</dsp:sp>
    <dsp:sp modelId="{2FD3E4AA-602F-410D-84A2-EA0E46862EE5}">
      <dsp:nvSpPr>
        <dsp:cNvPr id="0" name=""/>
        <dsp:cNvSpPr/>
      </dsp:nvSpPr>
      <dsp:spPr>
        <a:xfrm>
          <a:off x="2544" y="822960"/>
          <a:ext cx="1532066" cy="10972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Need recognition</a:t>
          </a:r>
          <a:endParaRPr lang="en-US" sz="2000" b="1" kern="1200" dirty="0"/>
        </a:p>
      </dsp:txBody>
      <dsp:txXfrm>
        <a:off x="56109" y="876525"/>
        <a:ext cx="1424936" cy="990150"/>
      </dsp:txXfrm>
    </dsp:sp>
    <dsp:sp modelId="{7EBD3B03-ACDC-49B6-9842-626A931D357B}">
      <dsp:nvSpPr>
        <dsp:cNvPr id="0" name=""/>
        <dsp:cNvSpPr/>
      </dsp:nvSpPr>
      <dsp:spPr>
        <a:xfrm>
          <a:off x="1789955" y="822960"/>
          <a:ext cx="1532066" cy="10972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Information search </a:t>
          </a:r>
          <a:endParaRPr lang="en-US" sz="2000" b="1" kern="1200" dirty="0"/>
        </a:p>
      </dsp:txBody>
      <dsp:txXfrm>
        <a:off x="1843520" y="876525"/>
        <a:ext cx="1424936" cy="990150"/>
      </dsp:txXfrm>
    </dsp:sp>
    <dsp:sp modelId="{B6F79EC1-C835-48EB-A72D-70439B2F5BD9}">
      <dsp:nvSpPr>
        <dsp:cNvPr id="0" name=""/>
        <dsp:cNvSpPr/>
      </dsp:nvSpPr>
      <dsp:spPr>
        <a:xfrm>
          <a:off x="3577366" y="822960"/>
          <a:ext cx="1532066" cy="10972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Evaluation of alternative</a:t>
          </a:r>
          <a:endParaRPr lang="en-US" sz="2000" b="1" kern="1200" dirty="0"/>
        </a:p>
      </dsp:txBody>
      <dsp:txXfrm>
        <a:off x="3630931" y="876525"/>
        <a:ext cx="1424936" cy="990150"/>
      </dsp:txXfrm>
    </dsp:sp>
    <dsp:sp modelId="{C858C2CA-667D-4F13-BB03-172F861750C9}">
      <dsp:nvSpPr>
        <dsp:cNvPr id="0" name=""/>
        <dsp:cNvSpPr/>
      </dsp:nvSpPr>
      <dsp:spPr>
        <a:xfrm>
          <a:off x="5364777" y="822960"/>
          <a:ext cx="1532066" cy="10972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Purchase decision </a:t>
          </a:r>
          <a:endParaRPr lang="en-US" sz="2000" b="1" kern="1200" dirty="0"/>
        </a:p>
      </dsp:txBody>
      <dsp:txXfrm>
        <a:off x="5418342" y="876525"/>
        <a:ext cx="1424936" cy="990150"/>
      </dsp:txXfrm>
    </dsp:sp>
    <dsp:sp modelId="{5A7E10CF-CCF9-4960-8950-56F5E724620C}">
      <dsp:nvSpPr>
        <dsp:cNvPr id="0" name=""/>
        <dsp:cNvSpPr/>
      </dsp:nvSpPr>
      <dsp:spPr>
        <a:xfrm>
          <a:off x="7152188" y="822960"/>
          <a:ext cx="1532066" cy="10972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Post purchase behaviour </a:t>
          </a:r>
          <a:endParaRPr lang="en-US" sz="2000" b="1" kern="1200" dirty="0"/>
        </a:p>
      </dsp:txBody>
      <dsp:txXfrm>
        <a:off x="7205753" y="876525"/>
        <a:ext cx="1424936" cy="9901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0B06A2-1B77-45B8-AF10-8FF2751C37D6}">
      <dsp:nvSpPr>
        <dsp:cNvPr id="0" name=""/>
        <dsp:cNvSpPr/>
      </dsp:nvSpPr>
      <dsp:spPr>
        <a:xfrm rot="16200000">
          <a:off x="714" y="1351"/>
          <a:ext cx="2765896" cy="2765896"/>
        </a:xfrm>
        <a:prstGeom prst="downArrow">
          <a:avLst>
            <a:gd name="adj1" fmla="val 50000"/>
            <a:gd name="adj2" fmla="val 3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Consumer’s expectation </a:t>
          </a:r>
          <a:endParaRPr lang="en-US" sz="2400" kern="1200" dirty="0"/>
        </a:p>
      </dsp:txBody>
      <dsp:txXfrm rot="5400000">
        <a:off x="714" y="692825"/>
        <a:ext cx="2281864" cy="1382948"/>
      </dsp:txXfrm>
    </dsp:sp>
    <dsp:sp modelId="{6DF2EFBE-3CBD-4207-A060-45339DB302B0}">
      <dsp:nvSpPr>
        <dsp:cNvPr id="0" name=""/>
        <dsp:cNvSpPr/>
      </dsp:nvSpPr>
      <dsp:spPr>
        <a:xfrm rot="5400000">
          <a:off x="5539188" y="1351"/>
          <a:ext cx="2765896" cy="2765896"/>
        </a:xfrm>
        <a:prstGeom prst="downArrow">
          <a:avLst>
            <a:gd name="adj1" fmla="val 50000"/>
            <a:gd name="adj2" fmla="val 3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Product’s perceived performance</a:t>
          </a:r>
          <a:endParaRPr lang="en-US" sz="2400" kern="1200" dirty="0"/>
        </a:p>
      </dsp:txBody>
      <dsp:txXfrm rot="-5400000">
        <a:off x="6023220" y="692825"/>
        <a:ext cx="2281864" cy="13829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D3515A-62BF-4822-BC78-0218751E2EEA}" type="datetimeFigureOut">
              <a:rPr lang="en-US" smtClean="0"/>
              <a:pPr/>
              <a:t>11/3/2015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230B9F-8DF8-4935-A480-B5B4397D93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7623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78B63-2F96-483F-92F9-913B97A18123}" type="datetime1">
              <a:rPr lang="en-US" smtClean="0"/>
              <a:pPr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 2323 - Marketing Management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1FB54-5E49-45F7-8EB4-FB014D8A75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C35A3-89DD-4BE6-9B54-89E3BD810278}" type="datetime1">
              <a:rPr lang="en-US" smtClean="0"/>
              <a:pPr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 2323 - Marketing Management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1FB54-5E49-45F7-8EB4-FB014D8A75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E04A5-9BD5-4032-848D-E1039F8B3398}" type="datetime1">
              <a:rPr lang="en-US" smtClean="0"/>
              <a:pPr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 2323 - Marketing Management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1FB54-5E49-45F7-8EB4-FB014D8A75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2E137-F6D2-4894-8288-6C1BBBFDAFF3}" type="datetime1">
              <a:rPr lang="en-US" smtClean="0"/>
              <a:pPr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 2323 - Marketing Management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1FB54-5E49-45F7-8EB4-FB014D8A75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01A39-8AEE-49B1-8942-A8EEF4DD71AD}" type="datetime1">
              <a:rPr lang="en-US" smtClean="0"/>
              <a:pPr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 2323 - Marketing Management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1FB54-5E49-45F7-8EB4-FB014D8A75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725D9-EE78-4ECA-99A6-6B5BDEBFE780}" type="datetime1">
              <a:rPr lang="en-US" smtClean="0"/>
              <a:pPr/>
              <a:t>11/3/2015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 2323 - Marketing Management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1FB54-5E49-45F7-8EB4-FB014D8A75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7455-CC8C-444C-BDCB-03B53FD0694E}" type="datetime1">
              <a:rPr lang="en-US" smtClean="0"/>
              <a:pPr/>
              <a:t>11/3/2015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 2323 - Marketing Management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1FB54-5E49-45F7-8EB4-FB014D8A75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F8C54-9CBE-474B-A254-6DC835FD5BAA}" type="datetime1">
              <a:rPr lang="en-US" smtClean="0"/>
              <a:pPr/>
              <a:t>11/3/2015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 2323 - Marketing Management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1FB54-5E49-45F7-8EB4-FB014D8A75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460D0-0D75-49DC-9795-D2BD491536C0}" type="datetime1">
              <a:rPr lang="en-US" smtClean="0"/>
              <a:pPr/>
              <a:t>11/3/2015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 2323 - Marketing Management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1FB54-5E49-45F7-8EB4-FB014D8A75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38D1D-BA72-4CD4-A1D2-40761C61CC2B}" type="datetime1">
              <a:rPr lang="en-US" smtClean="0"/>
              <a:pPr/>
              <a:t>11/3/2015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 2323 - Marketing Management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1FB54-5E49-45F7-8EB4-FB014D8A75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D288B-CBF8-43F0-A8E8-CA414DDB542C}" type="datetime1">
              <a:rPr lang="en-US" smtClean="0"/>
              <a:pPr/>
              <a:t>11/3/2015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 2323 - Marketing Management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1FB54-5E49-45F7-8EB4-FB014D8A75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F1FCA-28E7-4B87-8559-B6D69F97766D}" type="datetime1">
              <a:rPr lang="en-US" smtClean="0"/>
              <a:pPr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MAR 2323 - Marketing Management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1FB54-5E49-45F7-8EB4-FB014D8A75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534400" cy="6096000"/>
          </a:xfrm>
        </p:spPr>
        <p:txBody>
          <a:bodyPr>
            <a:noAutofit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Consumer </a:t>
            </a:r>
            <a:r>
              <a:rPr lang="en-US" sz="4000" b="1" dirty="0"/>
              <a:t>Markets and Consumer Buyer Behaviour </a:t>
            </a:r>
            <a:r>
              <a:rPr lang="en-US" dirty="0"/>
              <a:t/>
            </a:r>
            <a:br>
              <a:rPr lang="en-US" dirty="0"/>
            </a:br>
            <a:r>
              <a:rPr lang="en-GB" b="1" dirty="0" smtClean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5400" dirty="0"/>
              <a:t/>
            </a:r>
            <a:br>
              <a:rPr lang="en-US" sz="5400" dirty="0"/>
            </a:br>
            <a:r>
              <a:rPr lang="en-GB" sz="5400" b="1" dirty="0"/>
              <a:t> </a:t>
            </a:r>
            <a:r>
              <a:rPr lang="en-US" sz="5400" dirty="0"/>
              <a:t/>
            </a:r>
            <a:br>
              <a:rPr lang="en-US" sz="5400" dirty="0"/>
            </a:b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382000" cy="1905001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800" dirty="0" smtClean="0"/>
              <a:t>	Many subcultures make up important market segments, and marketers often design products and marketing programmes tailored to their needs. </a:t>
            </a:r>
            <a:endParaRPr lang="en-US" sz="2800" dirty="0"/>
          </a:p>
        </p:txBody>
      </p:sp>
      <p:pic>
        <p:nvPicPr>
          <p:cNvPr id="23554" name="Picture 2" descr="http://www.prana.com/blog/wp-content/uploads/2011/03/India-arati_we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514600"/>
            <a:ext cx="3124200" cy="3962400"/>
          </a:xfrm>
          <a:prstGeom prst="rect">
            <a:avLst/>
          </a:prstGeom>
          <a:noFill/>
        </p:spPr>
      </p:pic>
      <p:pic>
        <p:nvPicPr>
          <p:cNvPr id="2" name="Picture 2" descr="http://www.sacred-destinations.com/sri-lanka/images/tooth-temple/wesak-parade-cc-jungle-bo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3505200"/>
            <a:ext cx="4267200" cy="2971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/>
              <a:t>Social Class</a:t>
            </a:r>
            <a:endParaRPr lang="en-US" sz="3600" b="1" dirty="0"/>
          </a:p>
        </p:txBody>
      </p:sp>
      <p:sp>
        <p:nvSpPr>
          <p:cNvPr id="4" name="Rounded Rectangle 3"/>
          <p:cNvSpPr/>
          <p:nvPr/>
        </p:nvSpPr>
        <p:spPr>
          <a:xfrm>
            <a:off x="457200" y="1295400"/>
            <a:ext cx="8229600" cy="41148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en-US" sz="2800" dirty="0" smtClean="0"/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Relatively permanent and ordered divisions in a society whose members share similar values, interests and behaviours.</a:t>
            </a:r>
          </a:p>
          <a:p>
            <a:pPr algn="just"/>
            <a:endParaRPr lang="en-US" sz="2800" dirty="0" smtClean="0"/>
          </a:p>
          <a:p>
            <a:pPr algn="just">
              <a:buNone/>
            </a:pPr>
            <a:r>
              <a:rPr lang="en-US" sz="2800" dirty="0" smtClean="0"/>
              <a:t>Social class is not determined by a  single factor, such as income, but is measured as a combination of occupation, Income, education, wealth and other variables.</a:t>
            </a:r>
          </a:p>
          <a:p>
            <a:pPr algn="just">
              <a:buNone/>
            </a:pPr>
            <a:endParaRPr lang="en-US" sz="2800" dirty="0" smtClean="0"/>
          </a:p>
          <a:p>
            <a:pPr algn="just"/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/>
              <a:t>Social Factors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514350" indent="-514350">
              <a:buClrTx/>
              <a:buFont typeface="Wingdings" pitchFamily="2" charset="2"/>
              <a:buChar char="v"/>
            </a:pPr>
            <a:r>
              <a:rPr lang="en-US" b="1" dirty="0" smtClean="0"/>
              <a:t>Groups and Social Networks</a:t>
            </a:r>
          </a:p>
          <a:p>
            <a:pPr marL="514350" indent="-514350">
              <a:buClrTx/>
              <a:buFont typeface="Wingdings" pitchFamily="2" charset="2"/>
              <a:buChar char="v"/>
            </a:pPr>
            <a:endParaRPr lang="en-US" b="1" dirty="0" smtClean="0"/>
          </a:p>
          <a:p>
            <a:pPr marL="514350" indent="-514350">
              <a:buClrTx/>
              <a:buFont typeface="Wingdings" pitchFamily="2" charset="2"/>
              <a:buChar char="v"/>
            </a:pPr>
            <a:r>
              <a:rPr lang="en-US" b="1" dirty="0" smtClean="0"/>
              <a:t>Family </a:t>
            </a:r>
          </a:p>
          <a:p>
            <a:pPr marL="514350" indent="-514350">
              <a:buClrTx/>
              <a:buFont typeface="Wingdings" pitchFamily="2" charset="2"/>
              <a:buChar char="v"/>
            </a:pPr>
            <a:endParaRPr lang="en-US" b="1" dirty="0" smtClean="0"/>
          </a:p>
          <a:p>
            <a:pPr marL="514350" indent="-514350">
              <a:buClrTx/>
              <a:buFont typeface="Wingdings" pitchFamily="2" charset="2"/>
              <a:buChar char="v"/>
            </a:pPr>
            <a:r>
              <a:rPr lang="en-US" b="1" dirty="0" smtClean="0"/>
              <a:t>Roles and Status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Groups and Social Networks</a:t>
            </a:r>
            <a:endParaRPr lang="en-US" sz="3200" b="1" dirty="0"/>
          </a:p>
        </p:txBody>
      </p:sp>
      <p:sp>
        <p:nvSpPr>
          <p:cNvPr id="8" name="Rounded Rectangle 7"/>
          <p:cNvSpPr/>
          <p:nvPr/>
        </p:nvSpPr>
        <p:spPr>
          <a:xfrm>
            <a:off x="533400" y="1219200"/>
            <a:ext cx="8001000" cy="21336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Group</a:t>
            </a:r>
          </a:p>
          <a:p>
            <a:pPr algn="just"/>
            <a:r>
              <a:rPr lang="en-US" sz="2800" dirty="0" smtClean="0">
                <a:solidFill>
                  <a:schemeClr val="tx1"/>
                </a:solidFill>
              </a:rPr>
              <a:t>Two or more people who interact to accomplish individual or mutual goals.  </a:t>
            </a:r>
          </a:p>
          <a:p>
            <a:pPr algn="just"/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33400" y="4038600"/>
            <a:ext cx="8001000" cy="21336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Reference Groups</a:t>
            </a:r>
          </a:p>
          <a:p>
            <a:pPr algn="just"/>
            <a:r>
              <a:rPr lang="en-US" sz="2800" dirty="0" smtClean="0">
                <a:solidFill>
                  <a:schemeClr val="tx1"/>
                </a:solidFill>
              </a:rPr>
              <a:t>Reference groups serve as direct (face-to-face) or indirect points of comparison or  reference in forming a person’s attitudes or behaviour.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3200400" cy="7620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Groups (Cont.)</a:t>
            </a:r>
            <a:endParaRPr lang="en-US" sz="3200" b="1" dirty="0"/>
          </a:p>
        </p:txBody>
      </p:sp>
      <p:sp>
        <p:nvSpPr>
          <p:cNvPr id="4" name="Rounded Rectangle 3"/>
          <p:cNvSpPr/>
          <p:nvPr/>
        </p:nvSpPr>
        <p:spPr>
          <a:xfrm>
            <a:off x="457200" y="3810000"/>
            <a:ext cx="8229600" cy="234696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Opinion Leader</a:t>
            </a:r>
          </a:p>
          <a:p>
            <a:pPr algn="just"/>
            <a:r>
              <a:rPr lang="en-US" sz="2800" dirty="0" smtClean="0"/>
              <a:t>Person within a reference group who, because of special skills, knowledge, personality or other characteristics, exerts social influence on others.  </a:t>
            </a:r>
            <a:endParaRPr lang="en-US" sz="2800" dirty="0"/>
          </a:p>
        </p:txBody>
      </p:sp>
      <p:sp>
        <p:nvSpPr>
          <p:cNvPr id="5" name="Rounded Rectangle 4"/>
          <p:cNvSpPr/>
          <p:nvPr/>
        </p:nvSpPr>
        <p:spPr>
          <a:xfrm>
            <a:off x="457200" y="1295400"/>
            <a:ext cx="8229600" cy="16764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Membership Groups</a:t>
            </a:r>
          </a:p>
          <a:p>
            <a:pPr algn="just"/>
            <a:r>
              <a:rPr lang="en-US" sz="2800" dirty="0" smtClean="0">
                <a:solidFill>
                  <a:schemeClr val="tx1"/>
                </a:solidFill>
              </a:rPr>
              <a:t>Groups that have a direct influence and to which a person belongs.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Online Social Networks </a:t>
            </a:r>
            <a:endParaRPr lang="en-US" sz="3200" b="1" dirty="0"/>
          </a:p>
        </p:txBody>
      </p:sp>
      <p:pic>
        <p:nvPicPr>
          <p:cNvPr id="28674" name="Picture 2" descr="http://blazomania.com/wp-content/uploads/2011/06/facebook-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5410200"/>
            <a:ext cx="3048000" cy="114681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</p:pic>
      <p:pic>
        <p:nvPicPr>
          <p:cNvPr id="28676" name="Picture 4" descr="http://kamilels.files.wordpress.com/2010/02/myspace-logo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5410200"/>
            <a:ext cx="3862136" cy="10668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</p:pic>
      <p:pic>
        <p:nvPicPr>
          <p:cNvPr id="28678" name="Picture 6" descr="http://farm4.staticflickr.com/3090/2605937484_2751d58c4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3733801"/>
            <a:ext cx="2476500" cy="1295400"/>
          </a:xfrm>
          <a:prstGeom prst="rect">
            <a:avLst/>
          </a:prstGeom>
          <a:ln w="38100" cap="sq">
            <a:solidFill>
              <a:schemeClr val="accent2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8682" name="Picture 10" descr="http://i.zdnet.com/blogs/_twitter_logo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62600" y="3962400"/>
            <a:ext cx="2971800" cy="1095852"/>
          </a:xfrm>
          <a:prstGeom prst="rect">
            <a:avLst/>
          </a:prstGeom>
          <a:ln w="38100" cap="sq">
            <a:solidFill>
              <a:schemeClr val="accent2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" name="Rounded Rectangle 9"/>
          <p:cNvSpPr/>
          <p:nvPr/>
        </p:nvSpPr>
        <p:spPr>
          <a:xfrm>
            <a:off x="533400" y="1143000"/>
            <a:ext cx="8001000" cy="19812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>
                <a:solidFill>
                  <a:schemeClr val="tx1"/>
                </a:solidFill>
              </a:rPr>
              <a:t>Online social communities – blogs, social networking Web sites or even virtual worlds – where people socialize or exchange information and opinions.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Family </a:t>
            </a:r>
            <a:endParaRPr lang="en-US" sz="3200" b="1" dirty="0"/>
          </a:p>
        </p:txBody>
      </p:sp>
      <p:sp>
        <p:nvSpPr>
          <p:cNvPr id="4" name="Rounded Rectangle 3"/>
          <p:cNvSpPr/>
          <p:nvPr/>
        </p:nvSpPr>
        <p:spPr>
          <a:xfrm>
            <a:off x="457200" y="1371600"/>
            <a:ext cx="8229600" cy="32004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buClrTx/>
            </a:pPr>
            <a:r>
              <a:rPr lang="en-US" sz="2800" dirty="0" smtClean="0">
                <a:solidFill>
                  <a:schemeClr val="tx1"/>
                </a:solidFill>
              </a:rPr>
              <a:t>Family members can strongly influence buyer behaviuor. The family is the most important consumer buying organization in society.</a:t>
            </a:r>
          </a:p>
          <a:p>
            <a:pPr lvl="1" algn="just">
              <a:buClrTx/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Buying roles</a:t>
            </a:r>
          </a:p>
          <a:p>
            <a:pPr lvl="1" algn="just">
              <a:buClrTx/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Influence of family members 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Roles and Status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/>
              <a:t>	</a:t>
            </a:r>
          </a:p>
          <a:p>
            <a:pPr algn="ctr"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457200" y="1219200"/>
            <a:ext cx="8229600" cy="19050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2800" b="1" dirty="0" smtClean="0"/>
              <a:t>Role</a:t>
            </a:r>
          </a:p>
          <a:p>
            <a:pPr algn="just">
              <a:buNone/>
            </a:pPr>
            <a:r>
              <a:rPr lang="en-US" sz="2800" dirty="0" smtClean="0"/>
              <a:t>Activities people are expected to perform according to the persons around them.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457200" y="3733800"/>
            <a:ext cx="8229600" cy="19812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2800" b="1" dirty="0" smtClean="0"/>
              <a:t>Status </a:t>
            </a:r>
          </a:p>
          <a:p>
            <a:pPr algn="just">
              <a:buNone/>
            </a:pPr>
            <a:r>
              <a:rPr lang="en-US" sz="2800" dirty="0" smtClean="0"/>
              <a:t>Each role carries a status reflecting the general esteem given to it by society. 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/>
              <a:t>Personal Factors 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 lnSpcReduction="10000"/>
          </a:bodyPr>
          <a:lstStyle/>
          <a:p>
            <a:pPr>
              <a:buClrTx/>
            </a:pPr>
            <a:r>
              <a:rPr lang="en-US" b="1" dirty="0" smtClean="0"/>
              <a:t>Age and life cycle stage</a:t>
            </a:r>
          </a:p>
          <a:p>
            <a:pPr>
              <a:buClrTx/>
            </a:pPr>
            <a:endParaRPr lang="en-US" b="1" dirty="0" smtClean="0"/>
          </a:p>
          <a:p>
            <a:pPr>
              <a:buClrTx/>
            </a:pPr>
            <a:r>
              <a:rPr lang="en-US" b="1" dirty="0" smtClean="0"/>
              <a:t>Occupation</a:t>
            </a:r>
          </a:p>
          <a:p>
            <a:pPr>
              <a:buClrTx/>
            </a:pPr>
            <a:endParaRPr lang="en-US" b="1" dirty="0" smtClean="0"/>
          </a:p>
          <a:p>
            <a:pPr>
              <a:buClrTx/>
            </a:pPr>
            <a:r>
              <a:rPr lang="en-US" b="1" dirty="0" smtClean="0"/>
              <a:t>Economic situation</a:t>
            </a:r>
          </a:p>
          <a:p>
            <a:pPr>
              <a:buClrTx/>
            </a:pPr>
            <a:endParaRPr lang="en-US" b="1" dirty="0" smtClean="0"/>
          </a:p>
          <a:p>
            <a:pPr>
              <a:buClrTx/>
            </a:pPr>
            <a:r>
              <a:rPr lang="en-US" b="1" dirty="0" smtClean="0"/>
              <a:t>Lifestyle </a:t>
            </a:r>
          </a:p>
          <a:p>
            <a:pPr>
              <a:buClrTx/>
            </a:pPr>
            <a:endParaRPr lang="en-US" b="1" dirty="0" smtClean="0"/>
          </a:p>
          <a:p>
            <a:pPr>
              <a:buClrTx/>
            </a:pPr>
            <a:r>
              <a:rPr lang="en-US" b="1" dirty="0" smtClean="0"/>
              <a:t>Personality and self-concept</a:t>
            </a:r>
          </a:p>
          <a:p>
            <a:pPr>
              <a:buClrTx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/>
              <a:t>Psychological Factors 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1219200"/>
          </a:xfrm>
        </p:spPr>
        <p:txBody>
          <a:bodyPr>
            <a:normAutofit/>
          </a:bodyPr>
          <a:lstStyle/>
          <a:p>
            <a:pPr algn="just">
              <a:buClrTx/>
              <a:buNone/>
            </a:pPr>
            <a:r>
              <a:rPr lang="en-US" sz="2800" dirty="0" smtClean="0"/>
              <a:t>	A person’s buying choices are further influenced by four major psychological factors,</a:t>
            </a:r>
          </a:p>
          <a:p>
            <a:pPr algn="just">
              <a:buClrTx/>
              <a:buNone/>
            </a:pPr>
            <a:endParaRPr lang="en-US" sz="2800" dirty="0" smtClean="0"/>
          </a:p>
          <a:p>
            <a:pPr algn="just">
              <a:buClrTx/>
            </a:pPr>
            <a:endParaRPr lang="en-US" sz="2800" b="1" dirty="0" smtClean="0"/>
          </a:p>
          <a:p>
            <a:pPr algn="just">
              <a:buClrTx/>
            </a:pPr>
            <a:endParaRPr lang="en-US" sz="2800" b="1" dirty="0" smtClean="0"/>
          </a:p>
          <a:p>
            <a:pPr algn="just">
              <a:buClrTx/>
              <a:buNone/>
            </a:pPr>
            <a:endParaRPr lang="en-US" sz="2800" b="1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2514600" y="2590800"/>
            <a:ext cx="4419600" cy="8382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buClrTx/>
            </a:pPr>
            <a:r>
              <a:rPr lang="en-US" sz="2800" b="1" dirty="0" smtClean="0"/>
              <a:t>Motivation 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514600" y="3581400"/>
            <a:ext cx="4419600" cy="8382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buClrTx/>
            </a:pPr>
            <a:r>
              <a:rPr lang="en-US" sz="2800" b="1" dirty="0" smtClean="0"/>
              <a:t>Perception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514600" y="4572000"/>
            <a:ext cx="4419600" cy="8382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buClrTx/>
            </a:pPr>
            <a:r>
              <a:rPr lang="en-US" sz="2800" b="1" dirty="0" smtClean="0"/>
              <a:t>Learning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514600" y="5638800"/>
            <a:ext cx="4419600" cy="8382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buClrTx/>
            </a:pPr>
            <a:r>
              <a:rPr lang="en-US" sz="2800" b="1" dirty="0" smtClean="0"/>
              <a:t>Beliefs and Attitudes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Session Outline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Autofit/>
          </a:bodyPr>
          <a:lstStyle/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en-US" b="1" dirty="0" smtClean="0"/>
              <a:t>What is Consumer Buyer Behaviour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en-US" b="1" dirty="0" smtClean="0"/>
              <a:t>Model </a:t>
            </a:r>
            <a:r>
              <a:rPr lang="en-US" b="1" dirty="0"/>
              <a:t>of Consumer Behaviour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b="1" dirty="0" smtClean="0"/>
              <a:t>Characteristics Affecting Consumer </a:t>
            </a:r>
            <a:r>
              <a:rPr lang="en-US" b="1" dirty="0" err="1" smtClean="0"/>
              <a:t>Behaviour</a:t>
            </a:r>
            <a:endParaRPr lang="en-US" b="1" dirty="0" smtClean="0"/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en-US" b="1" dirty="0" smtClean="0"/>
              <a:t>Types </a:t>
            </a:r>
            <a:r>
              <a:rPr lang="en-US" b="1" dirty="0"/>
              <a:t>of Buying Decision Behavior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en-US" b="1" dirty="0"/>
              <a:t>The Buyer Decision Process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68362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Motivation </a:t>
            </a:r>
            <a:br>
              <a:rPr lang="en-US" sz="3200" b="1" dirty="0" smtClean="0"/>
            </a:b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05800" cy="21336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800" dirty="0" smtClean="0"/>
              <a:t>	A person has many needs at any given time which are biological and psychological. A need becomes a motive when it is aroused to a sufficient level of intensity.</a:t>
            </a:r>
          </a:p>
          <a:p>
            <a:pPr algn="just"/>
            <a:endParaRPr lang="en-US" sz="2800" dirty="0" smtClean="0"/>
          </a:p>
          <a:p>
            <a:pPr algn="just"/>
            <a:endParaRPr lang="en-US" sz="2800" dirty="0" smtClean="0"/>
          </a:p>
          <a:p>
            <a:pPr algn="just"/>
            <a:endParaRPr lang="en-US" sz="2800" dirty="0" smtClean="0"/>
          </a:p>
          <a:p>
            <a:pPr algn="just">
              <a:buNone/>
            </a:pPr>
            <a:endParaRPr lang="en-US" sz="2800" dirty="0" smtClean="0"/>
          </a:p>
          <a:p>
            <a:pPr algn="just"/>
            <a:endParaRPr lang="en-US" sz="2800" dirty="0" smtClean="0"/>
          </a:p>
          <a:p>
            <a:pPr algn="just"/>
            <a:endParaRPr lang="en-US" sz="2800" dirty="0" smtClean="0"/>
          </a:p>
          <a:p>
            <a:pPr algn="just"/>
            <a:endParaRPr lang="en-US" sz="2800" dirty="0" smtClean="0"/>
          </a:p>
          <a:p>
            <a:pPr algn="just"/>
            <a:endParaRPr lang="en-US" sz="2800" dirty="0" smtClean="0"/>
          </a:p>
          <a:p>
            <a:pPr algn="just"/>
            <a:endParaRPr lang="en-US" sz="2800" dirty="0" smtClean="0"/>
          </a:p>
        </p:txBody>
      </p:sp>
      <p:sp>
        <p:nvSpPr>
          <p:cNvPr id="5" name="Rounded Rectangle 4"/>
          <p:cNvSpPr/>
          <p:nvPr/>
        </p:nvSpPr>
        <p:spPr>
          <a:xfrm>
            <a:off x="457200" y="3657600"/>
            <a:ext cx="8229600" cy="19050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Motive </a:t>
            </a:r>
          </a:p>
          <a:p>
            <a:pPr algn="just"/>
            <a:r>
              <a:rPr lang="en-US" sz="2800" dirty="0" smtClean="0">
                <a:solidFill>
                  <a:schemeClr val="tx1"/>
                </a:solidFill>
              </a:rPr>
              <a:t>A need that is sufficiently pressing to direct the person to seek satisfaction of the need. 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Maslow’s Hierarchy of Needs</a:t>
            </a:r>
            <a:endParaRPr lang="en-US" sz="3200" b="1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914400" y="1397000"/>
          <a:ext cx="7315200" cy="508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590800" y="1524000"/>
            <a:ext cx="39624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Self actualization needs 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Perception</a:t>
            </a:r>
            <a:br>
              <a:rPr lang="en-US" sz="3200" b="1" dirty="0" smtClean="0"/>
            </a:b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0"/>
            <a:ext cx="8458200" cy="23161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800" dirty="0" smtClean="0"/>
              <a:t>	A motivated person is ready to act. How the person acts is influenced by his or her own perception of the situation.  </a:t>
            </a:r>
            <a:endParaRPr lang="en-US" sz="2800" dirty="0"/>
          </a:p>
        </p:txBody>
      </p:sp>
      <p:sp>
        <p:nvSpPr>
          <p:cNvPr id="5" name="Rounded Rectangle 4"/>
          <p:cNvSpPr/>
          <p:nvPr/>
        </p:nvSpPr>
        <p:spPr>
          <a:xfrm>
            <a:off x="457200" y="1371600"/>
            <a:ext cx="8229600" cy="19050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>
                <a:solidFill>
                  <a:schemeClr val="tx1"/>
                </a:solidFill>
              </a:rPr>
              <a:t>The process by which people select, organize, and interpret information to form a meaningful picture of the world.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Learning</a:t>
            </a:r>
            <a:br>
              <a:rPr lang="en-US" sz="3200" b="1" dirty="0" smtClean="0"/>
            </a:br>
            <a:endParaRPr lang="en-US" sz="32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457200" y="1295400"/>
            <a:ext cx="8229600" cy="19050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>
                <a:solidFill>
                  <a:schemeClr val="tx1"/>
                </a:solidFill>
              </a:rPr>
              <a:t>Changes in an individual’s behaviour arising from experience.  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Beliefs and Attitudes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000" dirty="0" smtClean="0"/>
              <a:t>		</a:t>
            </a:r>
            <a:endParaRPr lang="en-US" sz="3000" dirty="0"/>
          </a:p>
        </p:txBody>
      </p:sp>
      <p:sp>
        <p:nvSpPr>
          <p:cNvPr id="4" name="Rounded Rectangle 3"/>
          <p:cNvSpPr/>
          <p:nvPr/>
        </p:nvSpPr>
        <p:spPr>
          <a:xfrm>
            <a:off x="457200" y="1447800"/>
            <a:ext cx="8229600" cy="19050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Beliefs</a:t>
            </a:r>
          </a:p>
          <a:p>
            <a:pPr algn="just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A descriptive thought that a person holds about something.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457200" y="3810000"/>
            <a:ext cx="8229600" cy="22860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Attitude</a:t>
            </a:r>
          </a:p>
          <a:p>
            <a:pPr algn="just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A person’s consistently favourable or unfavourable evaluations, feelings, and tendencies toward an object or idea.  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/>
              <a:t>Types of Buying Decision Behaviour </a:t>
            </a:r>
            <a:endParaRPr lang="en-US" sz="40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0" y="2819400"/>
          <a:ext cx="5105400" cy="3200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90800"/>
                <a:gridCol w="2514600"/>
              </a:tblGrid>
              <a:tr h="1627481">
                <a:tc>
                  <a:txBody>
                    <a:bodyPr/>
                    <a:lstStyle/>
                    <a:p>
                      <a:pPr algn="ctr"/>
                      <a:endParaRPr lang="en-US" sz="1000" b="1" dirty="0" smtClean="0"/>
                    </a:p>
                    <a:p>
                      <a:pPr algn="ctr"/>
                      <a:r>
                        <a:rPr lang="en-US" sz="2400" b="1" dirty="0" smtClean="0"/>
                        <a:t>Complex buying behaviour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 smtClean="0"/>
                    </a:p>
                    <a:p>
                      <a:pPr algn="ctr"/>
                      <a:r>
                        <a:rPr lang="en-US" sz="2400" b="1" dirty="0" smtClean="0"/>
                        <a:t>Variety-seeking buying behaviour</a:t>
                      </a:r>
                      <a:endParaRPr lang="en-US" sz="24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572919">
                <a:tc>
                  <a:txBody>
                    <a:bodyPr/>
                    <a:lstStyle/>
                    <a:p>
                      <a:pPr algn="ctr"/>
                      <a:endParaRPr lang="en-US" sz="1000" b="1" dirty="0" smtClean="0"/>
                    </a:p>
                    <a:p>
                      <a:pPr algn="ctr"/>
                      <a:r>
                        <a:rPr lang="en-US" sz="2400" b="1" dirty="0" smtClean="0"/>
                        <a:t>Dissonance-reducing buying behaviour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 smtClean="0"/>
                    </a:p>
                    <a:p>
                      <a:pPr algn="ctr"/>
                      <a:r>
                        <a:rPr lang="en-US" sz="2400" b="1" dirty="0" smtClean="0"/>
                        <a:t>Habitual buying behaviour </a:t>
                      </a:r>
                      <a:endParaRPr lang="en-US" sz="24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124200" y="2133600"/>
            <a:ext cx="23622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High involvement </a:t>
            </a:r>
            <a:endParaRPr lang="en-US" sz="2200" b="1" dirty="0"/>
          </a:p>
        </p:txBody>
      </p:sp>
      <p:sp>
        <p:nvSpPr>
          <p:cNvPr id="6" name="Rectangle 5"/>
          <p:cNvSpPr/>
          <p:nvPr/>
        </p:nvSpPr>
        <p:spPr>
          <a:xfrm>
            <a:off x="5638800" y="2133600"/>
            <a:ext cx="2514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Low involvement </a:t>
            </a:r>
            <a:endParaRPr lang="en-US" sz="2200" b="1" dirty="0"/>
          </a:p>
        </p:txBody>
      </p:sp>
      <p:sp>
        <p:nvSpPr>
          <p:cNvPr id="7" name="Rectangle 6"/>
          <p:cNvSpPr/>
          <p:nvPr/>
        </p:nvSpPr>
        <p:spPr>
          <a:xfrm>
            <a:off x="1371600" y="2971800"/>
            <a:ext cx="1524000" cy="1295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200" b="1" dirty="0" smtClean="0"/>
              <a:t>Significant differences between brands</a:t>
            </a:r>
            <a:endParaRPr lang="en-US" sz="2200" b="1" dirty="0"/>
          </a:p>
        </p:txBody>
      </p:sp>
      <p:sp>
        <p:nvSpPr>
          <p:cNvPr id="8" name="Rectangle 7"/>
          <p:cNvSpPr/>
          <p:nvPr/>
        </p:nvSpPr>
        <p:spPr>
          <a:xfrm>
            <a:off x="1371600" y="4572000"/>
            <a:ext cx="1524000" cy="1295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200" b="1" dirty="0" smtClean="0"/>
              <a:t>Few differences between brands</a:t>
            </a:r>
            <a:endParaRPr lang="en-US" sz="2200" b="1" dirty="0"/>
          </a:p>
        </p:txBody>
      </p:sp>
      <p:sp>
        <p:nvSpPr>
          <p:cNvPr id="10" name="Rectangle 9"/>
          <p:cNvSpPr/>
          <p:nvPr/>
        </p:nvSpPr>
        <p:spPr>
          <a:xfrm>
            <a:off x="3733800" y="1447800"/>
            <a:ext cx="37338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Customer Involvement </a:t>
            </a:r>
            <a:endParaRPr lang="en-US" sz="2400" b="1" dirty="0"/>
          </a:p>
        </p:txBody>
      </p:sp>
      <p:sp>
        <p:nvSpPr>
          <p:cNvPr id="11" name="Rectangle 10"/>
          <p:cNvSpPr/>
          <p:nvPr/>
        </p:nvSpPr>
        <p:spPr>
          <a:xfrm>
            <a:off x="533400" y="3124200"/>
            <a:ext cx="685800" cy="274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sz="2400" b="1" dirty="0" smtClean="0"/>
              <a:t>Brand Differences 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The Buyer Decision Process 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26670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dirty="0" smtClean="0"/>
              <a:t>	The buying process starts long before the actual purchase and continues long after. Marketers need to focus on the entire buying process rather than on just the purchase decision.</a:t>
            </a:r>
          </a:p>
          <a:p>
            <a:pPr algn="just"/>
            <a:endParaRPr lang="en-US" dirty="0" smtClean="0"/>
          </a:p>
          <a:p>
            <a:pPr algn="just">
              <a:buNone/>
            </a:pPr>
            <a:r>
              <a:rPr lang="en-US" dirty="0" smtClean="0"/>
              <a:t>	</a:t>
            </a:r>
          </a:p>
          <a:p>
            <a:pPr algn="just">
              <a:buNone/>
            </a:pPr>
            <a:r>
              <a:rPr lang="en-US" dirty="0" smtClean="0"/>
              <a:t>	</a:t>
            </a:r>
          </a:p>
          <a:p>
            <a:pPr algn="just">
              <a:buNone/>
            </a:pPr>
            <a:r>
              <a:rPr lang="en-US" dirty="0" smtClean="0"/>
              <a:t>	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228600" y="3810000"/>
          <a:ext cx="8686800" cy="274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1. Need Recognition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447800"/>
            <a:ext cx="8382000" cy="4678363"/>
          </a:xfrm>
        </p:spPr>
        <p:txBody>
          <a:bodyPr/>
          <a:lstStyle/>
          <a:p>
            <a:pPr algn="just">
              <a:buNone/>
            </a:pPr>
            <a:r>
              <a:rPr lang="en-US" dirty="0" smtClean="0"/>
              <a:t>	The first stage of the buyer decision process, in which the consumer recognizes a problem or need.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2. Information search 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382000" cy="2057401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800" dirty="0" smtClean="0"/>
              <a:t>	The stage of the buyer decision process in which the consumer is aroused to search for more information; the consumer may simply have heightened attention or may go into an active information search. </a:t>
            </a:r>
          </a:p>
          <a:p>
            <a:pPr algn="just"/>
            <a:endParaRPr lang="en-US" sz="28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447800" y="3429002"/>
          <a:ext cx="6629400" cy="312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09355"/>
                <a:gridCol w="4520045"/>
              </a:tblGrid>
              <a:tr h="484218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Sources of Information</a:t>
                      </a:r>
                      <a:r>
                        <a:rPr lang="en-US" sz="2400" b="1" baseline="0" dirty="0" smtClean="0"/>
                        <a:t> </a:t>
                      </a:r>
                      <a:endParaRPr lang="en-US" sz="24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4218">
                <a:tc>
                  <a:txBody>
                    <a:bodyPr/>
                    <a:lstStyle/>
                    <a:p>
                      <a:pPr algn="just"/>
                      <a:r>
                        <a:rPr lang="en-US" sz="2000" b="1" dirty="0" smtClean="0"/>
                        <a:t>Personal </a:t>
                      </a:r>
                      <a:endParaRPr lang="en-US" sz="20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Family, friends, neighbors </a:t>
                      </a:r>
                      <a:endParaRPr lang="en-US" sz="20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835773">
                <a:tc>
                  <a:txBody>
                    <a:bodyPr/>
                    <a:lstStyle/>
                    <a:p>
                      <a:pPr algn="just"/>
                      <a:r>
                        <a:rPr lang="en-US" sz="2000" b="1" dirty="0" smtClean="0"/>
                        <a:t>Commercial </a:t>
                      </a:r>
                      <a:endParaRPr lang="en-US" sz="20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Advertising, salespeople, dealer websites, packaging</a:t>
                      </a:r>
                      <a:endParaRPr lang="en-US" sz="20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835773">
                <a:tc>
                  <a:txBody>
                    <a:bodyPr/>
                    <a:lstStyle/>
                    <a:p>
                      <a:pPr algn="just"/>
                      <a:r>
                        <a:rPr lang="en-US" sz="2000" b="1" dirty="0" smtClean="0"/>
                        <a:t>Public</a:t>
                      </a:r>
                      <a:endParaRPr lang="en-US" sz="20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Mass media, consumer rating organizations, internet searches</a:t>
                      </a:r>
                      <a:r>
                        <a:rPr lang="en-US" sz="2000" baseline="0" dirty="0" smtClean="0"/>
                        <a:t> </a:t>
                      </a:r>
                      <a:endParaRPr lang="en-US" sz="20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84218">
                <a:tc>
                  <a:txBody>
                    <a:bodyPr/>
                    <a:lstStyle/>
                    <a:p>
                      <a:pPr algn="just"/>
                      <a:r>
                        <a:rPr lang="en-US" sz="2000" b="1" dirty="0" smtClean="0"/>
                        <a:t>Experiential </a:t>
                      </a:r>
                      <a:endParaRPr lang="en-US" sz="20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Handling,</a:t>
                      </a:r>
                      <a:r>
                        <a:rPr lang="en-US" sz="2000" baseline="0" dirty="0" smtClean="0"/>
                        <a:t> examining, using the product </a:t>
                      </a:r>
                      <a:endParaRPr lang="en-US" sz="20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3. Evaluation of alternatives </a:t>
            </a:r>
            <a:br>
              <a:rPr lang="en-US" sz="3600" b="1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 algn="just">
              <a:buClrTx/>
            </a:pPr>
            <a:r>
              <a:rPr lang="en-US" sz="2800" dirty="0" smtClean="0"/>
              <a:t>The stage of the buyer decision process in which the consumer uses information to evaluate alternative brands in the choice set. </a:t>
            </a:r>
          </a:p>
          <a:p>
            <a:pPr algn="just">
              <a:buClrTx/>
            </a:pPr>
            <a:endParaRPr lang="en-US" sz="2800" dirty="0" smtClean="0"/>
          </a:p>
          <a:p>
            <a:pPr algn="just">
              <a:buClrTx/>
            </a:pPr>
            <a:r>
              <a:rPr lang="en-US" sz="2800" dirty="0" smtClean="0"/>
              <a:t>In some cases, consumers use careful calculations and logical thinking.</a:t>
            </a:r>
          </a:p>
          <a:p>
            <a:pPr algn="just">
              <a:buClrTx/>
            </a:pPr>
            <a:endParaRPr lang="en-US" sz="2800" dirty="0" smtClean="0"/>
          </a:p>
          <a:p>
            <a:pPr algn="just">
              <a:buClrTx/>
            </a:pPr>
            <a:r>
              <a:rPr lang="en-US" sz="2800" dirty="0" smtClean="0"/>
              <a:t>At other times, the same consumers do little or no evaluating; instead they buy on impulse and rely on intuition.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92162"/>
          </a:xfrm>
        </p:spPr>
        <p:txBody>
          <a:bodyPr>
            <a:noAutofit/>
          </a:bodyPr>
          <a:lstStyle/>
          <a:p>
            <a:pPr lvl="0" algn="ctr"/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What is Consumer Buyer Behaviour </a:t>
            </a:r>
            <a:br>
              <a:rPr lang="en-US" sz="4000" b="1" dirty="0" smtClean="0"/>
            </a:b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62400"/>
            <a:ext cx="8229600" cy="21637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3000" b="1" dirty="0" smtClean="0"/>
              <a:t>	</a:t>
            </a:r>
            <a:endParaRPr lang="en-US" sz="3000" b="1" dirty="0"/>
          </a:p>
        </p:txBody>
      </p:sp>
      <p:sp>
        <p:nvSpPr>
          <p:cNvPr id="4" name="Rounded Rectangle 3"/>
          <p:cNvSpPr/>
          <p:nvPr/>
        </p:nvSpPr>
        <p:spPr>
          <a:xfrm>
            <a:off x="457200" y="1447800"/>
            <a:ext cx="8229600" cy="24384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None/>
            </a:pPr>
            <a:endParaRPr lang="en-US" sz="2800" b="1" dirty="0" smtClean="0"/>
          </a:p>
          <a:p>
            <a:pPr algn="ctr">
              <a:buNone/>
            </a:pPr>
            <a:r>
              <a:rPr lang="en-US" sz="2800" b="1" dirty="0" smtClean="0"/>
              <a:t>Consumer Buyer Behaviour </a:t>
            </a:r>
          </a:p>
          <a:p>
            <a:pPr algn="just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The buying behaviour of final consumers – individuals and households that buy goods and services for personal consumption. </a:t>
            </a:r>
          </a:p>
          <a:p>
            <a:pPr algn="just">
              <a:buNone/>
            </a:pP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57200" y="4495800"/>
            <a:ext cx="8229600" cy="19050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None/>
            </a:pPr>
            <a:endParaRPr lang="en-US" sz="2800" b="1" dirty="0" smtClean="0"/>
          </a:p>
          <a:p>
            <a:pPr algn="ctr">
              <a:buNone/>
            </a:pPr>
            <a:r>
              <a:rPr lang="en-US" sz="2800" b="1" dirty="0" smtClean="0"/>
              <a:t>Consumer Market</a:t>
            </a:r>
          </a:p>
          <a:p>
            <a:pPr algn="ctr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All the individuals and households who buy or acquire goods and services for personal consumption. </a:t>
            </a:r>
          </a:p>
          <a:p>
            <a:pPr algn="just">
              <a:buNone/>
            </a:pP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4. Purchase decision </a:t>
            </a:r>
            <a:br>
              <a:rPr lang="en-US" sz="3600" b="1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382000" cy="2743201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	The buyer’s decision about which brand to purchase. </a:t>
            </a:r>
          </a:p>
          <a:p>
            <a:pPr algn="just">
              <a:buNone/>
            </a:pPr>
            <a:r>
              <a:rPr lang="en-US" dirty="0" smtClean="0"/>
              <a:t>	Two factors come between the purchase intention and the purchase decision. </a:t>
            </a:r>
          </a:p>
        </p:txBody>
      </p:sp>
      <p:sp>
        <p:nvSpPr>
          <p:cNvPr id="7" name="Right Arrow 6"/>
          <p:cNvSpPr/>
          <p:nvPr/>
        </p:nvSpPr>
        <p:spPr>
          <a:xfrm>
            <a:off x="762000" y="4038600"/>
            <a:ext cx="2667000" cy="2438400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916686" lvl="1" indent="-514350">
              <a:buNone/>
            </a:pPr>
            <a:endParaRPr lang="en-US" dirty="0" smtClean="0"/>
          </a:p>
        </p:txBody>
      </p:sp>
      <p:sp>
        <p:nvSpPr>
          <p:cNvPr id="9" name="Right Arrow 8"/>
          <p:cNvSpPr/>
          <p:nvPr/>
        </p:nvSpPr>
        <p:spPr>
          <a:xfrm rot="10800000">
            <a:off x="6248400" y="4038600"/>
            <a:ext cx="2590800" cy="2438400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916686" lvl="1" indent="-514350" algn="just">
              <a:buNone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010400" y="4724400"/>
            <a:ext cx="1752600" cy="9906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Unexpected situational factors </a:t>
            </a:r>
            <a:endParaRPr lang="en-US" sz="2400" b="1" dirty="0"/>
          </a:p>
        </p:txBody>
      </p:sp>
      <p:sp>
        <p:nvSpPr>
          <p:cNvPr id="11" name="Rectangle 10"/>
          <p:cNvSpPr/>
          <p:nvPr/>
        </p:nvSpPr>
        <p:spPr>
          <a:xfrm>
            <a:off x="990600" y="4800600"/>
            <a:ext cx="1524000" cy="9144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Attitudes of others</a:t>
            </a:r>
            <a:endParaRPr lang="en-US" sz="2400" b="1" dirty="0"/>
          </a:p>
        </p:txBody>
      </p:sp>
      <p:pic>
        <p:nvPicPr>
          <p:cNvPr id="4098" name="Picture 2" descr="http://www.dreamstime.com/happy-buyer-thumb18190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4267200"/>
            <a:ext cx="2010098" cy="2133600"/>
          </a:xfrm>
          <a:prstGeom prst="rect">
            <a:avLst/>
          </a:prstGeom>
          <a:ln w="38100" cap="sq">
            <a:solidFill>
              <a:schemeClr val="accent2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5. Post purchase behaviour  </a:t>
            </a:r>
            <a:br>
              <a:rPr lang="en-US" sz="3600" b="1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1"/>
            <a:ext cx="8382000" cy="22098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	The stage of the buyer decision process in which the consumers take further action after purchase, based on their satisfaction or dissatisfaction. </a:t>
            </a:r>
          </a:p>
          <a:p>
            <a:pPr algn="just"/>
            <a:endParaRPr lang="en-US" dirty="0"/>
          </a:p>
        </p:txBody>
      </p:sp>
      <p:graphicFrame>
        <p:nvGraphicFramePr>
          <p:cNvPr id="10" name="Diagram 9"/>
          <p:cNvGraphicFramePr/>
          <p:nvPr/>
        </p:nvGraphicFramePr>
        <p:xfrm>
          <a:off x="457200" y="3733800"/>
          <a:ext cx="8305800" cy="276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Oval 10"/>
          <p:cNvSpPr/>
          <p:nvPr/>
        </p:nvSpPr>
        <p:spPr>
          <a:xfrm>
            <a:off x="3581400" y="4114800"/>
            <a:ext cx="2103120" cy="210312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2" name="Rectangle 11"/>
          <p:cNvSpPr/>
          <p:nvPr/>
        </p:nvSpPr>
        <p:spPr>
          <a:xfrm>
            <a:off x="3657600" y="4648200"/>
            <a:ext cx="1981200" cy="106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Satisfaction/</a:t>
            </a:r>
          </a:p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Dissatisfaction </a:t>
            </a:r>
            <a:endParaRPr lang="en-US" sz="2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3"/>
          <p:cNvSpPr>
            <a:spLocks noGrp="1"/>
          </p:cNvSpPr>
          <p:nvPr>
            <p:ph type="title"/>
          </p:nvPr>
        </p:nvSpPr>
        <p:spPr>
          <a:xfrm>
            <a:off x="228600" y="1752600"/>
            <a:ext cx="8610600" cy="1600200"/>
          </a:xfrm>
        </p:spPr>
        <p:txBody>
          <a:bodyPr/>
          <a:lstStyle/>
          <a:p>
            <a:pPr eaLnBrk="1" hangingPunct="1"/>
            <a:r>
              <a:rPr lang="en-US" sz="5400" b="1" dirty="0" smtClean="0"/>
              <a:t>Summary and Conclusions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Model of Consumer Behaviour </a:t>
            </a:r>
            <a:endParaRPr lang="en-US" sz="4000" b="1" dirty="0"/>
          </a:p>
        </p:txBody>
      </p:sp>
      <p:sp>
        <p:nvSpPr>
          <p:cNvPr id="4" name="Rectangle 3"/>
          <p:cNvSpPr/>
          <p:nvPr/>
        </p:nvSpPr>
        <p:spPr>
          <a:xfrm>
            <a:off x="152400" y="2362200"/>
            <a:ext cx="2819400" cy="3581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096000" y="2438400"/>
            <a:ext cx="2819400" cy="3505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buFont typeface="Arial" pitchFamily="34" charset="0"/>
              <a:buChar char="•"/>
            </a:pPr>
            <a:r>
              <a:rPr lang="en-US" sz="2000" b="1" dirty="0" smtClean="0"/>
              <a:t>Buying attitudes and preferences</a:t>
            </a:r>
          </a:p>
          <a:p>
            <a:pPr algn="just">
              <a:buFont typeface="Arial" pitchFamily="34" charset="0"/>
              <a:buChar char="•"/>
            </a:pPr>
            <a:endParaRPr lang="en-US" sz="2000" b="1" dirty="0" smtClean="0"/>
          </a:p>
          <a:p>
            <a:pPr algn="just">
              <a:buFont typeface="Arial" pitchFamily="34" charset="0"/>
              <a:buChar char="•"/>
            </a:pPr>
            <a:r>
              <a:rPr lang="en-US" sz="2000" b="1" dirty="0" smtClean="0"/>
              <a:t>Purchase behaviour: what the buyer buys, when, where, and how much</a:t>
            </a:r>
          </a:p>
          <a:p>
            <a:pPr algn="just">
              <a:buFont typeface="Arial" pitchFamily="34" charset="0"/>
              <a:buChar char="•"/>
            </a:pPr>
            <a:endParaRPr lang="en-US" sz="2000" b="1" dirty="0" smtClean="0"/>
          </a:p>
          <a:p>
            <a:pPr algn="just">
              <a:buFont typeface="Arial" pitchFamily="34" charset="0"/>
              <a:buChar char="•"/>
            </a:pPr>
            <a:r>
              <a:rPr lang="en-US" sz="2000" b="1" dirty="0" smtClean="0"/>
              <a:t>Brand and company relationship behaviour </a:t>
            </a:r>
            <a:endParaRPr lang="en-US" sz="2000" b="1" dirty="0"/>
          </a:p>
        </p:txBody>
      </p:sp>
      <p:sp>
        <p:nvSpPr>
          <p:cNvPr id="7" name="Rectangle 6"/>
          <p:cNvSpPr/>
          <p:nvPr/>
        </p:nvSpPr>
        <p:spPr>
          <a:xfrm>
            <a:off x="228600" y="1447800"/>
            <a:ext cx="2667000" cy="685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The Environment </a:t>
            </a:r>
            <a:endParaRPr lang="en-US" sz="2400" b="1" dirty="0"/>
          </a:p>
        </p:txBody>
      </p:sp>
      <p:sp>
        <p:nvSpPr>
          <p:cNvPr id="8" name="Rectangle 7"/>
          <p:cNvSpPr/>
          <p:nvPr/>
        </p:nvSpPr>
        <p:spPr>
          <a:xfrm>
            <a:off x="3505200" y="2133600"/>
            <a:ext cx="2057400" cy="685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Buyer’s Black Box</a:t>
            </a:r>
            <a:endParaRPr lang="en-US" sz="2400" b="1" dirty="0"/>
          </a:p>
        </p:txBody>
      </p:sp>
      <p:sp>
        <p:nvSpPr>
          <p:cNvPr id="9" name="Rectangle 8"/>
          <p:cNvSpPr/>
          <p:nvPr/>
        </p:nvSpPr>
        <p:spPr>
          <a:xfrm>
            <a:off x="6096000" y="1447800"/>
            <a:ext cx="2743200" cy="685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Buyer Responses </a:t>
            </a:r>
            <a:endParaRPr lang="en-US" sz="2400" b="1" dirty="0"/>
          </a:p>
        </p:txBody>
      </p:sp>
      <p:sp>
        <p:nvSpPr>
          <p:cNvPr id="10" name="Rectangle 9"/>
          <p:cNvSpPr/>
          <p:nvPr/>
        </p:nvSpPr>
        <p:spPr>
          <a:xfrm>
            <a:off x="228600" y="2438400"/>
            <a:ext cx="1295400" cy="685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Marketing </a:t>
            </a:r>
          </a:p>
          <a:p>
            <a:pPr algn="ctr"/>
            <a:r>
              <a:rPr lang="en-US" sz="2000" b="1" dirty="0" smtClean="0"/>
              <a:t>Stimuli</a:t>
            </a:r>
            <a:endParaRPr lang="en-US" sz="2000" b="1" dirty="0"/>
          </a:p>
        </p:txBody>
      </p:sp>
      <p:sp>
        <p:nvSpPr>
          <p:cNvPr id="11" name="Rectangle 10"/>
          <p:cNvSpPr/>
          <p:nvPr/>
        </p:nvSpPr>
        <p:spPr>
          <a:xfrm>
            <a:off x="1600200" y="2438400"/>
            <a:ext cx="1295400" cy="685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Other </a:t>
            </a:r>
            <a:endParaRPr lang="en-US" sz="2000" b="1" dirty="0"/>
          </a:p>
        </p:txBody>
      </p:sp>
      <p:sp>
        <p:nvSpPr>
          <p:cNvPr id="12" name="Rectangle 11"/>
          <p:cNvSpPr/>
          <p:nvPr/>
        </p:nvSpPr>
        <p:spPr>
          <a:xfrm>
            <a:off x="228600" y="3352800"/>
            <a:ext cx="1295400" cy="2514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/>
              <a:t>Product</a:t>
            </a:r>
          </a:p>
          <a:p>
            <a:endParaRPr lang="en-US" b="1" dirty="0" smtClean="0"/>
          </a:p>
          <a:p>
            <a:r>
              <a:rPr lang="en-US" b="1" dirty="0" smtClean="0"/>
              <a:t>Price</a:t>
            </a:r>
          </a:p>
          <a:p>
            <a:endParaRPr lang="en-US" b="1" dirty="0" smtClean="0"/>
          </a:p>
          <a:p>
            <a:r>
              <a:rPr lang="en-US" b="1" dirty="0" smtClean="0"/>
              <a:t>Place</a:t>
            </a:r>
          </a:p>
          <a:p>
            <a:endParaRPr lang="en-US" b="1" dirty="0" smtClean="0"/>
          </a:p>
          <a:p>
            <a:r>
              <a:rPr lang="en-US" b="1" dirty="0" smtClean="0"/>
              <a:t>Promotion </a:t>
            </a:r>
            <a:endParaRPr lang="en-US" b="1" dirty="0"/>
          </a:p>
        </p:txBody>
      </p:sp>
      <p:sp>
        <p:nvSpPr>
          <p:cNvPr id="13" name="Rectangle 12"/>
          <p:cNvSpPr/>
          <p:nvPr/>
        </p:nvSpPr>
        <p:spPr>
          <a:xfrm>
            <a:off x="1600200" y="3352800"/>
            <a:ext cx="1295400" cy="2514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/>
              <a:t>Economic</a:t>
            </a:r>
          </a:p>
          <a:p>
            <a:endParaRPr lang="en-US" b="1" dirty="0" smtClean="0"/>
          </a:p>
          <a:p>
            <a:r>
              <a:rPr lang="en-US" b="1" dirty="0" smtClean="0"/>
              <a:t>Technological</a:t>
            </a:r>
          </a:p>
          <a:p>
            <a:endParaRPr lang="en-US" b="1" dirty="0" smtClean="0"/>
          </a:p>
          <a:p>
            <a:r>
              <a:rPr lang="en-US" b="1" dirty="0" smtClean="0"/>
              <a:t>Social</a:t>
            </a:r>
          </a:p>
          <a:p>
            <a:endParaRPr lang="en-US" b="1" dirty="0" smtClean="0"/>
          </a:p>
          <a:p>
            <a:r>
              <a:rPr lang="en-US" b="1" dirty="0" smtClean="0"/>
              <a:t>Cultural </a:t>
            </a:r>
            <a:endParaRPr lang="en-US" b="1" dirty="0"/>
          </a:p>
        </p:txBody>
      </p:sp>
      <p:sp>
        <p:nvSpPr>
          <p:cNvPr id="14" name="Right Arrow 13"/>
          <p:cNvSpPr/>
          <p:nvPr/>
        </p:nvSpPr>
        <p:spPr>
          <a:xfrm>
            <a:off x="3048000" y="4038600"/>
            <a:ext cx="304800" cy="3048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ight Arrow 14"/>
          <p:cNvSpPr/>
          <p:nvPr/>
        </p:nvSpPr>
        <p:spPr>
          <a:xfrm>
            <a:off x="5638800" y="4038600"/>
            <a:ext cx="304800" cy="3048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3505200" y="3352800"/>
            <a:ext cx="2057400" cy="1752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b="1" dirty="0" smtClean="0"/>
              <a:t>Buyer’s characteristics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Buyer’s decision process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b="1" dirty="0" smtClean="0"/>
              <a:t>Factors Affecting Consumer Behaviour 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/>
          <a:lstStyle/>
          <a:p>
            <a:pPr algn="just">
              <a:buNone/>
            </a:pPr>
            <a:r>
              <a:rPr lang="en-US" dirty="0" smtClean="0"/>
              <a:t>	Many, many levels of factors affect our buying behaviour-from broad cultural and social influences to motivations, beliefs, and attitudes lying deep within us.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7620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/>
              <a:t>Factors Influencing Consumer Behaviour </a:t>
            </a:r>
            <a:endParaRPr lang="en-US" sz="3200" b="1" dirty="0"/>
          </a:p>
        </p:txBody>
      </p:sp>
      <p:sp>
        <p:nvSpPr>
          <p:cNvPr id="4" name="Rectangle 3"/>
          <p:cNvSpPr/>
          <p:nvPr/>
        </p:nvSpPr>
        <p:spPr>
          <a:xfrm>
            <a:off x="228600" y="2286000"/>
            <a:ext cx="1600200" cy="4343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b="1" dirty="0" smtClean="0"/>
              <a:t>Culture</a:t>
            </a:r>
          </a:p>
          <a:p>
            <a:endParaRPr lang="en-US" sz="2000" b="1" dirty="0" smtClean="0"/>
          </a:p>
          <a:p>
            <a:endParaRPr lang="en-US" sz="2000" b="1" dirty="0" smtClean="0"/>
          </a:p>
          <a:p>
            <a:endParaRPr lang="en-US" sz="2000" b="1" dirty="0" smtClean="0"/>
          </a:p>
          <a:p>
            <a:r>
              <a:rPr lang="en-US" sz="2000" b="1" dirty="0" smtClean="0"/>
              <a:t>Subculture</a:t>
            </a:r>
          </a:p>
          <a:p>
            <a:endParaRPr lang="en-US" sz="2000" b="1" dirty="0" smtClean="0"/>
          </a:p>
          <a:p>
            <a:endParaRPr lang="en-US" sz="2000" b="1" dirty="0" smtClean="0"/>
          </a:p>
          <a:p>
            <a:endParaRPr lang="en-US" sz="2000" b="1" dirty="0" smtClean="0"/>
          </a:p>
          <a:p>
            <a:r>
              <a:rPr lang="en-US" sz="2000" b="1" dirty="0" smtClean="0"/>
              <a:t>Social class</a:t>
            </a:r>
          </a:p>
          <a:p>
            <a:endParaRPr lang="en-US" sz="2000" b="1" dirty="0" smtClean="0"/>
          </a:p>
        </p:txBody>
      </p:sp>
      <p:sp>
        <p:nvSpPr>
          <p:cNvPr id="5" name="Rectangle 4"/>
          <p:cNvSpPr/>
          <p:nvPr/>
        </p:nvSpPr>
        <p:spPr>
          <a:xfrm>
            <a:off x="2057400" y="2590800"/>
            <a:ext cx="1676400" cy="3886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b="1" dirty="0" smtClean="0"/>
              <a:t>Reference group</a:t>
            </a:r>
          </a:p>
          <a:p>
            <a:endParaRPr lang="en-US" sz="2000" b="1" dirty="0" smtClean="0"/>
          </a:p>
          <a:p>
            <a:endParaRPr lang="en-US" sz="2000" b="1" dirty="0" smtClean="0"/>
          </a:p>
          <a:p>
            <a:r>
              <a:rPr lang="en-US" sz="2000" b="1" dirty="0" smtClean="0"/>
              <a:t>Family</a:t>
            </a:r>
          </a:p>
          <a:p>
            <a:endParaRPr lang="en-US" sz="2000" b="1" dirty="0" smtClean="0"/>
          </a:p>
          <a:p>
            <a:endParaRPr lang="en-US" sz="2000" b="1" dirty="0" smtClean="0"/>
          </a:p>
          <a:p>
            <a:r>
              <a:rPr lang="en-US" sz="2000" b="1" dirty="0" smtClean="0"/>
              <a:t>Roles and status </a:t>
            </a:r>
          </a:p>
          <a:p>
            <a:endParaRPr lang="en-US" sz="2000" b="1" dirty="0"/>
          </a:p>
        </p:txBody>
      </p:sp>
      <p:sp>
        <p:nvSpPr>
          <p:cNvPr id="6" name="Rectangle 5"/>
          <p:cNvSpPr/>
          <p:nvPr/>
        </p:nvSpPr>
        <p:spPr>
          <a:xfrm>
            <a:off x="4038600" y="2743200"/>
            <a:ext cx="1524000" cy="3581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b="1" dirty="0" smtClean="0"/>
              <a:t>Age and life cycle stage</a:t>
            </a:r>
          </a:p>
          <a:p>
            <a:endParaRPr lang="en-US" sz="900" b="1" dirty="0" smtClean="0"/>
          </a:p>
          <a:p>
            <a:r>
              <a:rPr lang="en-US" sz="2000" b="1" dirty="0" smtClean="0"/>
              <a:t>Occupation</a:t>
            </a:r>
          </a:p>
          <a:p>
            <a:endParaRPr lang="en-US" sz="1000" b="1" dirty="0" smtClean="0"/>
          </a:p>
          <a:p>
            <a:r>
              <a:rPr lang="en-US" sz="2000" b="1" dirty="0" smtClean="0"/>
              <a:t>Economic </a:t>
            </a:r>
          </a:p>
          <a:p>
            <a:r>
              <a:rPr lang="en-US" sz="2000" b="1" dirty="0" smtClean="0"/>
              <a:t>Situation</a:t>
            </a:r>
          </a:p>
          <a:p>
            <a:endParaRPr lang="en-US" sz="1000" b="1" dirty="0" smtClean="0"/>
          </a:p>
          <a:p>
            <a:r>
              <a:rPr lang="en-US" sz="2000" b="1" dirty="0" smtClean="0"/>
              <a:t>Lifestyle</a:t>
            </a:r>
          </a:p>
          <a:p>
            <a:endParaRPr lang="en-US" sz="1000" b="1" dirty="0" smtClean="0"/>
          </a:p>
          <a:p>
            <a:r>
              <a:rPr lang="en-US" sz="2000" b="1" dirty="0" smtClean="0"/>
              <a:t>Personality and self-concept</a:t>
            </a:r>
            <a:endParaRPr lang="en-US" sz="2000" b="1" dirty="0"/>
          </a:p>
        </p:txBody>
      </p:sp>
      <p:sp>
        <p:nvSpPr>
          <p:cNvPr id="7" name="Rectangle 6"/>
          <p:cNvSpPr/>
          <p:nvPr/>
        </p:nvSpPr>
        <p:spPr>
          <a:xfrm>
            <a:off x="5867400" y="2971800"/>
            <a:ext cx="1371600" cy="3124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b="1" dirty="0" smtClean="0"/>
              <a:t>Motivation</a:t>
            </a:r>
          </a:p>
          <a:p>
            <a:r>
              <a:rPr lang="en-US" sz="2000" b="1" dirty="0" smtClean="0"/>
              <a:t> </a:t>
            </a:r>
          </a:p>
          <a:p>
            <a:r>
              <a:rPr lang="en-US" sz="2000" b="1" dirty="0" smtClean="0"/>
              <a:t>Perception</a:t>
            </a:r>
          </a:p>
          <a:p>
            <a:r>
              <a:rPr lang="en-US" sz="2000" b="1" dirty="0" smtClean="0"/>
              <a:t> </a:t>
            </a:r>
          </a:p>
          <a:p>
            <a:r>
              <a:rPr lang="en-US" sz="2000" b="1" dirty="0" smtClean="0"/>
              <a:t>Learning 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Beliefs and</a:t>
            </a:r>
          </a:p>
          <a:p>
            <a:r>
              <a:rPr lang="en-US" sz="2000" b="1" dirty="0" smtClean="0"/>
              <a:t>Attitudes</a:t>
            </a:r>
            <a:endParaRPr lang="en-US" sz="2000" b="1" dirty="0"/>
          </a:p>
        </p:txBody>
      </p:sp>
      <p:sp>
        <p:nvSpPr>
          <p:cNvPr id="8" name="Oval 7"/>
          <p:cNvSpPr/>
          <p:nvPr/>
        </p:nvSpPr>
        <p:spPr>
          <a:xfrm>
            <a:off x="7467600" y="3581400"/>
            <a:ext cx="1447800" cy="13716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Buyer </a:t>
            </a:r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4800" y="1447800"/>
            <a:ext cx="1524000" cy="609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Cultural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133600" y="1752600"/>
            <a:ext cx="1600200" cy="609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Social 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038600" y="1905000"/>
            <a:ext cx="1524000" cy="609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Personal 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867400" y="2057400"/>
            <a:ext cx="1371600" cy="685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Psychological 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/>
              <a:t>Cultural Factors 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382000" cy="16764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dirty="0" smtClean="0"/>
              <a:t>	Cultural factors exert a broad and deep influence on consumer behaviour.</a:t>
            </a:r>
          </a:p>
          <a:p>
            <a:pPr algn="ctr">
              <a:buNone/>
            </a:pPr>
            <a:endParaRPr lang="en-US" b="1" dirty="0" smtClean="0"/>
          </a:p>
          <a:p>
            <a:pPr algn="just">
              <a:buNone/>
            </a:pPr>
            <a:r>
              <a:rPr lang="en-US" dirty="0" smtClean="0"/>
              <a:t>	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533400" y="2895600"/>
            <a:ext cx="8077200" cy="25146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Culture</a:t>
            </a:r>
          </a:p>
          <a:p>
            <a:pPr algn="just"/>
            <a:r>
              <a:rPr lang="en-US" sz="2800" dirty="0" smtClean="0">
                <a:solidFill>
                  <a:schemeClr val="tx1"/>
                </a:solidFill>
              </a:rPr>
              <a:t>The set of basic values, perceptions, wants, and behaviours learned by a member of society from family and other important situations. 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3276600" cy="8382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Culture (Cont.)</a:t>
            </a:r>
            <a:br>
              <a:rPr lang="en-US" sz="3200" b="1" dirty="0" smtClean="0"/>
            </a:b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305800" cy="5334000"/>
          </a:xfrm>
        </p:spPr>
        <p:txBody>
          <a:bodyPr/>
          <a:lstStyle/>
          <a:p>
            <a:pPr algn="just">
              <a:buNone/>
            </a:pPr>
            <a:r>
              <a:rPr lang="en-US" dirty="0" smtClean="0"/>
              <a:t>	Culture is the most basic cause of a person’s wants and behaviour. 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	Marketers are always trying to spot cultural shifts in order to discover new products that might be wanted.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/>
              <a:t>Subculture </a:t>
            </a:r>
            <a:endParaRPr lang="en-US" sz="3600" b="1" dirty="0"/>
          </a:p>
        </p:txBody>
      </p:sp>
      <p:sp>
        <p:nvSpPr>
          <p:cNvPr id="4" name="Rounded Rectangle 3"/>
          <p:cNvSpPr/>
          <p:nvPr/>
        </p:nvSpPr>
        <p:spPr>
          <a:xfrm>
            <a:off x="457200" y="1295400"/>
            <a:ext cx="8229600" cy="3429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A group of people with shared value systems based on common life experiences and situations.</a:t>
            </a:r>
          </a:p>
          <a:p>
            <a:pPr lvl="2" algn="just">
              <a:buFont typeface="Arial" pitchFamily="34" charset="0"/>
              <a:buChar char="•"/>
            </a:pPr>
            <a:r>
              <a:rPr lang="en-US" sz="2800" dirty="0" smtClean="0"/>
              <a:t>Nationalities</a:t>
            </a:r>
          </a:p>
          <a:p>
            <a:pPr lvl="2" algn="just">
              <a:buFont typeface="Arial" pitchFamily="34" charset="0"/>
              <a:buChar char="•"/>
            </a:pPr>
            <a:r>
              <a:rPr lang="en-US" sz="2800" dirty="0" smtClean="0"/>
              <a:t>Religions</a:t>
            </a:r>
          </a:p>
          <a:p>
            <a:pPr lvl="2" algn="just">
              <a:buFont typeface="Arial" pitchFamily="34" charset="0"/>
              <a:buChar char="•"/>
            </a:pPr>
            <a:r>
              <a:rPr lang="en-US" sz="2800" dirty="0" smtClean="0"/>
              <a:t>Racial groups</a:t>
            </a:r>
          </a:p>
          <a:p>
            <a:pPr lvl="2" algn="just">
              <a:buFont typeface="Arial" pitchFamily="34" charset="0"/>
              <a:buChar char="•"/>
            </a:pPr>
            <a:r>
              <a:rPr lang="en-US" sz="2800" dirty="0" smtClean="0"/>
              <a:t>Geographic regions</a:t>
            </a: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1191</TotalTime>
  <Words>732</Words>
  <Application>Microsoft Office PowerPoint</Application>
  <PresentationFormat>On-screen Show (4:3)</PresentationFormat>
  <Paragraphs>249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    Consumer Markets and Consumer Buyer Behaviour       </vt:lpstr>
      <vt:lpstr>Session Outline</vt:lpstr>
      <vt:lpstr> What is Consumer Buyer Behaviour  </vt:lpstr>
      <vt:lpstr>Model of Consumer Behaviour </vt:lpstr>
      <vt:lpstr>Factors Affecting Consumer Behaviour </vt:lpstr>
      <vt:lpstr>Factors Influencing Consumer Behaviour </vt:lpstr>
      <vt:lpstr>Cultural Factors </vt:lpstr>
      <vt:lpstr> Culture (Cont.) </vt:lpstr>
      <vt:lpstr>Subculture </vt:lpstr>
      <vt:lpstr>Slide 10</vt:lpstr>
      <vt:lpstr>Social Class</vt:lpstr>
      <vt:lpstr>Social Factors</vt:lpstr>
      <vt:lpstr>Groups and Social Networks</vt:lpstr>
      <vt:lpstr>Groups (Cont.)</vt:lpstr>
      <vt:lpstr>Online Social Networks </vt:lpstr>
      <vt:lpstr>Family </vt:lpstr>
      <vt:lpstr>Roles and Status </vt:lpstr>
      <vt:lpstr>Personal Factors </vt:lpstr>
      <vt:lpstr>Psychological Factors </vt:lpstr>
      <vt:lpstr> Motivation  </vt:lpstr>
      <vt:lpstr>Maslow’s Hierarchy of Needs</vt:lpstr>
      <vt:lpstr> Perception </vt:lpstr>
      <vt:lpstr> Learning </vt:lpstr>
      <vt:lpstr>Beliefs and Attitudes </vt:lpstr>
      <vt:lpstr>Types of Buying Decision Behaviour </vt:lpstr>
      <vt:lpstr>The Buyer Decision Process </vt:lpstr>
      <vt:lpstr>1. Need Recognition</vt:lpstr>
      <vt:lpstr>2. Information search </vt:lpstr>
      <vt:lpstr> 3. Evaluation of alternatives  </vt:lpstr>
      <vt:lpstr> 4. Purchase decision  </vt:lpstr>
      <vt:lpstr> 5. Post purchase behaviour   </vt:lpstr>
      <vt:lpstr>Summary and Conclusions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Harsha</dc:creator>
  <cp:lastModifiedBy>Toshiba</cp:lastModifiedBy>
  <cp:revision>97</cp:revision>
  <dcterms:created xsi:type="dcterms:W3CDTF">2012-01-09T07:42:41Z</dcterms:created>
  <dcterms:modified xsi:type="dcterms:W3CDTF">2015-11-03T07:51:10Z</dcterms:modified>
</cp:coreProperties>
</file>