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8" r:id="rId9"/>
    <p:sldId id="264" r:id="rId10"/>
    <p:sldId id="265" r:id="rId11"/>
    <p:sldId id="360" r:id="rId12"/>
    <p:sldId id="362" r:id="rId13"/>
    <p:sldId id="363" r:id="rId14"/>
    <p:sldId id="370" r:id="rId15"/>
    <p:sldId id="373" r:id="rId16"/>
    <p:sldId id="374" r:id="rId17"/>
    <p:sldId id="375" r:id="rId18"/>
    <p:sldId id="376" r:id="rId19"/>
    <p:sldId id="377" r:id="rId20"/>
    <p:sldId id="378" r:id="rId21"/>
    <p:sldId id="391" r:id="rId22"/>
    <p:sldId id="392" r:id="rId23"/>
    <p:sldId id="387" r:id="rId24"/>
    <p:sldId id="389" r:id="rId25"/>
  </p:sldIdLst>
  <p:sldSz cx="12192000" cy="6858000"/>
  <p:notesSz cx="6858000" cy="9144000"/>
  <p:defaultTextStyle>
    <a:defPPr>
      <a:defRPr lang="si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7" autoAdjust="0"/>
    <p:restoredTop sz="94660"/>
  </p:normalViewPr>
  <p:slideViewPr>
    <p:cSldViewPr snapToGrid="0">
      <p:cViewPr varScale="1">
        <p:scale>
          <a:sx n="35" d="100"/>
          <a:sy n="35" d="100"/>
        </p:scale>
        <p:origin x="6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i-L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0547B-A56B-462C-9B8F-500E1EFDEC07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i-L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i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4FCBD-83B3-4A1C-96EB-E5EAA5BF40AD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156014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i-L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63060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14959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94312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5771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362820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85039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151429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8834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85114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78785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i-L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288221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i-L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i-L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F0F6-D432-4CE5-AFB7-D7CEB8BB7DCA}" type="datetimeFigureOut">
              <a:rPr lang="si-LK" smtClean="0"/>
              <a:t>2018-03-17</a:t>
            </a:fld>
            <a:endParaRPr lang="si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i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F963-DBE5-446C-B20C-475DE2782824}" type="slidenum">
              <a:rPr lang="si-LK" smtClean="0"/>
              <a:t>‹#›</a:t>
            </a:fld>
            <a:endParaRPr lang="si-LK"/>
          </a:p>
        </p:txBody>
      </p:sp>
    </p:spTree>
    <p:extLst>
      <p:ext uri="{BB962C8B-B14F-4D97-AF65-F5344CB8AC3E}">
        <p14:creationId xmlns:p14="http://schemas.microsoft.com/office/powerpoint/2010/main" val="41281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i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Socialization </a:t>
            </a:r>
            <a:endParaRPr lang="si-L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</a:t>
            </a:r>
            <a:endParaRPr lang="si-LK" sz="5400" dirty="0"/>
          </a:p>
        </p:txBody>
      </p:sp>
    </p:spTree>
    <p:extLst>
      <p:ext uri="{BB962C8B-B14F-4D97-AF65-F5344CB8AC3E}">
        <p14:creationId xmlns:p14="http://schemas.microsoft.com/office/powerpoint/2010/main" val="225836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si-LK" smtClean="0"/>
              <a:t>Resocialization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altLang="si-LK" sz="3600" dirty="0" smtClean="0"/>
              <a:t>Drastic form of adult socialization</a:t>
            </a:r>
          </a:p>
          <a:p>
            <a:r>
              <a:rPr lang="en-US" altLang="si-LK" sz="3600" dirty="0" smtClean="0"/>
              <a:t>Changes entire environment, culture, and possibly self-concept</a:t>
            </a:r>
          </a:p>
          <a:p>
            <a:pPr lvl="1"/>
            <a:r>
              <a:rPr lang="en-US" altLang="si-LK" sz="3200" dirty="0" smtClean="0"/>
              <a:t>Moving to foreign country</a:t>
            </a:r>
          </a:p>
          <a:p>
            <a:pPr lvl="1"/>
            <a:r>
              <a:rPr lang="en-US" altLang="si-LK" sz="3200" dirty="0" smtClean="0"/>
              <a:t>Being institutionalized or incarcerated</a:t>
            </a:r>
          </a:p>
          <a:p>
            <a:pPr lvl="1"/>
            <a:r>
              <a:rPr lang="en-US" altLang="si-LK" sz="3200" dirty="0" smtClean="0"/>
              <a:t>Joining military</a:t>
            </a:r>
          </a:p>
          <a:p>
            <a:r>
              <a:rPr lang="en-US" altLang="si-LK" sz="3600" dirty="0" smtClean="0"/>
              <a:t>Total institution: controls all basics of everyday life, aimed at resocialization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37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Narrow socialization • It is intended to promote obedient and conformity </a:t>
            </a:r>
          </a:p>
          <a:p>
            <a:r>
              <a:rPr lang="en-US" dirty="0" smtClean="0"/>
              <a:t>7. Natural socialization • occurs when infants and young starts explore, play and discover the social word.</a:t>
            </a:r>
          </a:p>
          <a:p>
            <a:r>
              <a:rPr lang="en-US" dirty="0" smtClean="0"/>
              <a:t>8</a:t>
            </a:r>
            <a:r>
              <a:rPr lang="en-US" dirty="0"/>
              <a:t>. Positive socialization • positive socialization is the social learning that is best on pleasure existing experience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Negative socialization • negative socialization occurred when others use punishment.</a:t>
            </a:r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2518851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Understandings of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</a:t>
            </a:r>
            <a:r>
              <a:rPr lang="en-US" dirty="0"/>
              <a:t>Interactionism - the self develops as a result of interrelated social interactions and interpretive </a:t>
            </a:r>
            <a:r>
              <a:rPr lang="en-US" dirty="0" smtClean="0"/>
              <a:t>processes. this </a:t>
            </a:r>
            <a:r>
              <a:rPr lang="en-US" dirty="0"/>
              <a:t>approach also argues that socialization is a continuous, lifelong process </a:t>
            </a:r>
            <a:endParaRPr lang="en-US" dirty="0" smtClean="0"/>
          </a:p>
          <a:p>
            <a:r>
              <a:rPr lang="en-US" dirty="0" smtClean="0"/>
              <a:t>Role </a:t>
            </a:r>
            <a:r>
              <a:rPr lang="en-US" dirty="0"/>
              <a:t>Theory - socialization is seen as a process of acquisition of appropriate norms, attitudes, self-images, values, and role behaviors that enable acceptance in the group and effective performance of new </a:t>
            </a:r>
            <a:r>
              <a:rPr lang="en-US" dirty="0" smtClean="0"/>
              <a:t>roles</a:t>
            </a:r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107638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Understandings of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Reinforcement </a:t>
            </a:r>
            <a:r>
              <a:rPr lang="en-US" dirty="0"/>
              <a:t>Theory - the self develops as a result of cognitive evaluations of costs and </a:t>
            </a:r>
            <a:r>
              <a:rPr lang="en-US" dirty="0" smtClean="0"/>
              <a:t>benefits</a:t>
            </a:r>
          </a:p>
          <a:p>
            <a:r>
              <a:rPr lang="en-US" dirty="0" smtClean="0"/>
              <a:t>Internalization </a:t>
            </a:r>
            <a:r>
              <a:rPr lang="en-US" dirty="0"/>
              <a:t>Theory - socialization is a series of stages in which the individual learns to participate in various levels of organization of </a:t>
            </a:r>
            <a:r>
              <a:rPr lang="en-US" dirty="0" smtClean="0"/>
              <a:t>society</a:t>
            </a:r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107110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mtClean="0"/>
              <a:t>Cooley’s Looking-Glass Self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i-LK" sz="4400" b="1" u="sng" dirty="0" smtClean="0"/>
              <a:t>Charles H. Cooley’s</a:t>
            </a:r>
            <a:r>
              <a:rPr lang="en-US" altLang="si-LK" sz="4400" dirty="0" smtClean="0"/>
              <a:t> notion of the “</a:t>
            </a:r>
            <a:r>
              <a:rPr lang="en-US" altLang="si-LK" sz="4400" b="1" u="sng" dirty="0" smtClean="0"/>
              <a:t>looking-glass self</a:t>
            </a:r>
            <a:r>
              <a:rPr lang="en-US" altLang="si-LK" sz="4400" dirty="0" smtClean="0"/>
              <a:t>” proposes that, like a mirror, the self develops through a process of </a:t>
            </a:r>
            <a:r>
              <a:rPr lang="en-US" altLang="si-LK" sz="4400" b="1" u="sng" dirty="0" smtClean="0"/>
              <a:t>reflection</a:t>
            </a:r>
            <a:r>
              <a:rPr lang="en-US" altLang="si-LK" sz="4400" dirty="0" smtClean="0"/>
              <a:t>.</a:t>
            </a:r>
            <a:endParaRPr lang="en-US" altLang="si-LK" sz="4400" dirty="0" smtClean="0"/>
          </a:p>
        </p:txBody>
      </p:sp>
    </p:spTree>
    <p:extLst>
      <p:ext uri="{BB962C8B-B14F-4D97-AF65-F5344CB8AC3E}">
        <p14:creationId xmlns:p14="http://schemas.microsoft.com/office/powerpoint/2010/main" val="341334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z="4000"/>
              <a:t>George Herbert Mead—The Three Stages of the “I-ME” Self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i-LK" sz="4000" b="1" u="sng" dirty="0" smtClean="0"/>
              <a:t>George Herbert Mead’s</a:t>
            </a:r>
            <a:r>
              <a:rPr lang="en-US" altLang="si-LK" sz="4000" dirty="0" smtClean="0"/>
              <a:t> </a:t>
            </a:r>
            <a:r>
              <a:rPr lang="en-US" altLang="si-LK" sz="4000" i="1" dirty="0" smtClean="0"/>
              <a:t>Mind, Self, and Society</a:t>
            </a:r>
            <a:r>
              <a:rPr lang="en-US" altLang="si-LK" sz="4000" dirty="0" smtClean="0"/>
              <a:t> suggests that the </a:t>
            </a:r>
            <a:r>
              <a:rPr lang="en-US" altLang="si-LK" sz="4000" b="1" u="sng" dirty="0" smtClean="0"/>
              <a:t>self</a:t>
            </a:r>
            <a:r>
              <a:rPr lang="en-US" altLang="si-LK" sz="4000" dirty="0" smtClean="0"/>
              <a:t> is the part of </a:t>
            </a:r>
            <a:r>
              <a:rPr lang="en-US" altLang="si-LK" sz="4000" b="1" u="sng" dirty="0" smtClean="0"/>
              <a:t>personal identity</a:t>
            </a:r>
            <a:r>
              <a:rPr lang="en-US" altLang="si-LK" sz="4000" dirty="0" smtClean="0"/>
              <a:t> that has both </a:t>
            </a:r>
            <a:r>
              <a:rPr lang="en-US" altLang="si-LK" sz="4000" b="1" u="sng" dirty="0" smtClean="0"/>
              <a:t>self-awareness</a:t>
            </a:r>
            <a:r>
              <a:rPr lang="en-US" altLang="si-LK" sz="4000" dirty="0" smtClean="0"/>
              <a:t> and </a:t>
            </a:r>
            <a:r>
              <a:rPr lang="en-US" altLang="si-LK" sz="4000" b="1" u="sng" dirty="0" smtClean="0"/>
              <a:t>self-image</a:t>
            </a:r>
            <a:r>
              <a:rPr lang="en-US" altLang="si-LK" sz="4000" dirty="0" smtClean="0"/>
              <a:t>.</a:t>
            </a:r>
          </a:p>
          <a:p>
            <a:pPr eaLnBrk="1" hangingPunct="1"/>
            <a:r>
              <a:rPr lang="en-US" altLang="si-LK" sz="4000" dirty="0" smtClean="0"/>
              <a:t>development </a:t>
            </a:r>
            <a:r>
              <a:rPr lang="en-US" altLang="si-LK" sz="4000" dirty="0" smtClean="0"/>
              <a:t>of self involves interaction with others.</a:t>
            </a:r>
          </a:p>
        </p:txBody>
      </p:sp>
    </p:spTree>
    <p:extLst>
      <p:ext uri="{BB962C8B-B14F-4D97-AF65-F5344CB8AC3E}">
        <p14:creationId xmlns:p14="http://schemas.microsoft.com/office/powerpoint/2010/main" val="3877533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mtClean="0"/>
              <a:t>“I”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i-LK" sz="3600" dirty="0" smtClean="0"/>
              <a:t>For Mead, the self consists of two parts:  the “</a:t>
            </a:r>
            <a:r>
              <a:rPr lang="en-US" altLang="si-LK" sz="3600" b="1" u="sng" dirty="0" smtClean="0"/>
              <a:t>I</a:t>
            </a:r>
            <a:r>
              <a:rPr lang="en-US" altLang="si-LK" sz="3600" dirty="0" smtClean="0"/>
              <a:t>” and the “</a:t>
            </a:r>
            <a:r>
              <a:rPr lang="en-US" altLang="si-LK" sz="3600" b="1" u="sng" dirty="0" smtClean="0"/>
              <a:t>Me</a:t>
            </a:r>
            <a:r>
              <a:rPr lang="en-US" altLang="si-LK" sz="3600" dirty="0" smtClean="0"/>
              <a:t>”.</a:t>
            </a:r>
          </a:p>
          <a:p>
            <a:pPr eaLnBrk="1" hangingPunct="1"/>
            <a:r>
              <a:rPr lang="en-US" altLang="si-LK" sz="3600" dirty="0" smtClean="0"/>
              <a:t>These two parts essentially create the self through their </a:t>
            </a:r>
            <a:r>
              <a:rPr lang="en-US" altLang="si-LK" sz="3600" b="1" u="sng" dirty="0" smtClean="0"/>
              <a:t>interaction</a:t>
            </a:r>
            <a:r>
              <a:rPr lang="en-US" altLang="si-LK" sz="3600" dirty="0" smtClean="0"/>
              <a:t>.</a:t>
            </a:r>
          </a:p>
          <a:p>
            <a:pPr eaLnBrk="1" hangingPunct="1"/>
            <a:r>
              <a:rPr lang="en-US" altLang="si-LK" sz="3600" dirty="0" smtClean="0"/>
              <a:t>The </a:t>
            </a:r>
            <a:r>
              <a:rPr lang="en-US" altLang="si-LK" sz="3600" b="1" u="sng" dirty="0" smtClean="0"/>
              <a:t>“I” Self</a:t>
            </a:r>
            <a:r>
              <a:rPr lang="en-US" altLang="si-LK" sz="3600" dirty="0" smtClean="0"/>
              <a:t> is the part of us that is an active subject, our </a:t>
            </a:r>
            <a:r>
              <a:rPr lang="en-US" altLang="si-LK" sz="3600" b="1" u="sng" dirty="0" smtClean="0"/>
              <a:t>subjective</a:t>
            </a:r>
            <a:r>
              <a:rPr lang="en-US" altLang="si-LK" sz="3600" dirty="0" smtClean="0"/>
              <a:t> sense of who we are.</a:t>
            </a:r>
          </a:p>
          <a:p>
            <a:pPr eaLnBrk="1" hangingPunct="1"/>
            <a:r>
              <a:rPr lang="en-US" altLang="si-LK" sz="3600" dirty="0" smtClean="0"/>
              <a:t>It seeks self-fulfillment, asking </a:t>
            </a:r>
            <a:r>
              <a:rPr lang="en-US" altLang="si-LK" sz="3600" b="1" u="sng" dirty="0" smtClean="0"/>
              <a:t>“What do </a:t>
            </a:r>
            <a:r>
              <a:rPr lang="en-US" altLang="si-LK" sz="3600" b="1" i="1" u="sng" dirty="0" smtClean="0"/>
              <a:t>I</a:t>
            </a:r>
            <a:r>
              <a:rPr lang="en-US" altLang="si-LK" sz="3600" b="1" u="sng" dirty="0" smtClean="0"/>
              <a:t> want?”</a:t>
            </a:r>
          </a:p>
        </p:txBody>
      </p:sp>
    </p:spTree>
    <p:extLst>
      <p:ext uri="{BB962C8B-B14F-4D97-AF65-F5344CB8AC3E}">
        <p14:creationId xmlns:p14="http://schemas.microsoft.com/office/powerpoint/2010/main" val="2717739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mtClean="0"/>
              <a:t>“Me”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i-LK" sz="3600" dirty="0" smtClean="0"/>
              <a:t>In contrast, the </a:t>
            </a:r>
            <a:r>
              <a:rPr lang="en-US" altLang="si-LK" sz="3600" b="1" u="sng" dirty="0" smtClean="0"/>
              <a:t>“Me” Self</a:t>
            </a:r>
            <a:r>
              <a:rPr lang="en-US" altLang="si-LK" sz="3600" dirty="0" smtClean="0"/>
              <a:t> is the </a:t>
            </a:r>
            <a:r>
              <a:rPr lang="en-US" altLang="si-LK" sz="3600" b="1" u="sng" dirty="0" smtClean="0"/>
              <a:t>objective</a:t>
            </a:r>
            <a:r>
              <a:rPr lang="en-US" altLang="si-LK" sz="3600" dirty="0" smtClean="0"/>
              <a:t> part of the self; the part of our self-concept that questions how </a:t>
            </a:r>
            <a:r>
              <a:rPr lang="en-US" altLang="si-LK" sz="3600" b="1" u="sng" dirty="0" smtClean="0"/>
              <a:t>others </a:t>
            </a:r>
            <a:r>
              <a:rPr lang="en-US" altLang="si-LK" sz="3600" dirty="0" smtClean="0"/>
              <a:t>might </a:t>
            </a:r>
            <a:r>
              <a:rPr lang="en-US" altLang="si-LK" sz="3600" b="1" u="sng" dirty="0" smtClean="0"/>
              <a:t>interpret</a:t>
            </a:r>
            <a:r>
              <a:rPr lang="en-US" altLang="si-LK" sz="3600" dirty="0" smtClean="0"/>
              <a:t> our actions.</a:t>
            </a:r>
          </a:p>
          <a:p>
            <a:pPr eaLnBrk="1" hangingPunct="1"/>
            <a:r>
              <a:rPr lang="en-US" altLang="si-LK" sz="3600" dirty="0" smtClean="0"/>
              <a:t>The “Me” understands the </a:t>
            </a:r>
            <a:r>
              <a:rPr lang="en-US" altLang="si-LK" sz="3600" b="1" u="sng" dirty="0" smtClean="0"/>
              <a:t>symbols</a:t>
            </a:r>
            <a:r>
              <a:rPr lang="en-US" altLang="si-LK" sz="3600" dirty="0" smtClean="0"/>
              <a:t> that others give us, and seeks to find </a:t>
            </a:r>
            <a:r>
              <a:rPr lang="en-US" altLang="si-LK" sz="3600" b="1" u="sng" dirty="0" smtClean="0"/>
              <a:t>favorable reactions</a:t>
            </a:r>
            <a:r>
              <a:rPr lang="en-US" altLang="si-LK" sz="3600" dirty="0" smtClean="0"/>
              <a:t> to our behaviors from others.</a:t>
            </a:r>
          </a:p>
        </p:txBody>
      </p:sp>
    </p:spTree>
    <p:extLst>
      <p:ext uri="{BB962C8B-B14F-4D97-AF65-F5344CB8AC3E}">
        <p14:creationId xmlns:p14="http://schemas.microsoft.com/office/powerpoint/2010/main" val="305266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052946"/>
          </a:xfrm>
        </p:spPr>
        <p:txBody>
          <a:bodyPr/>
          <a:lstStyle/>
          <a:p>
            <a:pPr eaLnBrk="1" hangingPunct="1"/>
            <a:r>
              <a:rPr lang="en-US" altLang="si-LK" sz="4000" dirty="0" smtClean="0"/>
              <a:t>Socialization stages </a:t>
            </a:r>
            <a:endParaRPr lang="en-US" altLang="si-LK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673" y="1052946"/>
            <a:ext cx="11471563" cy="580505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si-LK" sz="3200" dirty="0"/>
              <a:t>According to Mead, the </a:t>
            </a:r>
            <a:r>
              <a:rPr lang="en-US" altLang="si-LK" sz="3200" b="1" u="sng" dirty="0"/>
              <a:t>self</a:t>
            </a:r>
            <a:r>
              <a:rPr lang="en-US" altLang="si-LK" sz="3200" dirty="0"/>
              <a:t> develops in three stages: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si-LK" sz="3200" b="1" u="sng" dirty="0"/>
              <a:t>Imitation stage</a:t>
            </a:r>
            <a:r>
              <a:rPr lang="en-US" altLang="si-LK" sz="3200" dirty="0">
                <a:sym typeface="Wingdings" panose="05000000000000000000" pitchFamily="2" charset="2"/>
              </a:rPr>
              <a:t> the period from birth to about age 2, </a:t>
            </a:r>
            <a:r>
              <a:rPr lang="en-US" altLang="si-LK" sz="3200" dirty="0" smtClean="0">
                <a:sym typeface="Wingdings" panose="05000000000000000000" pitchFamily="2" charset="2"/>
              </a:rPr>
              <a:t>-children </a:t>
            </a:r>
            <a:r>
              <a:rPr lang="en-US" altLang="si-LK" sz="3200" dirty="0">
                <a:sym typeface="Wingdings" panose="05000000000000000000" pitchFamily="2" charset="2"/>
              </a:rPr>
              <a:t>merely </a:t>
            </a:r>
            <a:r>
              <a:rPr lang="en-US" altLang="si-LK" sz="3200" b="1" u="sng" dirty="0">
                <a:sym typeface="Wingdings" panose="05000000000000000000" pitchFamily="2" charset="2"/>
              </a:rPr>
              <a:t>copy</a:t>
            </a:r>
            <a:r>
              <a:rPr lang="en-US" altLang="si-LK" sz="3200" dirty="0">
                <a:sym typeface="Wingdings" panose="05000000000000000000" pitchFamily="2" charset="2"/>
              </a:rPr>
              <a:t> the </a:t>
            </a:r>
            <a:r>
              <a:rPr lang="en-US" altLang="si-LK" sz="3200" b="1" u="sng" dirty="0">
                <a:sym typeface="Wingdings" panose="05000000000000000000" pitchFamily="2" charset="2"/>
              </a:rPr>
              <a:t>behaviors</a:t>
            </a:r>
            <a:r>
              <a:rPr lang="en-US" altLang="si-LK" sz="3200" dirty="0">
                <a:sym typeface="Wingdings" panose="05000000000000000000" pitchFamily="2" charset="2"/>
              </a:rPr>
              <a:t> of those around them.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si-LK" sz="3200" b="1" u="sng" dirty="0">
                <a:sym typeface="Wingdings" panose="05000000000000000000" pitchFamily="2" charset="2"/>
              </a:rPr>
              <a:t>Play Stage</a:t>
            </a:r>
            <a:r>
              <a:rPr lang="en-US" altLang="si-LK" sz="3200" dirty="0">
                <a:sym typeface="Wingdings" panose="05000000000000000000" pitchFamily="2" charset="2"/>
              </a:rPr>
              <a:t> occurs around the ages of 2-4 years</a:t>
            </a:r>
            <a:r>
              <a:rPr lang="en-US" altLang="si-LK" sz="3200" dirty="0" smtClean="0">
                <a:sym typeface="Wingdings" panose="05000000000000000000" pitchFamily="2" charset="2"/>
              </a:rPr>
              <a:t>,  </a:t>
            </a:r>
            <a:r>
              <a:rPr lang="en-US" altLang="si-LK" sz="3200" dirty="0">
                <a:sym typeface="Wingdings" panose="05000000000000000000" pitchFamily="2" charset="2"/>
              </a:rPr>
              <a:t>during which children </a:t>
            </a:r>
            <a:r>
              <a:rPr lang="en-US" altLang="si-LK" sz="3200" b="1" u="sng" dirty="0">
                <a:sym typeface="Wingdings" panose="05000000000000000000" pitchFamily="2" charset="2"/>
              </a:rPr>
              <a:t>play roles</a:t>
            </a:r>
            <a:r>
              <a:rPr lang="en-US" altLang="si-LK" sz="3200" dirty="0">
                <a:sym typeface="Wingdings" panose="05000000000000000000" pitchFamily="2" charset="2"/>
              </a:rPr>
              <a:t> and begin to take on the characteristics of important people in the world.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si-LK" sz="3200" b="1" u="sng" dirty="0"/>
              <a:t>Game stage</a:t>
            </a:r>
            <a:r>
              <a:rPr lang="en-US" altLang="si-LK" sz="3200" dirty="0">
                <a:sym typeface="Wingdings" panose="05000000000000000000" pitchFamily="2" charset="2"/>
              </a:rPr>
              <a:t> this stage begins at 4 years and never truly ends, it is the stage in which we begin to </a:t>
            </a:r>
            <a:r>
              <a:rPr lang="en-US" altLang="si-LK" sz="3200" b="1" u="sng" dirty="0">
                <a:sym typeface="Wingdings" panose="05000000000000000000" pitchFamily="2" charset="2"/>
              </a:rPr>
              <a:t>understand</a:t>
            </a:r>
            <a:r>
              <a:rPr lang="en-US" altLang="si-LK" sz="3200" dirty="0">
                <a:sym typeface="Wingdings" panose="05000000000000000000" pitchFamily="2" charset="2"/>
              </a:rPr>
              <a:t> that others have </a:t>
            </a:r>
            <a:r>
              <a:rPr lang="en-US" altLang="si-LK" sz="3200" b="1" u="sng" dirty="0">
                <a:sym typeface="Wingdings" panose="05000000000000000000" pitchFamily="2" charset="2"/>
              </a:rPr>
              <a:t>expectations</a:t>
            </a:r>
            <a:r>
              <a:rPr lang="en-US" altLang="si-LK" sz="3200" dirty="0">
                <a:sym typeface="Wingdings" panose="05000000000000000000" pitchFamily="2" charset="2"/>
              </a:rPr>
              <a:t> and </a:t>
            </a:r>
            <a:r>
              <a:rPr lang="en-US" altLang="si-LK" sz="3200" b="1" u="sng" dirty="0">
                <a:sym typeface="Wingdings" panose="05000000000000000000" pitchFamily="2" charset="2"/>
              </a:rPr>
              <a:t>demands</a:t>
            </a:r>
            <a:r>
              <a:rPr lang="en-US" altLang="si-LK" sz="3200" dirty="0">
                <a:sym typeface="Wingdings" panose="05000000000000000000" pitchFamily="2" charset="2"/>
              </a:rPr>
              <a:t> placed on them– called “</a:t>
            </a:r>
            <a:r>
              <a:rPr lang="en-US" altLang="si-LK" sz="3200" b="1" u="sng" dirty="0">
                <a:sym typeface="Wingdings" panose="05000000000000000000" pitchFamily="2" charset="2"/>
              </a:rPr>
              <a:t>the generalized other</a:t>
            </a:r>
            <a:r>
              <a:rPr lang="en-US" altLang="si-LK" sz="3200" dirty="0">
                <a:sym typeface="Wingdings" panose="05000000000000000000" pitchFamily="2" charset="2"/>
              </a:rPr>
              <a:t>”</a:t>
            </a:r>
            <a:endParaRPr lang="en-US" altLang="si-LK" sz="3200" dirty="0"/>
          </a:p>
        </p:txBody>
      </p:sp>
    </p:spTree>
    <p:extLst>
      <p:ext uri="{BB962C8B-B14F-4D97-AF65-F5344CB8AC3E}">
        <p14:creationId xmlns:p14="http://schemas.microsoft.com/office/powerpoint/2010/main" val="2629245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z="4000"/>
              <a:t>Erik Erikson’s Eight Stages of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i-LK" sz="3600" b="1" u="sng" dirty="0" smtClean="0"/>
              <a:t>Erik Erikson</a:t>
            </a:r>
            <a:r>
              <a:rPr lang="en-US" altLang="si-LK" sz="3600" dirty="0" smtClean="0"/>
              <a:t> proposed that humans develop a personality in </a:t>
            </a:r>
            <a:r>
              <a:rPr lang="en-US" altLang="si-LK" sz="3600" b="1" u="sng" dirty="0" smtClean="0"/>
              <a:t>eight</a:t>
            </a:r>
            <a:r>
              <a:rPr lang="en-US" altLang="si-LK" sz="3600" dirty="0" smtClean="0"/>
              <a:t> psychosocial, or psychological and social, </a:t>
            </a:r>
            <a:r>
              <a:rPr lang="en-US" altLang="si-LK" sz="3600" b="1" u="sng" dirty="0" smtClean="0"/>
              <a:t>stages</a:t>
            </a:r>
            <a:r>
              <a:rPr lang="en-US" altLang="si-LK" sz="3600" dirty="0" smtClean="0"/>
              <a:t>.</a:t>
            </a:r>
          </a:p>
          <a:p>
            <a:pPr eaLnBrk="1" hangingPunct="1"/>
            <a:r>
              <a:rPr lang="en-US" altLang="si-LK" sz="3600" dirty="0" smtClean="0"/>
              <a:t>During each stage, we experience a particular psychosocial </a:t>
            </a:r>
            <a:r>
              <a:rPr lang="en-US" altLang="si-LK" sz="3600" b="1" u="sng" dirty="0" smtClean="0"/>
              <a:t>crisis</a:t>
            </a:r>
            <a:r>
              <a:rPr lang="en-US" altLang="si-LK" sz="3600" dirty="0" smtClean="0"/>
              <a:t> that will be resolved either positively or negatively, and each outcome will have an effect on our ability to deal with the next one.</a:t>
            </a:r>
          </a:p>
        </p:txBody>
      </p:sp>
    </p:spTree>
    <p:extLst>
      <p:ext uri="{BB962C8B-B14F-4D97-AF65-F5344CB8AC3E}">
        <p14:creationId xmlns:p14="http://schemas.microsoft.com/office/powerpoint/2010/main" val="199609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Socialization </a:t>
            </a:r>
            <a:r>
              <a:rPr lang="en-US" sz="3600" dirty="0"/>
              <a:t>is the process by which children and adults learn from others. </a:t>
            </a:r>
            <a:endParaRPr lang="en-US" sz="3600" dirty="0" smtClean="0"/>
          </a:p>
          <a:p>
            <a:r>
              <a:rPr lang="en-US" sz="3600" dirty="0" smtClean="0"/>
              <a:t>Many </a:t>
            </a:r>
            <a:r>
              <a:rPr lang="en-US" sz="3600" dirty="0"/>
              <a:t>people think that socialization is especially important for infants and children. </a:t>
            </a:r>
            <a:endParaRPr lang="en-US" sz="3600" dirty="0" smtClean="0"/>
          </a:p>
          <a:p>
            <a:r>
              <a:rPr lang="en-US" sz="3600" dirty="0" smtClean="0"/>
              <a:t>psychologists </a:t>
            </a:r>
            <a:r>
              <a:rPr lang="en-US" sz="3600" dirty="0"/>
              <a:t>now realize that socialization continues all across the life span, as long as people continue to learn from social experiences.</a:t>
            </a:r>
          </a:p>
          <a:p>
            <a:endParaRPr lang="si-LK" sz="3600" dirty="0"/>
          </a:p>
        </p:txBody>
      </p:sp>
    </p:spTree>
    <p:extLst>
      <p:ext uri="{BB962C8B-B14F-4D97-AF65-F5344CB8AC3E}">
        <p14:creationId xmlns:p14="http://schemas.microsoft.com/office/powerpoint/2010/main" val="2117701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mtClean="0"/>
              <a:t>Erikson’s 8 Stages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si-LK" smtClean="0"/>
              <a:t>Trust vs. Mistrust</a:t>
            </a:r>
          </a:p>
          <a:p>
            <a:pPr marL="533400" indent="-533400">
              <a:buFontTx/>
              <a:buAutoNum type="arabicPeriod"/>
            </a:pPr>
            <a:r>
              <a:rPr lang="en-US" altLang="si-LK" smtClean="0"/>
              <a:t>Autonomy vs. Shame &amp; Doubt</a:t>
            </a:r>
          </a:p>
          <a:p>
            <a:pPr marL="533400" indent="-533400">
              <a:buFontTx/>
              <a:buAutoNum type="arabicPeriod"/>
            </a:pPr>
            <a:r>
              <a:rPr lang="en-US" altLang="si-LK" smtClean="0"/>
              <a:t>Initiative vs. Guilt</a:t>
            </a:r>
          </a:p>
          <a:p>
            <a:pPr marL="533400" indent="-533400">
              <a:buFontTx/>
              <a:buAutoNum type="arabicPeriod"/>
            </a:pPr>
            <a:r>
              <a:rPr lang="en-US" altLang="si-LK" smtClean="0"/>
              <a:t>Industry vs. Inferiority</a:t>
            </a:r>
          </a:p>
          <a:p>
            <a:pPr marL="533400" indent="-533400">
              <a:buNone/>
            </a:pPr>
            <a:endParaRPr lang="en-US" altLang="si-LK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Tx/>
              <a:buAutoNum type="arabicPeriod" startAt="5"/>
            </a:pPr>
            <a:r>
              <a:rPr lang="en-US" altLang="si-LK" smtClean="0"/>
              <a:t>Identity vs. Role Confusion</a:t>
            </a:r>
          </a:p>
          <a:p>
            <a:pPr marL="533400" indent="-533400">
              <a:buFontTx/>
              <a:buAutoNum type="arabicPeriod" startAt="5"/>
            </a:pPr>
            <a:r>
              <a:rPr lang="en-US" altLang="si-LK" smtClean="0"/>
              <a:t>Intimacy vs. Isolation</a:t>
            </a:r>
          </a:p>
          <a:p>
            <a:pPr marL="533400" indent="-533400">
              <a:buFontTx/>
              <a:buAutoNum type="arabicPeriod" startAt="5"/>
            </a:pPr>
            <a:r>
              <a:rPr lang="en-US" altLang="si-LK" smtClean="0"/>
              <a:t>Generativity vs. Stagnation</a:t>
            </a:r>
          </a:p>
          <a:p>
            <a:pPr marL="533400" indent="-533400">
              <a:buFontTx/>
              <a:buAutoNum type="arabicPeriod" startAt="5"/>
            </a:pPr>
            <a:r>
              <a:rPr lang="en-US" altLang="si-LK" smtClean="0"/>
              <a:t>Integrity vs. Despair</a:t>
            </a:r>
          </a:p>
        </p:txBody>
      </p:sp>
    </p:spTree>
    <p:extLst>
      <p:ext uri="{BB962C8B-B14F-4D97-AF65-F5344CB8AC3E}">
        <p14:creationId xmlns:p14="http://schemas.microsoft.com/office/powerpoint/2010/main" val="3710407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si-LK" smtClean="0"/>
              <a:t>Theories of Socialization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1673" y="1413164"/>
            <a:ext cx="11132127" cy="4763799"/>
          </a:xfrm>
        </p:spPr>
        <p:txBody>
          <a:bodyPr>
            <a:normAutofit/>
          </a:bodyPr>
          <a:lstStyle/>
          <a:p>
            <a:r>
              <a:rPr lang="en-US" altLang="si-LK" sz="3600" b="1" dirty="0"/>
              <a:t>Freud: psychosexual development</a:t>
            </a:r>
            <a:r>
              <a:rPr lang="en-US" altLang="si-LK" sz="3600" dirty="0"/>
              <a:t> – battle with id is re-enacted at each stage</a:t>
            </a:r>
          </a:p>
          <a:p>
            <a:pPr lvl="1"/>
            <a:r>
              <a:rPr lang="en-US" altLang="si-LK" sz="3200" dirty="0" smtClean="0"/>
              <a:t>“</a:t>
            </a:r>
            <a:r>
              <a:rPr lang="en-US" altLang="si-LK" sz="3200" dirty="0"/>
              <a:t>Oral” stage (feeding) - basic trust develops when caregivers meet baby’s needs.</a:t>
            </a:r>
          </a:p>
          <a:p>
            <a:pPr lvl="1"/>
            <a:r>
              <a:rPr lang="en-US" altLang="si-LK" sz="3200" dirty="0" smtClean="0"/>
              <a:t>“</a:t>
            </a:r>
            <a:r>
              <a:rPr lang="en-US" altLang="si-LK" sz="3200" dirty="0"/>
              <a:t>Anal” stage (toilet training) symbolizes self control.</a:t>
            </a:r>
          </a:p>
          <a:p>
            <a:pPr lvl="1"/>
            <a:r>
              <a:rPr lang="en-US" altLang="si-LK" sz="3200" dirty="0" smtClean="0"/>
              <a:t>“</a:t>
            </a:r>
            <a:r>
              <a:rPr lang="en-US" altLang="si-LK" sz="3200" dirty="0"/>
              <a:t>Phallic” stage (discovery of sexuality) – child becomes romantically attracted to opposite sex parent. Internalizes gender roles (powerful but distant father, mother as caregiver, nurturer)</a:t>
            </a:r>
          </a:p>
          <a:p>
            <a:endParaRPr lang="en-US" altLang="si-LK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649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si-LK" smtClean="0"/>
              <a:t>Theories of Socialization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altLang="si-LK" sz="3600" dirty="0" smtClean="0"/>
              <a:t>Freud: Stages of emotional development</a:t>
            </a:r>
          </a:p>
          <a:p>
            <a:pPr lvl="1"/>
            <a:r>
              <a:rPr lang="en-US" altLang="si-LK" sz="3200" dirty="0" smtClean="0"/>
              <a:t>“</a:t>
            </a:r>
            <a:r>
              <a:rPr lang="en-US" altLang="si-LK" sz="3200" dirty="0" smtClean="0"/>
              <a:t>latent” stage (quiet time)</a:t>
            </a:r>
          </a:p>
          <a:p>
            <a:pPr lvl="1"/>
            <a:r>
              <a:rPr lang="en-US" altLang="si-LK" sz="3200" dirty="0" smtClean="0"/>
              <a:t>“</a:t>
            </a:r>
            <a:r>
              <a:rPr lang="en-US" altLang="si-LK" sz="3200" dirty="0" smtClean="0"/>
              <a:t>genital” stage (puberty) – early relationship with parents is resolved by healthy attraction to opposite sex.  </a:t>
            </a:r>
          </a:p>
          <a:p>
            <a:pPr lvl="1"/>
            <a:r>
              <a:rPr lang="en-US" altLang="si-LK" sz="3200" dirty="0" smtClean="0"/>
              <a:t>Ability to have strong emotional relationships depends on early experiences.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3849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i-LK" sz="4000" dirty="0"/>
              <a:t>Jean Piaget’s Theory of Cognitive Development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509" y="1413164"/>
            <a:ext cx="11021291" cy="47637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si-LK" sz="4000" b="1" u="sng" dirty="0" smtClean="0"/>
              <a:t>Jean </a:t>
            </a:r>
            <a:r>
              <a:rPr lang="en-US" altLang="si-LK" sz="4000" b="1" u="sng" dirty="0" smtClean="0"/>
              <a:t>Piaget</a:t>
            </a:r>
            <a:r>
              <a:rPr lang="en-US" altLang="si-LK" sz="4000" dirty="0" smtClean="0"/>
              <a:t> focused on </a:t>
            </a:r>
            <a:r>
              <a:rPr lang="en-US" altLang="si-LK" sz="4000" b="1" u="sng" dirty="0" smtClean="0"/>
              <a:t>cognitive development</a:t>
            </a:r>
            <a:r>
              <a:rPr lang="en-US" altLang="si-LK" sz="4000" dirty="0" smtClean="0"/>
              <a:t>, which relates to a person’s ability to think and reason.</a:t>
            </a:r>
          </a:p>
          <a:p>
            <a:pPr eaLnBrk="1" hangingPunct="1"/>
            <a:r>
              <a:rPr lang="en-US" altLang="si-LK" sz="4000" dirty="0" smtClean="0"/>
              <a:t>Since the way we think helps shape our self-concept, </a:t>
            </a:r>
            <a:r>
              <a:rPr lang="en-US" altLang="si-LK" sz="4000" b="1" u="sng" dirty="0" smtClean="0"/>
              <a:t>cognition</a:t>
            </a:r>
            <a:r>
              <a:rPr lang="en-US" altLang="si-LK" sz="4000" dirty="0" smtClean="0"/>
              <a:t> (thinking) plays a significant role in </a:t>
            </a:r>
            <a:r>
              <a:rPr lang="en-US" altLang="si-LK" sz="4000" b="1" u="sng" dirty="0" smtClean="0"/>
              <a:t>socialization</a:t>
            </a:r>
            <a:r>
              <a:rPr lang="en-US" altLang="si-LK" sz="4000" dirty="0" smtClean="0"/>
              <a:t>.</a:t>
            </a:r>
          </a:p>
          <a:p>
            <a:r>
              <a:rPr lang="en-US" altLang="si-LK" sz="4000" dirty="0" smtClean="0"/>
              <a:t>Piaget found that children don’t think like adults.</a:t>
            </a:r>
          </a:p>
          <a:p>
            <a:pPr eaLnBrk="1" hangingPunct="1"/>
            <a:endParaRPr lang="en-US" altLang="si-LK" sz="4000" dirty="0" smtClean="0"/>
          </a:p>
        </p:txBody>
      </p:sp>
    </p:spTree>
    <p:extLst>
      <p:ext uri="{BB962C8B-B14F-4D97-AF65-F5344CB8AC3E}">
        <p14:creationId xmlns:p14="http://schemas.microsoft.com/office/powerpoint/2010/main" val="1252974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i-LK" dirty="0" smtClean="0"/>
              <a:t>Jean Piaget’s Theory of Cognitive Development</a:t>
            </a:r>
            <a:endParaRPr lang="en-US" altLang="si-LK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si-LK" b="1" u="sng" dirty="0" smtClean="0"/>
              <a:t>Sensorimotor stage</a:t>
            </a:r>
            <a:r>
              <a:rPr lang="en-US" altLang="si-LK" dirty="0" smtClean="0">
                <a:sym typeface="Wingdings" panose="05000000000000000000" pitchFamily="2" charset="2"/>
              </a:rPr>
              <a:t>  the stage (birth to 2 years) at which infants learn to experience and think about the world through their senses and motor skills</a:t>
            </a:r>
            <a:r>
              <a:rPr lang="en-US" altLang="si-LK" dirty="0" smtClean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si-LK" b="1" u="sng" dirty="0" smtClean="0"/>
              <a:t>Preoperational Stage</a:t>
            </a:r>
            <a:r>
              <a:rPr lang="en-US" altLang="si-LK" dirty="0" smtClean="0">
                <a:sym typeface="Wingdings" panose="05000000000000000000" pitchFamily="2" charset="2"/>
              </a:rPr>
              <a:t>  the stage (ages 2-7 years) which the ability to speak grows rapidly.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si-LK" b="1" u="sng" dirty="0" smtClean="0"/>
              <a:t>Concrete Operational Stage</a:t>
            </a:r>
            <a:r>
              <a:rPr lang="en-US" altLang="si-LK" dirty="0" smtClean="0">
                <a:sym typeface="Wingdings" panose="05000000000000000000" pitchFamily="2" charset="2"/>
              </a:rPr>
              <a:t> (7 through 12 years old) at which children can think about objects in the world more than one way and start to understand causal connections in their surroundings.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si-LK" b="1" u="sng" dirty="0" smtClean="0"/>
              <a:t>Formal Operational Stage</a:t>
            </a:r>
            <a:r>
              <a:rPr lang="en-US" altLang="si-LK" dirty="0" smtClean="0">
                <a:sym typeface="Wingdings" panose="05000000000000000000" pitchFamily="2" charset="2"/>
              </a:rPr>
              <a:t> (12 years and above) where people become able to comprehend abstract thought.	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n-US" altLang="si-LK" b="1" i="1" dirty="0" smtClean="0"/>
          </a:p>
          <a:p>
            <a:pPr marL="609600" indent="-609600"/>
            <a:endParaRPr lang="en-US" altLang="si-LK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374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socialization is important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468582"/>
            <a:ext cx="10993582" cy="4708381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Man is not born social. </a:t>
            </a:r>
            <a:r>
              <a:rPr lang="en-US" sz="3600" dirty="0" smtClean="0"/>
              <a:t>Socialization </a:t>
            </a:r>
            <a:r>
              <a:rPr lang="en-US" sz="3600" dirty="0"/>
              <a:t>converts man, the biological being into man, the social being. 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Socialization contributes to the development of </a:t>
            </a:r>
            <a:r>
              <a:rPr lang="en-US" sz="3600" dirty="0" smtClean="0"/>
              <a:t>personality </a:t>
            </a:r>
            <a:r>
              <a:rPr lang="en-US" sz="3600" dirty="0" err="1" smtClean="0">
                <a:latin typeface="DL-Paras.." pitchFamily="2" charset="0"/>
              </a:rPr>
              <a:t>fm!rI</a:t>
            </a:r>
            <a:r>
              <a:rPr lang="en-US" sz="3600" i="1" dirty="0" err="1" smtClean="0">
                <a:latin typeface="DL-Paras.." pitchFamily="2" charset="0"/>
              </a:rPr>
              <a:t>j</a:t>
            </a:r>
            <a:r>
              <a:rPr lang="en-US" sz="3600" i="1" dirty="0" smtClean="0">
                <a:latin typeface="DL-Paras.." pitchFamily="2" charset="0"/>
              </a:rPr>
              <a:t> </a:t>
            </a:r>
            <a:r>
              <a:rPr lang="en-US" sz="3600" i="1" dirty="0" err="1" smtClean="0">
                <a:latin typeface="DL-Paras.." pitchFamily="2" charset="0"/>
              </a:rPr>
              <a:t>jraOkhg</a:t>
            </a:r>
            <a:r>
              <a:rPr lang="en-US" sz="3600" dirty="0" smtClean="0"/>
              <a:t>. Personality </a:t>
            </a:r>
            <a:r>
              <a:rPr lang="en-US" sz="3600" dirty="0"/>
              <a:t>is a product of society. </a:t>
            </a:r>
            <a:endParaRPr lang="en-US" sz="3600" dirty="0" smtClean="0"/>
          </a:p>
          <a:p>
            <a:r>
              <a:rPr lang="en-US" sz="3600" dirty="0" smtClean="0"/>
              <a:t>Helps </a:t>
            </a:r>
            <a:r>
              <a:rPr lang="en-US" sz="3600" dirty="0"/>
              <a:t>to became </a:t>
            </a:r>
            <a:r>
              <a:rPr lang="en-US" sz="3600" dirty="0" smtClean="0"/>
              <a:t>disciplined </a:t>
            </a:r>
            <a:r>
              <a:rPr lang="en-US" sz="3600" dirty="0" err="1" smtClean="0">
                <a:latin typeface="DL-Paras.." pitchFamily="2" charset="0"/>
              </a:rPr>
              <a:t>jskhdkql</a:t>
            </a:r>
            <a:r>
              <a:rPr lang="en-US" sz="3600" dirty="0" smtClean="0">
                <a:latin typeface="DL-Paras.." pitchFamily="2" charset="0"/>
              </a:rPr>
              <a:t>=,j </a:t>
            </a:r>
            <a:r>
              <a:rPr lang="en-US" sz="3600" dirty="0" err="1" smtClean="0">
                <a:latin typeface="DL-Paras.." pitchFamily="2" charset="0"/>
              </a:rPr>
              <a:t>yeisrsug</a:t>
            </a:r>
            <a:r>
              <a:rPr lang="en-US" sz="3600" dirty="0" smtClean="0"/>
              <a:t>. It </a:t>
            </a:r>
            <a:r>
              <a:rPr lang="en-US" sz="3600" dirty="0"/>
              <a:t>is the values, ideals, aims and objectives of life and the means of attaining them. </a:t>
            </a:r>
            <a:endParaRPr lang="en-US" sz="3600" dirty="0" smtClean="0"/>
          </a:p>
          <a:p>
            <a:r>
              <a:rPr lang="en-US" sz="3600" dirty="0" smtClean="0"/>
              <a:t>Helps </a:t>
            </a:r>
            <a:r>
              <a:rPr lang="en-US" sz="3600" dirty="0"/>
              <a:t>to enact different </a:t>
            </a:r>
            <a:r>
              <a:rPr lang="en-US" sz="3600" dirty="0" smtClean="0"/>
              <a:t>roles </a:t>
            </a:r>
            <a:r>
              <a:rPr lang="en-US" sz="3600" dirty="0" err="1" smtClean="0">
                <a:latin typeface="DL-Paras.." pitchFamily="2" charset="0"/>
              </a:rPr>
              <a:t>jsjsO</a:t>
            </a:r>
            <a:r>
              <a:rPr lang="en-US" sz="3600" dirty="0" smtClean="0">
                <a:latin typeface="DL-Paras.." pitchFamily="2" charset="0"/>
              </a:rPr>
              <a:t> N=</a:t>
            </a:r>
            <a:r>
              <a:rPr lang="en-US" sz="3600" dirty="0" err="1" smtClean="0">
                <a:latin typeface="DL-Paras.." pitchFamily="2" charset="0"/>
              </a:rPr>
              <a:t>usld</a:t>
            </a:r>
            <a:r>
              <a:rPr lang="en-US" sz="3600" dirty="0" smtClean="0">
                <a:latin typeface="DL-Paras.." pitchFamily="2" charset="0"/>
              </a:rPr>
              <a:t> </a:t>
            </a:r>
            <a:r>
              <a:rPr lang="en-US" sz="3600" dirty="0" err="1" smtClean="0">
                <a:latin typeface="DL-Paras.." pitchFamily="2" charset="0"/>
              </a:rPr>
              <a:t>ksrEmkh</a:t>
            </a:r>
            <a:r>
              <a:rPr lang="en-US" sz="3600" dirty="0" smtClean="0"/>
              <a:t>. </a:t>
            </a:r>
            <a:r>
              <a:rPr lang="en-US" sz="3600" dirty="0"/>
              <a:t>• Every individual has to enact different roles in his </a:t>
            </a:r>
            <a:r>
              <a:rPr lang="en-US" sz="3600" dirty="0" smtClean="0"/>
              <a:t>life</a:t>
            </a:r>
          </a:p>
          <a:p>
            <a:endParaRPr lang="si-LK" sz="3600" dirty="0"/>
          </a:p>
        </p:txBody>
      </p:sp>
    </p:spTree>
    <p:extLst>
      <p:ext uri="{BB962C8B-B14F-4D97-AF65-F5344CB8AC3E}">
        <p14:creationId xmlns:p14="http://schemas.microsoft.com/office/powerpoint/2010/main" val="134648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Provides </a:t>
            </a:r>
            <a:r>
              <a:rPr lang="en-US" sz="3600" dirty="0"/>
              <a:t>the knowledge of </a:t>
            </a:r>
            <a:r>
              <a:rPr lang="en-US" sz="3600" dirty="0" smtClean="0"/>
              <a:t>skills </a:t>
            </a:r>
            <a:r>
              <a:rPr lang="en-US" sz="3600" dirty="0" smtClean="0">
                <a:latin typeface="DL-Paras.." pitchFamily="2" charset="0"/>
              </a:rPr>
              <a:t>l=</a:t>
            </a:r>
            <a:r>
              <a:rPr lang="en-US" sz="3600" dirty="0" err="1" smtClean="0">
                <a:latin typeface="DL-Paras.." pitchFamily="2" charset="0"/>
              </a:rPr>
              <a:t>I,;d</a:t>
            </a:r>
            <a:r>
              <a:rPr lang="en-US" sz="3600" dirty="0" smtClean="0">
                <a:latin typeface="DL-Paras.." pitchFamily="2" charset="0"/>
              </a:rPr>
              <a:t> </a:t>
            </a:r>
            <a:r>
              <a:rPr lang="en-US" sz="3600" dirty="0" err="1" smtClean="0">
                <a:latin typeface="DL-Paras.." pitchFamily="2" charset="0"/>
              </a:rPr>
              <a:t>jraOkh</a:t>
            </a:r>
            <a:r>
              <a:rPr lang="en-US" sz="3600" dirty="0" smtClean="0"/>
              <a:t>. </a:t>
            </a:r>
            <a:r>
              <a:rPr lang="en-US" sz="3600" dirty="0"/>
              <a:t>• Socialization skills help the individual to play economic, professional, educational, religious and political roles in his latter life. </a:t>
            </a:r>
            <a:endParaRPr lang="en-US" sz="3600" dirty="0" smtClean="0"/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42513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WAYS OF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385455"/>
            <a:ext cx="11076709" cy="47915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1.Socialization </a:t>
            </a:r>
            <a:r>
              <a:rPr lang="en-US" sz="3600" dirty="0"/>
              <a:t>starts with the face and the body language. • A smile indicates your willingness to know more about the event and the people attending it. </a:t>
            </a:r>
            <a:endParaRPr lang="en-US" sz="3600" dirty="0" smtClean="0"/>
          </a:p>
          <a:p>
            <a:r>
              <a:rPr lang="en-US" sz="3600" dirty="0" smtClean="0"/>
              <a:t>2.Keep </a:t>
            </a:r>
            <a:r>
              <a:rPr lang="en-US" sz="3600" dirty="0"/>
              <a:t>a clean sense of humor. • If you have the natural knack of making people laugh, then you would find it easy to socialize. </a:t>
            </a:r>
            <a:endParaRPr lang="en-US" sz="3600" dirty="0" smtClean="0"/>
          </a:p>
          <a:p>
            <a:r>
              <a:rPr lang="en-US" sz="3600" dirty="0" smtClean="0"/>
              <a:t>3</a:t>
            </a:r>
            <a:r>
              <a:rPr lang="en-US" sz="3600" dirty="0"/>
              <a:t>. Be attentive throughout the conversation. • Showing a sincere interest in what others are saying inspires a fruitful exchange of ideas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250933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i-L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4. Maintain an open and positive frame of mind. • When joining a social activity, you should expect to encounter people of varied beliefs, nationality, religion, orientation and sensibilities.</a:t>
            </a:r>
          </a:p>
          <a:p>
            <a:r>
              <a:rPr lang="en-US" sz="3600" dirty="0" smtClean="0"/>
              <a:t>5</a:t>
            </a:r>
            <a:r>
              <a:rPr lang="en-US" sz="3600" dirty="0"/>
              <a:t>. Respect the distance and personal space of others. • You may radiate with well-mannered interactive skills, but if others refuse to reciprocate your enthusiasm, move to another group that seems to be more welcoming.</a:t>
            </a:r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289572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socialization</a:t>
            </a:r>
            <a:endParaRPr lang="si-L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Primary socialization: • It takes place in the early years of life of the new born individual.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Development socialization • This kind of learning is based on the achievements of primary socialization.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Anticipatory socialization • Men not only learn the culture of the group of which they are immediate members</a:t>
            </a:r>
          </a:p>
          <a:p>
            <a:r>
              <a:rPr lang="en-US" dirty="0"/>
              <a:t>4. Re socialization: • It is not only do individuals change roles within groups, but they also change membership – groups.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Broad socialization • It is intended to promote independence, individualism and self expression </a:t>
            </a:r>
            <a:endParaRPr lang="en-US" dirty="0" smtClean="0"/>
          </a:p>
          <a:p>
            <a:endParaRPr lang="si-LK" dirty="0"/>
          </a:p>
        </p:txBody>
      </p:sp>
    </p:spTree>
    <p:extLst>
      <p:ext uri="{BB962C8B-B14F-4D97-AF65-F5344CB8AC3E}">
        <p14:creationId xmlns:p14="http://schemas.microsoft.com/office/powerpoint/2010/main" val="66629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si-LK" sz="3600"/>
              <a:t>Primary socialization: becoming human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altLang="si-LK" sz="3600" dirty="0" smtClean="0"/>
              <a:t>Much takes place before age 5</a:t>
            </a:r>
          </a:p>
          <a:p>
            <a:r>
              <a:rPr lang="en-US" altLang="si-LK" sz="3600" dirty="0" smtClean="0"/>
              <a:t>Carried out by parents and family</a:t>
            </a:r>
          </a:p>
          <a:p>
            <a:r>
              <a:rPr lang="en-US" altLang="si-LK" sz="3600" dirty="0" smtClean="0"/>
              <a:t>Includes:</a:t>
            </a:r>
          </a:p>
          <a:p>
            <a:pPr lvl="1"/>
            <a:r>
              <a:rPr lang="en-US" altLang="si-LK" sz="3200" dirty="0" smtClean="0"/>
              <a:t>Language development	</a:t>
            </a:r>
          </a:p>
          <a:p>
            <a:pPr lvl="1"/>
            <a:r>
              <a:rPr lang="en-US" altLang="si-LK" sz="3200" dirty="0" smtClean="0"/>
              <a:t>Internalization of norms, values, etc.</a:t>
            </a:r>
          </a:p>
          <a:p>
            <a:pPr lvl="1"/>
            <a:r>
              <a:rPr lang="en-US" altLang="si-LK" sz="3200" dirty="0" smtClean="0"/>
              <a:t>Establishing identity (“Who am I?”)</a:t>
            </a:r>
          </a:p>
          <a:p>
            <a:pPr lvl="1"/>
            <a:r>
              <a:rPr lang="en-US" altLang="si-LK" sz="3200" dirty="0" smtClean="0"/>
              <a:t>Human development (Intellectual, Emotional, Social)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146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si-LK" smtClean="0"/>
              <a:t>Anticipatory Socialization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altLang="si-LK" sz="4000" dirty="0" smtClean="0"/>
              <a:t>Preparing for a role. Examples:</a:t>
            </a:r>
          </a:p>
          <a:p>
            <a:pPr lvl="1"/>
            <a:r>
              <a:rPr lang="en-US" altLang="si-LK" sz="3600" dirty="0" smtClean="0"/>
              <a:t>Education</a:t>
            </a:r>
          </a:p>
          <a:p>
            <a:pPr lvl="1"/>
            <a:r>
              <a:rPr lang="en-US" altLang="si-LK" sz="3600" dirty="0" smtClean="0"/>
              <a:t>Training or practicing a sport or activity</a:t>
            </a:r>
          </a:p>
          <a:p>
            <a:pPr lvl="1"/>
            <a:r>
              <a:rPr lang="en-US" altLang="si-LK" sz="3600" dirty="0" smtClean="0"/>
              <a:t>Choosing a major or career</a:t>
            </a:r>
          </a:p>
          <a:p>
            <a:pPr lvl="1"/>
            <a:r>
              <a:rPr lang="en-US" altLang="si-LK" sz="3600" dirty="0" smtClean="0"/>
              <a:t>Internship, training</a:t>
            </a:r>
          </a:p>
          <a:p>
            <a:pPr lvl="1"/>
            <a:r>
              <a:rPr lang="en-US" altLang="si-LK" sz="3600" dirty="0" smtClean="0"/>
              <a:t>Engagement</a:t>
            </a:r>
          </a:p>
          <a:p>
            <a:pPr lvl="1"/>
            <a:r>
              <a:rPr lang="en-US" altLang="si-LK" sz="3600" dirty="0" smtClean="0"/>
              <a:t>Pregnancy</a:t>
            </a:r>
          </a:p>
          <a:p>
            <a:pPr lvl="1"/>
            <a:endParaRPr lang="en-US" altLang="si-LK" sz="3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063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1401</Words>
  <Application>Microsoft Office PowerPoint</Application>
  <PresentationFormat>Widescreen</PresentationFormat>
  <Paragraphs>107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DL-Paras..</vt:lpstr>
      <vt:lpstr>Iskoola Pota</vt:lpstr>
      <vt:lpstr>Wingdings</vt:lpstr>
      <vt:lpstr>Office Theme</vt:lpstr>
      <vt:lpstr>Socialization </vt:lpstr>
      <vt:lpstr>What is the socialization</vt:lpstr>
      <vt:lpstr>How socialization is important</vt:lpstr>
      <vt:lpstr>PowerPoint Presentation</vt:lpstr>
      <vt:lpstr>. WAYS OF SOCIALIZATION</vt:lpstr>
      <vt:lpstr>PowerPoint Presentation</vt:lpstr>
      <vt:lpstr>Types of socialization</vt:lpstr>
      <vt:lpstr>Primary socialization: becoming human</vt:lpstr>
      <vt:lpstr>Anticipatory Socialization</vt:lpstr>
      <vt:lpstr>Resocialization</vt:lpstr>
      <vt:lpstr>Types of socialization</vt:lpstr>
      <vt:lpstr>Theoretical Understandings of Socialization</vt:lpstr>
      <vt:lpstr>Theoretical Understandings of Socialization</vt:lpstr>
      <vt:lpstr>Cooley’s Looking-Glass Self</vt:lpstr>
      <vt:lpstr>George Herbert Mead—The Three Stages of the “I-ME” Self</vt:lpstr>
      <vt:lpstr>“I”</vt:lpstr>
      <vt:lpstr>“Me”</vt:lpstr>
      <vt:lpstr>Socialization stages </vt:lpstr>
      <vt:lpstr>Erik Erikson’s Eight Stages of Development</vt:lpstr>
      <vt:lpstr>Erikson’s 8 Stages</vt:lpstr>
      <vt:lpstr>Theories of Socialization</vt:lpstr>
      <vt:lpstr>Theories of Socialization</vt:lpstr>
      <vt:lpstr>Jean Piaget’s Theory of Cognitive Development</vt:lpstr>
      <vt:lpstr>Jean Piaget’s Theory of Cognitive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Socialisation</dc:title>
  <dc:creator>Nethmi</dc:creator>
  <cp:lastModifiedBy>Nethmi</cp:lastModifiedBy>
  <cp:revision>10</cp:revision>
  <dcterms:created xsi:type="dcterms:W3CDTF">2018-03-17T00:56:11Z</dcterms:created>
  <dcterms:modified xsi:type="dcterms:W3CDTF">2018-03-17T02:13:25Z</dcterms:modified>
</cp:coreProperties>
</file>