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98" r:id="rId2"/>
    <p:sldId id="264" r:id="rId3"/>
    <p:sldId id="287" r:id="rId4"/>
    <p:sldId id="265" r:id="rId5"/>
    <p:sldId id="266" r:id="rId6"/>
    <p:sldId id="267" r:id="rId7"/>
    <p:sldId id="268" r:id="rId8"/>
    <p:sldId id="269" r:id="rId9"/>
    <p:sldId id="270" r:id="rId10"/>
    <p:sldId id="271" r:id="rId11"/>
    <p:sldId id="272" r:id="rId12"/>
    <p:sldId id="299" r:id="rId13"/>
    <p:sldId id="300" r:id="rId14"/>
    <p:sldId id="301" r:id="rId15"/>
    <p:sldId id="273" r:id="rId16"/>
    <p:sldId id="274" r:id="rId17"/>
    <p:sldId id="293" r:id="rId18"/>
    <p:sldId id="29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5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1" d="100"/>
          <a:sy n="31" d="100"/>
        </p:scale>
        <p:origin x="-672"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83E530-A14F-404A-A834-3DFB2BE1308F}" type="datetimeFigureOut">
              <a:rPr lang="en-US" smtClean="0"/>
              <a:t>3/24/2018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3491F6-D431-476A-97E0-1EA37D6A471A}" type="slidenum">
              <a:rPr lang="en-US" smtClean="0"/>
              <a:t>‹#›</a:t>
            </a:fld>
            <a:endParaRPr lang="en-US"/>
          </a:p>
        </p:txBody>
      </p:sp>
    </p:spTree>
    <p:extLst>
      <p:ext uri="{BB962C8B-B14F-4D97-AF65-F5344CB8AC3E}">
        <p14:creationId xmlns:p14="http://schemas.microsoft.com/office/powerpoint/2010/main" val="3399500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BFCB38-89AC-40F9-9B7D-882952E01012}" type="slidenum">
              <a:rPr lang="en-US"/>
              <a:pPr/>
              <a:t>31</a:t>
            </a:fld>
            <a:endParaRPr lang="en-US"/>
          </a:p>
        </p:txBody>
      </p:sp>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60579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137D30-0BDB-4B99-B8F7-E3FC57B58E42}" type="datetime1">
              <a:rPr lang="en-US" smtClean="0"/>
              <a:t>3/24/2018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28F86-409A-470B-B45C-E93B34A36BFA}" type="slidenum">
              <a:rPr lang="en-US" smtClean="0"/>
              <a:t>‹#›</a:t>
            </a:fld>
            <a:endParaRPr lang="en-US"/>
          </a:p>
        </p:txBody>
      </p:sp>
    </p:spTree>
    <p:extLst>
      <p:ext uri="{BB962C8B-B14F-4D97-AF65-F5344CB8AC3E}">
        <p14:creationId xmlns:p14="http://schemas.microsoft.com/office/powerpoint/2010/main" val="4198577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D9A974-0A37-4930-8DA6-EEAED261C968}" type="datetime1">
              <a:rPr lang="en-US" smtClean="0"/>
              <a:t>3/24/2018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28F86-409A-470B-B45C-E93B34A36BFA}" type="slidenum">
              <a:rPr lang="en-US" smtClean="0"/>
              <a:t>‹#›</a:t>
            </a:fld>
            <a:endParaRPr lang="en-US"/>
          </a:p>
        </p:txBody>
      </p:sp>
    </p:spTree>
    <p:extLst>
      <p:ext uri="{BB962C8B-B14F-4D97-AF65-F5344CB8AC3E}">
        <p14:creationId xmlns:p14="http://schemas.microsoft.com/office/powerpoint/2010/main" val="3470018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3B7504-E3D1-49DE-AF1F-6BD7507AB4EE}" type="datetime1">
              <a:rPr lang="en-US" smtClean="0"/>
              <a:t>3/24/2018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28F86-409A-470B-B45C-E93B34A36BFA}" type="slidenum">
              <a:rPr lang="en-US" smtClean="0"/>
              <a:t>‹#›</a:t>
            </a:fld>
            <a:endParaRPr lang="en-US"/>
          </a:p>
        </p:txBody>
      </p:sp>
    </p:spTree>
    <p:extLst>
      <p:ext uri="{BB962C8B-B14F-4D97-AF65-F5344CB8AC3E}">
        <p14:creationId xmlns:p14="http://schemas.microsoft.com/office/powerpoint/2010/main" val="1098050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789250-9B17-4F02-955C-5FC251F20B47}" type="datetime1">
              <a:rPr lang="en-US" smtClean="0"/>
              <a:t>3/24/2018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28F86-409A-470B-B45C-E93B34A36BFA}" type="slidenum">
              <a:rPr lang="en-US" smtClean="0"/>
              <a:t>‹#›</a:t>
            </a:fld>
            <a:endParaRPr lang="en-US"/>
          </a:p>
        </p:txBody>
      </p:sp>
    </p:spTree>
    <p:extLst>
      <p:ext uri="{BB962C8B-B14F-4D97-AF65-F5344CB8AC3E}">
        <p14:creationId xmlns:p14="http://schemas.microsoft.com/office/powerpoint/2010/main" val="2617276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01D8C8-8C21-4E82-89A6-F09DAA22BBFD}" type="datetime1">
              <a:rPr lang="en-US" smtClean="0"/>
              <a:t>3/24/2018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28F86-409A-470B-B45C-E93B34A36BFA}" type="slidenum">
              <a:rPr lang="en-US" smtClean="0"/>
              <a:t>‹#›</a:t>
            </a:fld>
            <a:endParaRPr lang="en-US"/>
          </a:p>
        </p:txBody>
      </p:sp>
    </p:spTree>
    <p:extLst>
      <p:ext uri="{BB962C8B-B14F-4D97-AF65-F5344CB8AC3E}">
        <p14:creationId xmlns:p14="http://schemas.microsoft.com/office/powerpoint/2010/main" val="41548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625A9F-21AA-4359-B6C5-A9DE1027A2F5}" type="datetime1">
              <a:rPr lang="en-US" smtClean="0"/>
              <a:t>3/24/2018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B28F86-409A-470B-B45C-E93B34A36BFA}" type="slidenum">
              <a:rPr lang="en-US" smtClean="0"/>
              <a:t>‹#›</a:t>
            </a:fld>
            <a:endParaRPr lang="en-US"/>
          </a:p>
        </p:txBody>
      </p:sp>
    </p:spTree>
    <p:extLst>
      <p:ext uri="{BB962C8B-B14F-4D97-AF65-F5344CB8AC3E}">
        <p14:creationId xmlns:p14="http://schemas.microsoft.com/office/powerpoint/2010/main" val="641895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2FB4E6-2D4B-41E5-ABB2-B501ABB7FBF6}" type="datetime1">
              <a:rPr lang="en-US" smtClean="0"/>
              <a:t>3/24/2018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B28F86-409A-470B-B45C-E93B34A36BFA}" type="slidenum">
              <a:rPr lang="en-US" smtClean="0"/>
              <a:t>‹#›</a:t>
            </a:fld>
            <a:endParaRPr lang="en-US"/>
          </a:p>
        </p:txBody>
      </p:sp>
    </p:spTree>
    <p:extLst>
      <p:ext uri="{BB962C8B-B14F-4D97-AF65-F5344CB8AC3E}">
        <p14:creationId xmlns:p14="http://schemas.microsoft.com/office/powerpoint/2010/main" val="509163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C9128F-51F7-4967-8DBA-0C028A8ED9FF}" type="datetime1">
              <a:rPr lang="en-US" smtClean="0"/>
              <a:t>3/24/2018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B28F86-409A-470B-B45C-E93B34A36BFA}" type="slidenum">
              <a:rPr lang="en-US" smtClean="0"/>
              <a:t>‹#›</a:t>
            </a:fld>
            <a:endParaRPr lang="en-US"/>
          </a:p>
        </p:txBody>
      </p:sp>
    </p:spTree>
    <p:extLst>
      <p:ext uri="{BB962C8B-B14F-4D97-AF65-F5344CB8AC3E}">
        <p14:creationId xmlns:p14="http://schemas.microsoft.com/office/powerpoint/2010/main" val="1232439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486C92-FF1D-468D-A394-B7C828C4B84C}" type="datetime1">
              <a:rPr lang="en-US" smtClean="0"/>
              <a:t>3/24/2018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B28F86-409A-470B-B45C-E93B34A36BFA}" type="slidenum">
              <a:rPr lang="en-US" smtClean="0"/>
              <a:t>‹#›</a:t>
            </a:fld>
            <a:endParaRPr lang="en-US"/>
          </a:p>
        </p:txBody>
      </p:sp>
    </p:spTree>
    <p:extLst>
      <p:ext uri="{BB962C8B-B14F-4D97-AF65-F5344CB8AC3E}">
        <p14:creationId xmlns:p14="http://schemas.microsoft.com/office/powerpoint/2010/main" val="3713417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74CE93-5A2E-4CB4-8AD2-7A29E392C775}" type="datetime1">
              <a:rPr lang="en-US" smtClean="0"/>
              <a:t>3/24/2018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B28F86-409A-470B-B45C-E93B34A36BFA}" type="slidenum">
              <a:rPr lang="en-US" smtClean="0"/>
              <a:t>‹#›</a:t>
            </a:fld>
            <a:endParaRPr lang="en-US"/>
          </a:p>
        </p:txBody>
      </p:sp>
    </p:spTree>
    <p:extLst>
      <p:ext uri="{BB962C8B-B14F-4D97-AF65-F5344CB8AC3E}">
        <p14:creationId xmlns:p14="http://schemas.microsoft.com/office/powerpoint/2010/main" val="2387144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58C109-7C26-4F8E-BF99-EEA9CF36E048}" type="datetime1">
              <a:rPr lang="en-US" smtClean="0"/>
              <a:t>3/24/2018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B28F86-409A-470B-B45C-E93B34A36BFA}" type="slidenum">
              <a:rPr lang="en-US" smtClean="0"/>
              <a:t>‹#›</a:t>
            </a:fld>
            <a:endParaRPr lang="en-US"/>
          </a:p>
        </p:txBody>
      </p:sp>
    </p:spTree>
    <p:extLst>
      <p:ext uri="{BB962C8B-B14F-4D97-AF65-F5344CB8AC3E}">
        <p14:creationId xmlns:p14="http://schemas.microsoft.com/office/powerpoint/2010/main" val="1448523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F6A1D-2AE6-4C71-8FB8-8FE84841D5F7}" type="datetime1">
              <a:rPr lang="en-US" smtClean="0"/>
              <a:t>3/24/2018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B28F86-409A-470B-B45C-E93B34A36BFA}" type="slidenum">
              <a:rPr lang="en-US" smtClean="0"/>
              <a:t>‹#›</a:t>
            </a:fld>
            <a:endParaRPr lang="en-US"/>
          </a:p>
        </p:txBody>
      </p:sp>
    </p:spTree>
    <p:extLst>
      <p:ext uri="{BB962C8B-B14F-4D97-AF65-F5344CB8AC3E}">
        <p14:creationId xmlns:p14="http://schemas.microsoft.com/office/powerpoint/2010/main" val="29005706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Social control </a:t>
            </a:r>
            <a:endParaRPr lang="en-US" dirty="0"/>
          </a:p>
        </p:txBody>
      </p:sp>
      <p:sp>
        <p:nvSpPr>
          <p:cNvPr id="3" name="Subtitle 2"/>
          <p:cNvSpPr>
            <a:spLocks noGrp="1"/>
          </p:cNvSpPr>
          <p:nvPr>
            <p:ph type="subTitle" idx="1"/>
          </p:nvPr>
        </p:nvSpPr>
        <p:spPr/>
        <p:txBody>
          <a:bodyPr/>
          <a:lstStyle/>
          <a:p>
            <a:r>
              <a:rPr lang="en-US" dirty="0" smtClean="0"/>
              <a:t>CA</a:t>
            </a:r>
            <a:endParaRPr lang="en-US" dirty="0"/>
          </a:p>
        </p:txBody>
      </p:sp>
      <p:sp>
        <p:nvSpPr>
          <p:cNvPr id="4" name="Slide Number Placeholder 3"/>
          <p:cNvSpPr>
            <a:spLocks noGrp="1"/>
          </p:cNvSpPr>
          <p:nvPr>
            <p:ph type="sldNum" sz="quarter" idx="12"/>
          </p:nvPr>
        </p:nvSpPr>
        <p:spPr/>
        <p:txBody>
          <a:bodyPr/>
          <a:lstStyle/>
          <a:p>
            <a:fld id="{2CB28F86-409A-470B-B45C-E93B34A36BFA}" type="slidenum">
              <a:rPr lang="en-US" smtClean="0"/>
              <a:t>1</a:t>
            </a:fld>
            <a:endParaRPr lang="en-US"/>
          </a:p>
        </p:txBody>
      </p:sp>
    </p:spTree>
    <p:extLst>
      <p:ext uri="{BB962C8B-B14F-4D97-AF65-F5344CB8AC3E}">
        <p14:creationId xmlns:p14="http://schemas.microsoft.com/office/powerpoint/2010/main" val="8827387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Control Theory</a:t>
            </a:r>
          </a:p>
        </p:txBody>
      </p:sp>
      <p:sp>
        <p:nvSpPr>
          <p:cNvPr id="3" name="Content Placeholder 2"/>
          <p:cNvSpPr>
            <a:spLocks noGrp="1"/>
          </p:cNvSpPr>
          <p:nvPr>
            <p:ph idx="1"/>
          </p:nvPr>
        </p:nvSpPr>
        <p:spPr/>
        <p:txBody>
          <a:bodyPr>
            <a:normAutofit fontScale="92500" lnSpcReduction="20000"/>
          </a:bodyPr>
          <a:lstStyle/>
          <a:p>
            <a:r>
              <a:rPr lang="en-US" dirty="0" smtClean="0"/>
              <a:t>Travis </a:t>
            </a:r>
            <a:r>
              <a:rPr lang="en-US" dirty="0" err="1"/>
              <a:t>Hirschi</a:t>
            </a:r>
            <a:r>
              <a:rPr lang="en-US" dirty="0"/>
              <a:t> in </a:t>
            </a:r>
            <a:r>
              <a:rPr lang="en-US" dirty="0" smtClean="0"/>
              <a:t>1969.Social </a:t>
            </a:r>
            <a:r>
              <a:rPr lang="en-US" dirty="0"/>
              <a:t>Bond Theory. </a:t>
            </a:r>
            <a:endParaRPr lang="en-US" dirty="0" smtClean="0"/>
          </a:p>
          <a:p>
            <a:r>
              <a:rPr lang="en-US" dirty="0" smtClean="0"/>
              <a:t>Four  </a:t>
            </a:r>
            <a:r>
              <a:rPr lang="en-US" dirty="0"/>
              <a:t>elements which constitute the societal bond. These bonds include</a:t>
            </a:r>
            <a:r>
              <a:rPr lang="en-US" dirty="0" smtClean="0"/>
              <a:t>:</a:t>
            </a:r>
          </a:p>
          <a:p>
            <a:r>
              <a:rPr lang="en-US" dirty="0" smtClean="0"/>
              <a:t>Attachment </a:t>
            </a:r>
            <a:r>
              <a:rPr lang="en-US" dirty="0"/>
              <a:t>-- to other individuals </a:t>
            </a:r>
            <a:endParaRPr lang="en-US" dirty="0" smtClean="0"/>
          </a:p>
          <a:p>
            <a:r>
              <a:rPr lang="en-US" dirty="0" smtClean="0"/>
              <a:t>Commitment </a:t>
            </a:r>
            <a:r>
              <a:rPr lang="en-US" dirty="0"/>
              <a:t>-- to following rules </a:t>
            </a:r>
            <a:endParaRPr lang="en-US" dirty="0" smtClean="0"/>
          </a:p>
          <a:p>
            <a:r>
              <a:rPr lang="en-US" dirty="0" smtClean="0"/>
              <a:t>Involvement </a:t>
            </a:r>
            <a:r>
              <a:rPr lang="en-US" dirty="0"/>
              <a:t>-- by typical social behaviors </a:t>
            </a:r>
            <a:endParaRPr lang="en-US" dirty="0" smtClean="0"/>
          </a:p>
          <a:p>
            <a:r>
              <a:rPr lang="en-US" dirty="0" smtClean="0"/>
              <a:t>Belief </a:t>
            </a:r>
            <a:r>
              <a:rPr lang="en-US" dirty="0"/>
              <a:t>-- a basic value </a:t>
            </a:r>
            <a:r>
              <a:rPr lang="en-US" dirty="0" smtClean="0"/>
              <a:t>system</a:t>
            </a:r>
          </a:p>
          <a:p>
            <a:r>
              <a:rPr lang="en-US" dirty="0" smtClean="0"/>
              <a:t>When </a:t>
            </a:r>
            <a:r>
              <a:rPr lang="en-US" dirty="0"/>
              <a:t>one of these four items break down, </a:t>
            </a:r>
            <a:r>
              <a:rPr lang="en-US" dirty="0" err="1"/>
              <a:t>Hirschi</a:t>
            </a:r>
            <a:r>
              <a:rPr lang="en-US" dirty="0"/>
              <a:t> hypothesizes that an individual may then participate in criminal activities</a:t>
            </a:r>
          </a:p>
          <a:p>
            <a:endParaRPr lang="en-US" dirty="0"/>
          </a:p>
        </p:txBody>
      </p:sp>
      <p:sp>
        <p:nvSpPr>
          <p:cNvPr id="4" name="Slide Number Placeholder 3"/>
          <p:cNvSpPr>
            <a:spLocks noGrp="1"/>
          </p:cNvSpPr>
          <p:nvPr>
            <p:ph type="sldNum" sz="quarter" idx="12"/>
          </p:nvPr>
        </p:nvSpPr>
        <p:spPr/>
        <p:txBody>
          <a:bodyPr/>
          <a:lstStyle/>
          <a:p>
            <a:fld id="{2CB28F86-409A-470B-B45C-E93B34A36BFA}" type="slidenum">
              <a:rPr lang="en-US" smtClean="0"/>
              <a:t>10</a:t>
            </a:fld>
            <a:endParaRPr lang="en-US"/>
          </a:p>
        </p:txBody>
      </p:sp>
    </p:spTree>
    <p:extLst>
      <p:ext uri="{BB962C8B-B14F-4D97-AF65-F5344CB8AC3E}">
        <p14:creationId xmlns:p14="http://schemas.microsoft.com/office/powerpoint/2010/main" val="897711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control theory</a:t>
            </a:r>
          </a:p>
        </p:txBody>
      </p:sp>
      <p:sp>
        <p:nvSpPr>
          <p:cNvPr id="3" name="Content Placeholder 2"/>
          <p:cNvSpPr>
            <a:spLocks noGrp="1"/>
          </p:cNvSpPr>
          <p:nvPr>
            <p:ph idx="1"/>
          </p:nvPr>
        </p:nvSpPr>
        <p:spPr/>
        <p:txBody>
          <a:bodyPr>
            <a:normAutofit fontScale="85000" lnSpcReduction="10000"/>
          </a:bodyPr>
          <a:lstStyle/>
          <a:p>
            <a:r>
              <a:rPr lang="en-US" dirty="0" smtClean="0"/>
              <a:t>Describes  </a:t>
            </a:r>
            <a:r>
              <a:rPr lang="en-US" dirty="0"/>
              <a:t>internal means of social control</a:t>
            </a:r>
            <a:r>
              <a:rPr lang="en-US" dirty="0" smtClean="0"/>
              <a:t>.</a:t>
            </a:r>
          </a:p>
          <a:p>
            <a:r>
              <a:rPr lang="en-US" dirty="0" smtClean="0"/>
              <a:t>It is one </a:t>
            </a:r>
            <a:r>
              <a:rPr lang="en-US" dirty="0"/>
              <a:t>of the more widely accepted explanations in the field of criminology in its attempt to account for rates in crime and deviant behavior. </a:t>
            </a:r>
            <a:endParaRPr lang="en-US" dirty="0" smtClean="0"/>
          </a:p>
          <a:p>
            <a:r>
              <a:rPr lang="en-US" dirty="0" smtClean="0"/>
              <a:t>Unlike </a:t>
            </a:r>
            <a:r>
              <a:rPr lang="en-US" dirty="0"/>
              <a:t>theories that seek to explain why people engage in deviant behavior, social control theories approach deviancy from a different direction. </a:t>
            </a:r>
            <a:endParaRPr lang="en-US" dirty="0" smtClean="0"/>
          </a:p>
          <a:p>
            <a:r>
              <a:rPr lang="en-US" dirty="0" smtClean="0"/>
              <a:t>The </a:t>
            </a:r>
            <a:r>
              <a:rPr lang="en-US" dirty="0"/>
              <a:t>theory seeks to explain how the normative systems of rules and obligations in a given society serve to maintain a strong sense of social cohesion, order and conformity to widely accepted and established norms.</a:t>
            </a:r>
          </a:p>
          <a:p>
            <a:endParaRPr lang="en-US" dirty="0"/>
          </a:p>
        </p:txBody>
      </p:sp>
      <p:sp>
        <p:nvSpPr>
          <p:cNvPr id="4" name="Slide Number Placeholder 3"/>
          <p:cNvSpPr>
            <a:spLocks noGrp="1"/>
          </p:cNvSpPr>
          <p:nvPr>
            <p:ph type="sldNum" sz="quarter" idx="12"/>
          </p:nvPr>
        </p:nvSpPr>
        <p:spPr/>
        <p:txBody>
          <a:bodyPr/>
          <a:lstStyle/>
          <a:p>
            <a:fld id="{2CB28F86-409A-470B-B45C-E93B34A36BFA}" type="slidenum">
              <a:rPr lang="en-US" smtClean="0"/>
              <a:t>11</a:t>
            </a:fld>
            <a:endParaRPr lang="en-US"/>
          </a:p>
        </p:txBody>
      </p:sp>
    </p:spTree>
    <p:extLst>
      <p:ext uri="{BB962C8B-B14F-4D97-AF65-F5344CB8AC3E}">
        <p14:creationId xmlns:p14="http://schemas.microsoft.com/office/powerpoint/2010/main" val="39418301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Containment Theory</a:t>
            </a:r>
          </a:p>
        </p:txBody>
      </p:sp>
      <p:sp>
        <p:nvSpPr>
          <p:cNvPr id="3" name="Content Placeholder 2"/>
          <p:cNvSpPr>
            <a:spLocks noGrp="1"/>
          </p:cNvSpPr>
          <p:nvPr>
            <p:ph idx="1"/>
          </p:nvPr>
        </p:nvSpPr>
        <p:spPr/>
        <p:txBody>
          <a:bodyPr>
            <a:normAutofit/>
          </a:bodyPr>
          <a:lstStyle/>
          <a:p>
            <a:pPr lvl="0"/>
            <a:r>
              <a:rPr lang="en-US" dirty="0" smtClean="0"/>
              <a:t>Containment Theory </a:t>
            </a:r>
            <a:r>
              <a:rPr lang="en-US" dirty="0"/>
              <a:t>and </a:t>
            </a:r>
            <a:r>
              <a:rPr lang="en-US" dirty="0" smtClean="0"/>
              <a:t>Social Bond Theory </a:t>
            </a:r>
          </a:p>
          <a:p>
            <a:pPr lvl="0"/>
            <a:r>
              <a:rPr lang="en-US" dirty="0" smtClean="0"/>
              <a:t>“</a:t>
            </a:r>
            <a:r>
              <a:rPr lang="en-US" dirty="0"/>
              <a:t>Why aren’t we all deviant?” </a:t>
            </a:r>
            <a:endParaRPr lang="en-US" dirty="0" smtClean="0"/>
          </a:p>
          <a:p>
            <a:pPr lvl="0"/>
            <a:r>
              <a:rPr lang="en-US" dirty="0" smtClean="0"/>
              <a:t>Two </a:t>
            </a:r>
            <a:r>
              <a:rPr lang="en-US" dirty="0"/>
              <a:t>control theories – </a:t>
            </a:r>
            <a:r>
              <a:rPr lang="en-US" dirty="0" smtClean="0"/>
              <a:t>Containment Theory </a:t>
            </a:r>
            <a:r>
              <a:rPr lang="en-US" dirty="0"/>
              <a:t>and </a:t>
            </a:r>
            <a:r>
              <a:rPr lang="en-US" dirty="0" smtClean="0"/>
              <a:t>Social Bond Theory </a:t>
            </a:r>
            <a:r>
              <a:rPr lang="en-US" dirty="0"/>
              <a:t>– have been developed to answer this question.</a:t>
            </a:r>
          </a:p>
          <a:p>
            <a:endParaRPr lang="en-US" dirty="0"/>
          </a:p>
        </p:txBody>
      </p:sp>
      <p:sp>
        <p:nvSpPr>
          <p:cNvPr id="4" name="Slide Number Placeholder 3"/>
          <p:cNvSpPr>
            <a:spLocks noGrp="1"/>
          </p:cNvSpPr>
          <p:nvPr>
            <p:ph type="sldNum" sz="quarter" idx="12"/>
          </p:nvPr>
        </p:nvSpPr>
        <p:spPr/>
        <p:txBody>
          <a:bodyPr/>
          <a:lstStyle/>
          <a:p>
            <a:fld id="{2CB28F86-409A-470B-B45C-E93B34A36BFA}" type="slidenum">
              <a:rPr lang="en-US" smtClean="0"/>
              <a:t>12</a:t>
            </a:fld>
            <a:endParaRPr lang="en-US"/>
          </a:p>
        </p:txBody>
      </p:sp>
    </p:spTree>
    <p:extLst>
      <p:ext uri="{BB962C8B-B14F-4D97-AF65-F5344CB8AC3E}">
        <p14:creationId xmlns:p14="http://schemas.microsoft.com/office/powerpoint/2010/main" val="5197414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Containment Theory</a:t>
            </a:r>
          </a:p>
        </p:txBody>
      </p:sp>
      <p:sp>
        <p:nvSpPr>
          <p:cNvPr id="3" name="Content Placeholder 2"/>
          <p:cNvSpPr>
            <a:spLocks noGrp="1"/>
          </p:cNvSpPr>
          <p:nvPr>
            <p:ph idx="1"/>
          </p:nvPr>
        </p:nvSpPr>
        <p:spPr/>
        <p:txBody>
          <a:bodyPr/>
          <a:lstStyle/>
          <a:p>
            <a:pPr lvl="0"/>
            <a:r>
              <a:rPr lang="en-US" dirty="0"/>
              <a:t>Containment Theory -Walter Reckless (1967) suggested that people are drawn toward deviance for various reasons (frustration, media influence, poverty, </a:t>
            </a:r>
            <a:r>
              <a:rPr lang="en-US" dirty="0" err="1"/>
              <a:t>etc</a:t>
            </a:r>
            <a:r>
              <a:rPr lang="en-US" dirty="0"/>
              <a:t>).</a:t>
            </a:r>
          </a:p>
          <a:p>
            <a:pPr lvl="0"/>
            <a:r>
              <a:rPr lang="en-US" dirty="0"/>
              <a:t>These negative influences pull all individuals toward deviance in some way. There must, then, be some way of “containing” individuals within the norms.</a:t>
            </a:r>
          </a:p>
          <a:p>
            <a:endParaRPr lang="en-US" dirty="0"/>
          </a:p>
        </p:txBody>
      </p:sp>
      <p:sp>
        <p:nvSpPr>
          <p:cNvPr id="4" name="Slide Number Placeholder 3"/>
          <p:cNvSpPr>
            <a:spLocks noGrp="1"/>
          </p:cNvSpPr>
          <p:nvPr>
            <p:ph type="sldNum" sz="quarter" idx="12"/>
          </p:nvPr>
        </p:nvSpPr>
        <p:spPr/>
        <p:txBody>
          <a:bodyPr/>
          <a:lstStyle/>
          <a:p>
            <a:fld id="{2CB28F86-409A-470B-B45C-E93B34A36BFA}" type="slidenum">
              <a:rPr lang="en-US" smtClean="0"/>
              <a:t>13</a:t>
            </a:fld>
            <a:endParaRPr lang="en-US"/>
          </a:p>
        </p:txBody>
      </p:sp>
    </p:spTree>
    <p:extLst>
      <p:ext uri="{BB962C8B-B14F-4D97-AF65-F5344CB8AC3E}">
        <p14:creationId xmlns:p14="http://schemas.microsoft.com/office/powerpoint/2010/main" val="32791086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Containment Theory</a:t>
            </a:r>
          </a:p>
        </p:txBody>
      </p:sp>
      <p:sp>
        <p:nvSpPr>
          <p:cNvPr id="3" name="Content Placeholder 2"/>
          <p:cNvSpPr>
            <a:spLocks noGrp="1"/>
          </p:cNvSpPr>
          <p:nvPr>
            <p:ph idx="1"/>
          </p:nvPr>
        </p:nvSpPr>
        <p:spPr/>
        <p:txBody>
          <a:bodyPr>
            <a:normAutofit fontScale="85000" lnSpcReduction="10000"/>
          </a:bodyPr>
          <a:lstStyle/>
          <a:p>
            <a:pPr lvl="0"/>
            <a:r>
              <a:rPr lang="en-US" dirty="0" smtClean="0"/>
              <a:t>Suggested  </a:t>
            </a:r>
            <a:r>
              <a:rPr lang="en-US" dirty="0"/>
              <a:t>that people could be “insulated” from crime </a:t>
            </a:r>
            <a:endParaRPr lang="en-US" dirty="0" smtClean="0"/>
          </a:p>
          <a:p>
            <a:pPr lvl="0"/>
            <a:r>
              <a:rPr lang="en-US" dirty="0" smtClean="0"/>
              <a:t>If </a:t>
            </a:r>
            <a:r>
              <a:rPr lang="en-US" dirty="0"/>
              <a:t>properly socialized by his parents and peers, the individual will control (or “contain”) himself. The individual provides his own “containment” (controlling those natural impulses that could lead to the violation of norms</a:t>
            </a:r>
            <a:r>
              <a:rPr lang="en-US" dirty="0" smtClean="0"/>
              <a:t>).</a:t>
            </a:r>
          </a:p>
          <a:p>
            <a:pPr lvl="0"/>
            <a:r>
              <a:rPr lang="en-US" dirty="0" smtClean="0"/>
              <a:t>If </a:t>
            </a:r>
            <a:r>
              <a:rPr lang="en-US" dirty="0"/>
              <a:t>the individual cannot “contain” himself from violating norms, his family and/or peers may try to contain him. If that fails, the other social institutions of informal social control may provide containment.</a:t>
            </a:r>
          </a:p>
          <a:p>
            <a:endParaRPr lang="en-US" dirty="0"/>
          </a:p>
        </p:txBody>
      </p:sp>
      <p:sp>
        <p:nvSpPr>
          <p:cNvPr id="4" name="Slide Number Placeholder 3"/>
          <p:cNvSpPr>
            <a:spLocks noGrp="1"/>
          </p:cNvSpPr>
          <p:nvPr>
            <p:ph type="sldNum" sz="quarter" idx="12"/>
          </p:nvPr>
        </p:nvSpPr>
        <p:spPr/>
        <p:txBody>
          <a:bodyPr/>
          <a:lstStyle/>
          <a:p>
            <a:fld id="{2CB28F86-409A-470B-B45C-E93B34A36BFA}" type="slidenum">
              <a:rPr lang="en-US" smtClean="0"/>
              <a:t>14</a:t>
            </a:fld>
            <a:endParaRPr lang="en-US"/>
          </a:p>
        </p:txBody>
      </p:sp>
    </p:spTree>
    <p:extLst>
      <p:ext uri="{BB962C8B-B14F-4D97-AF65-F5344CB8AC3E}">
        <p14:creationId xmlns:p14="http://schemas.microsoft.com/office/powerpoint/2010/main" val="42237323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Techniques of Social Control</a:t>
            </a:r>
          </a:p>
        </p:txBody>
      </p:sp>
      <p:sp>
        <p:nvSpPr>
          <p:cNvPr id="3" name="Content Placeholder 2"/>
          <p:cNvSpPr>
            <a:spLocks noGrp="1"/>
          </p:cNvSpPr>
          <p:nvPr>
            <p:ph idx="1"/>
          </p:nvPr>
        </p:nvSpPr>
        <p:spPr/>
        <p:txBody>
          <a:bodyPr/>
          <a:lstStyle/>
          <a:p>
            <a:r>
              <a:rPr lang="en-US" dirty="0" smtClean="0"/>
              <a:t>Analyses </a:t>
            </a:r>
            <a:r>
              <a:rPr lang="en-US" dirty="0"/>
              <a:t>of the forms of social control differ. A common distinction is between repressive or coercive forms of control so called hard techniques, including direct physical constraint and the softer ideological forms that operate through the shaping of ideas, values and attitudes.</a:t>
            </a:r>
          </a:p>
        </p:txBody>
      </p:sp>
      <p:sp>
        <p:nvSpPr>
          <p:cNvPr id="4" name="Slide Number Placeholder 3"/>
          <p:cNvSpPr>
            <a:spLocks noGrp="1"/>
          </p:cNvSpPr>
          <p:nvPr>
            <p:ph type="sldNum" sz="quarter" idx="12"/>
          </p:nvPr>
        </p:nvSpPr>
        <p:spPr/>
        <p:txBody>
          <a:bodyPr/>
          <a:lstStyle/>
          <a:p>
            <a:fld id="{2CB28F86-409A-470B-B45C-E93B34A36BFA}" type="slidenum">
              <a:rPr lang="en-US" smtClean="0"/>
              <a:t>15</a:t>
            </a:fld>
            <a:endParaRPr lang="en-US"/>
          </a:p>
        </p:txBody>
      </p:sp>
    </p:spTree>
    <p:extLst>
      <p:ext uri="{BB962C8B-B14F-4D97-AF65-F5344CB8AC3E}">
        <p14:creationId xmlns:p14="http://schemas.microsoft.com/office/powerpoint/2010/main" val="24227038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Types or Forms of Social Control</a:t>
            </a:r>
            <a:br>
              <a:rPr lang="en-US" dirty="0"/>
            </a:br>
            <a:endParaRPr lang="en-US" dirty="0"/>
          </a:p>
        </p:txBody>
      </p:sp>
      <p:sp>
        <p:nvSpPr>
          <p:cNvPr id="3" name="Content Placeholder 2"/>
          <p:cNvSpPr>
            <a:spLocks noGrp="1"/>
          </p:cNvSpPr>
          <p:nvPr>
            <p:ph idx="1"/>
          </p:nvPr>
        </p:nvSpPr>
        <p:spPr/>
        <p:txBody>
          <a:bodyPr>
            <a:normAutofit fontScale="92500"/>
          </a:bodyPr>
          <a:lstStyle/>
          <a:p>
            <a:pPr lvl="0"/>
            <a:r>
              <a:rPr lang="en-US" dirty="0" smtClean="0"/>
              <a:t>The </a:t>
            </a:r>
            <a:r>
              <a:rPr lang="en-US" dirty="0"/>
              <a:t>formal means of social control come from institutions. </a:t>
            </a:r>
            <a:r>
              <a:rPr lang="en-US" dirty="0" err="1" smtClean="0">
                <a:latin typeface="DL-Paras.." pitchFamily="2" charset="0"/>
              </a:rPr>
              <a:t>jsOsu;a</a:t>
            </a:r>
            <a:r>
              <a:rPr lang="en-US" dirty="0" smtClean="0">
                <a:latin typeface="DL-Paras.." pitchFamily="2" charset="0"/>
              </a:rPr>
              <a:t> </a:t>
            </a:r>
            <a:r>
              <a:rPr lang="en-US" dirty="0" err="1" smtClean="0">
                <a:latin typeface="DL-Paras.." pitchFamily="2" charset="0"/>
              </a:rPr>
              <a:t>md,kh</a:t>
            </a:r>
            <a:r>
              <a:rPr lang="en-US" dirty="0" smtClean="0">
                <a:latin typeface="DL-Paras.." pitchFamily="2" charset="0"/>
              </a:rPr>
              <a:t> </a:t>
            </a:r>
            <a:r>
              <a:rPr lang="en-US" dirty="0" err="1" smtClean="0">
                <a:latin typeface="DL-Paras.." pitchFamily="2" charset="0"/>
              </a:rPr>
              <a:t>ixia:d</a:t>
            </a:r>
            <a:r>
              <a:rPr lang="en-US" dirty="0" smtClean="0">
                <a:latin typeface="DL-Paras.." pitchFamily="2" charset="0"/>
              </a:rPr>
              <a:t> ;=,</a:t>
            </a:r>
            <a:r>
              <a:rPr lang="en-US" dirty="0" err="1" smtClean="0">
                <a:latin typeface="DL-Paras.." pitchFamily="2" charset="0"/>
              </a:rPr>
              <a:t>ska</a:t>
            </a:r>
            <a:r>
              <a:rPr lang="en-US" dirty="0" smtClean="0">
                <a:latin typeface="DL-Paras.." pitchFamily="2" charset="0"/>
              </a:rPr>
              <a:t> </a:t>
            </a:r>
            <a:r>
              <a:rPr lang="en-US" dirty="0" err="1" smtClean="0">
                <a:latin typeface="DL-Paras.." pitchFamily="2" charset="0"/>
              </a:rPr>
              <a:t>flfra</a:t>
            </a:r>
            <a:endParaRPr lang="en-US" dirty="0" smtClean="0"/>
          </a:p>
          <a:p>
            <a:pPr lvl="0"/>
            <a:r>
              <a:rPr lang="en-US" dirty="0" smtClean="0"/>
              <a:t>Man </a:t>
            </a:r>
            <a:r>
              <a:rPr lang="en-US" dirty="0"/>
              <a:t>is forced to accept these forms of social control </a:t>
            </a:r>
            <a:endParaRPr lang="en-US" dirty="0" smtClean="0"/>
          </a:p>
          <a:p>
            <a:pPr lvl="0"/>
            <a:r>
              <a:rPr lang="en-US" dirty="0" smtClean="0"/>
              <a:t>Generally </a:t>
            </a:r>
            <a:r>
              <a:rPr lang="en-US" dirty="0"/>
              <a:t>these forms are exercised by secondary groups. </a:t>
            </a:r>
            <a:endParaRPr lang="en-US" dirty="0" smtClean="0"/>
          </a:p>
          <a:p>
            <a:pPr lvl="0"/>
            <a:r>
              <a:rPr lang="en-US" dirty="0" smtClean="0"/>
              <a:t>The </a:t>
            </a:r>
            <a:r>
              <a:rPr lang="en-US" dirty="0"/>
              <a:t>state, law, education and those which have legitimate power. They apply coercive measures in the case of deviance.</a:t>
            </a:r>
          </a:p>
          <a:p>
            <a:endParaRPr lang="en-US" dirty="0"/>
          </a:p>
        </p:txBody>
      </p:sp>
      <p:sp>
        <p:nvSpPr>
          <p:cNvPr id="4" name="Slide Number Placeholder 3"/>
          <p:cNvSpPr>
            <a:spLocks noGrp="1"/>
          </p:cNvSpPr>
          <p:nvPr>
            <p:ph type="sldNum" sz="quarter" idx="12"/>
          </p:nvPr>
        </p:nvSpPr>
        <p:spPr/>
        <p:txBody>
          <a:bodyPr/>
          <a:lstStyle/>
          <a:p>
            <a:fld id="{2CB28F86-409A-470B-B45C-E93B34A36BFA}" type="slidenum">
              <a:rPr lang="en-US" smtClean="0"/>
              <a:t>16</a:t>
            </a:fld>
            <a:endParaRPr lang="en-US"/>
          </a:p>
        </p:txBody>
      </p:sp>
    </p:spTree>
    <p:extLst>
      <p:ext uri="{BB962C8B-B14F-4D97-AF65-F5344CB8AC3E}">
        <p14:creationId xmlns:p14="http://schemas.microsoft.com/office/powerpoint/2010/main" val="14399945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Internal Social Control</a:t>
            </a:r>
          </a:p>
        </p:txBody>
      </p:sp>
      <p:sp>
        <p:nvSpPr>
          <p:cNvPr id="3" name="Content Placeholder 2"/>
          <p:cNvSpPr>
            <a:spLocks noGrp="1"/>
          </p:cNvSpPr>
          <p:nvPr>
            <p:ph idx="1"/>
          </p:nvPr>
        </p:nvSpPr>
        <p:spPr>
          <a:xfrm>
            <a:off x="228600" y="1219200"/>
            <a:ext cx="8458200" cy="4906963"/>
          </a:xfrm>
        </p:spPr>
        <p:txBody>
          <a:bodyPr>
            <a:normAutofit lnSpcReduction="10000"/>
          </a:bodyPr>
          <a:lstStyle/>
          <a:p>
            <a:r>
              <a:rPr lang="en-US" dirty="0" smtClean="0"/>
              <a:t>Internal </a:t>
            </a:r>
            <a:r>
              <a:rPr lang="en-US" dirty="0"/>
              <a:t>social control lies within the individual, and is developed during socialization. You are </a:t>
            </a:r>
            <a:r>
              <a:rPr lang="en-US" dirty="0" smtClean="0"/>
              <a:t>practicing </a:t>
            </a:r>
            <a:r>
              <a:rPr lang="en-US" dirty="0"/>
              <a:t>internal social control when you act according to your conscience (</a:t>
            </a:r>
            <a:r>
              <a:rPr lang="en-US" dirty="0" err="1"/>
              <a:t>ie</a:t>
            </a:r>
            <a:r>
              <a:rPr lang="en-US" dirty="0"/>
              <a:t>. you do something because it is the right thing to do). </a:t>
            </a:r>
            <a:r>
              <a:rPr lang="en-US" dirty="0" err="1" smtClean="0">
                <a:latin typeface="DL-Paras.." pitchFamily="2" charset="0"/>
              </a:rPr>
              <a:t>wNHka;r</a:t>
            </a:r>
            <a:r>
              <a:rPr lang="en-US" dirty="0" smtClean="0">
                <a:latin typeface="DL-Paras.." pitchFamily="2" charset="0"/>
              </a:rPr>
              <a:t> </a:t>
            </a:r>
            <a:r>
              <a:rPr lang="en-US" dirty="0" err="1" smtClean="0">
                <a:latin typeface="DL-Paras.." pitchFamily="2" charset="0"/>
              </a:rPr>
              <a:t>md,kh</a:t>
            </a:r>
            <a:r>
              <a:rPr lang="en-US" dirty="0" smtClean="0">
                <a:latin typeface="DL-Paras.." pitchFamily="2" charset="0"/>
              </a:rPr>
              <a:t> </a:t>
            </a:r>
            <a:r>
              <a:rPr lang="en-US" dirty="0" err="1" smtClean="0">
                <a:latin typeface="DL-Paras.." pitchFamily="2" charset="0"/>
              </a:rPr>
              <a:t>idudcdkqfhdackfha</a:t>
            </a:r>
            <a:r>
              <a:rPr lang="en-US" dirty="0" smtClean="0">
                <a:latin typeface="DL-Paras.." pitchFamily="2" charset="0"/>
              </a:rPr>
              <a:t> m%;</a:t>
            </a:r>
            <a:r>
              <a:rPr lang="en-US" dirty="0" err="1" smtClean="0">
                <a:latin typeface="DL-Paras.." pitchFamily="2" charset="0"/>
              </a:rPr>
              <a:t>sM,hla</a:t>
            </a:r>
            <a:r>
              <a:rPr lang="en-US" dirty="0" smtClean="0">
                <a:latin typeface="DL-Paras.." pitchFamily="2" charset="0"/>
              </a:rPr>
              <a:t> </a:t>
            </a:r>
            <a:r>
              <a:rPr lang="en-US" dirty="0" err="1" smtClean="0">
                <a:latin typeface="DL-Paras.." pitchFamily="2" charset="0"/>
              </a:rPr>
              <a:t>f,I</a:t>
            </a:r>
            <a:r>
              <a:rPr lang="en-US" dirty="0" smtClean="0">
                <a:latin typeface="DL-Paras.." pitchFamily="2" charset="0"/>
              </a:rPr>
              <a:t> </a:t>
            </a:r>
            <a:r>
              <a:rPr lang="en-US" dirty="0" err="1" smtClean="0">
                <a:latin typeface="DL-Paras.." pitchFamily="2" charset="0"/>
              </a:rPr>
              <a:t>mqoa</a:t>
            </a:r>
            <a:r>
              <a:rPr lang="en-US" dirty="0" smtClean="0">
                <a:latin typeface="DL-Paras.." pitchFamily="2" charset="0"/>
              </a:rPr>
              <a:t>.,</a:t>
            </a:r>
            <a:r>
              <a:rPr lang="en-US" dirty="0" err="1" smtClean="0">
                <a:latin typeface="DL-Paras.." pitchFamily="2" charset="0"/>
              </a:rPr>
              <a:t>hd</a:t>
            </a:r>
            <a:r>
              <a:rPr lang="en-US" dirty="0" smtClean="0">
                <a:latin typeface="DL-Paras.." pitchFamily="2" charset="0"/>
              </a:rPr>
              <a:t> ;=,</a:t>
            </a:r>
            <a:r>
              <a:rPr lang="en-US" dirty="0" err="1" smtClean="0">
                <a:latin typeface="DL-Paras.." pitchFamily="2" charset="0"/>
              </a:rPr>
              <a:t>ska</a:t>
            </a:r>
            <a:r>
              <a:rPr lang="en-US" dirty="0" smtClean="0">
                <a:latin typeface="DL-Paras.." pitchFamily="2" charset="0"/>
              </a:rPr>
              <a:t> </a:t>
            </a:r>
            <a:r>
              <a:rPr lang="en-US" dirty="0" err="1" smtClean="0">
                <a:latin typeface="DL-Paras.." pitchFamily="2" charset="0"/>
              </a:rPr>
              <a:t>isoqfjs</a:t>
            </a:r>
            <a:endParaRPr lang="en-US" dirty="0" smtClean="0"/>
          </a:p>
          <a:p>
            <a:r>
              <a:rPr lang="en-US" dirty="0" smtClean="0"/>
              <a:t>Most </a:t>
            </a:r>
            <a:r>
              <a:rPr lang="en-US" dirty="0"/>
              <a:t>people act according to this internal social control (</a:t>
            </a:r>
            <a:r>
              <a:rPr lang="en-US" dirty="0" err="1"/>
              <a:t>ie</a:t>
            </a:r>
            <a:r>
              <a:rPr lang="en-US" dirty="0"/>
              <a:t>. they do the right thing) – most of the time</a:t>
            </a:r>
            <a:r>
              <a:rPr lang="en-US" dirty="0" smtClean="0"/>
              <a:t>.</a:t>
            </a:r>
            <a:endParaRPr lang="en-US" dirty="0"/>
          </a:p>
        </p:txBody>
      </p:sp>
      <p:sp>
        <p:nvSpPr>
          <p:cNvPr id="4" name="Slide Number Placeholder 3"/>
          <p:cNvSpPr>
            <a:spLocks noGrp="1"/>
          </p:cNvSpPr>
          <p:nvPr>
            <p:ph type="sldNum" sz="quarter" idx="12"/>
          </p:nvPr>
        </p:nvSpPr>
        <p:spPr/>
        <p:txBody>
          <a:bodyPr/>
          <a:lstStyle/>
          <a:p>
            <a:fld id="{2CB28F86-409A-470B-B45C-E93B34A36BFA}" type="slidenum">
              <a:rPr lang="en-US" smtClean="0"/>
              <a:t>17</a:t>
            </a:fld>
            <a:endParaRPr lang="en-US"/>
          </a:p>
        </p:txBody>
      </p:sp>
    </p:spTree>
    <p:extLst>
      <p:ext uri="{BB962C8B-B14F-4D97-AF65-F5344CB8AC3E}">
        <p14:creationId xmlns:p14="http://schemas.microsoft.com/office/powerpoint/2010/main" val="132688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External Social Control</a:t>
            </a:r>
          </a:p>
        </p:txBody>
      </p:sp>
      <p:sp>
        <p:nvSpPr>
          <p:cNvPr id="3" name="Content Placeholder 2"/>
          <p:cNvSpPr>
            <a:spLocks noGrp="1"/>
          </p:cNvSpPr>
          <p:nvPr>
            <p:ph idx="1"/>
          </p:nvPr>
        </p:nvSpPr>
        <p:spPr>
          <a:xfrm>
            <a:off x="304800" y="1219200"/>
            <a:ext cx="8610600" cy="4906963"/>
          </a:xfrm>
        </p:spPr>
        <p:txBody>
          <a:bodyPr>
            <a:normAutofit fontScale="85000" lnSpcReduction="20000"/>
          </a:bodyPr>
          <a:lstStyle/>
          <a:p>
            <a:r>
              <a:rPr lang="en-US" dirty="0" smtClean="0"/>
              <a:t>The </a:t>
            </a:r>
            <a:r>
              <a:rPr lang="en-US" dirty="0"/>
              <a:t>process of socialization does not ensure that all people will conform all of the time. For this reason, external social control must also be present. </a:t>
            </a:r>
            <a:endParaRPr lang="en-US" dirty="0" smtClean="0"/>
          </a:p>
          <a:p>
            <a:r>
              <a:rPr lang="en-US" dirty="0" smtClean="0"/>
              <a:t>External </a:t>
            </a:r>
            <a:r>
              <a:rPr lang="en-US" dirty="0"/>
              <a:t>social control is based on social sanctions – rewards and punishments designed to encourage desired </a:t>
            </a:r>
            <a:r>
              <a:rPr lang="en-US" dirty="0" smtClean="0"/>
              <a:t>behavior. </a:t>
            </a:r>
          </a:p>
          <a:p>
            <a:r>
              <a:rPr lang="en-US" dirty="0" smtClean="0"/>
              <a:t>Positive </a:t>
            </a:r>
            <a:r>
              <a:rPr lang="en-US" dirty="0"/>
              <a:t>sanctions (e g . smile o f </a:t>
            </a:r>
            <a:r>
              <a:rPr lang="en-US" dirty="0" smtClean="0"/>
              <a:t>approval</a:t>
            </a:r>
            <a:r>
              <a:rPr lang="en-US" dirty="0"/>
              <a:t>, awards, </a:t>
            </a:r>
            <a:r>
              <a:rPr lang="en-US" dirty="0" smtClean="0"/>
              <a:t>raises</a:t>
            </a:r>
            <a:r>
              <a:rPr lang="en-US" dirty="0"/>
              <a:t>) are used to encourage conformity. </a:t>
            </a:r>
            <a:endParaRPr lang="en-US" dirty="0" smtClean="0"/>
          </a:p>
          <a:p>
            <a:r>
              <a:rPr lang="en-US" dirty="0" smtClean="0"/>
              <a:t>Negative </a:t>
            </a:r>
            <a:r>
              <a:rPr lang="en-US" dirty="0"/>
              <a:t>sanctions (e g . criticism, </a:t>
            </a:r>
            <a:r>
              <a:rPr lang="en-US" dirty="0" smtClean="0"/>
              <a:t>fines</a:t>
            </a:r>
            <a:r>
              <a:rPr lang="en-US" dirty="0"/>
              <a:t>, </a:t>
            </a:r>
            <a:r>
              <a:rPr lang="en-US" dirty="0" smtClean="0"/>
              <a:t>imprisonment</a:t>
            </a:r>
            <a:r>
              <a:rPr lang="en-US" dirty="0"/>
              <a:t>) are intended to stop socially unacceptable </a:t>
            </a:r>
            <a:r>
              <a:rPr lang="en-US" dirty="0" smtClean="0"/>
              <a:t>behavior.</a:t>
            </a:r>
            <a:endParaRPr lang="en-US" dirty="0"/>
          </a:p>
          <a:p>
            <a:r>
              <a:rPr lang="en-US" dirty="0" smtClean="0"/>
              <a:t>Sanctions may </a:t>
            </a:r>
            <a:r>
              <a:rPr lang="en-US" dirty="0"/>
              <a:t>be formal or informal </a:t>
            </a:r>
            <a:r>
              <a:rPr lang="en-US" dirty="0" smtClean="0"/>
              <a:t>-Formal </a:t>
            </a:r>
            <a:r>
              <a:rPr lang="en-US" dirty="0"/>
              <a:t>(</a:t>
            </a:r>
            <a:r>
              <a:rPr lang="en-US" dirty="0" err="1"/>
              <a:t>eg</a:t>
            </a:r>
            <a:r>
              <a:rPr lang="en-US" dirty="0"/>
              <a:t>. low grades, awards, jail time) </a:t>
            </a:r>
            <a:endParaRPr lang="en-US" dirty="0" smtClean="0"/>
          </a:p>
          <a:p>
            <a:r>
              <a:rPr lang="en-US" dirty="0" smtClean="0"/>
              <a:t>Informal </a:t>
            </a:r>
            <a:r>
              <a:rPr lang="en-US" dirty="0"/>
              <a:t>(</a:t>
            </a:r>
            <a:r>
              <a:rPr lang="en-US" dirty="0" err="1"/>
              <a:t>eg</a:t>
            </a:r>
            <a:r>
              <a:rPr lang="en-US" dirty="0"/>
              <a:t>. ridicule, gossip, smiles)</a:t>
            </a:r>
          </a:p>
          <a:p>
            <a:endParaRPr lang="en-US" dirty="0"/>
          </a:p>
          <a:p>
            <a:endParaRPr lang="en-US" dirty="0"/>
          </a:p>
        </p:txBody>
      </p:sp>
      <p:sp>
        <p:nvSpPr>
          <p:cNvPr id="4" name="Slide Number Placeholder 3"/>
          <p:cNvSpPr>
            <a:spLocks noGrp="1"/>
          </p:cNvSpPr>
          <p:nvPr>
            <p:ph type="sldNum" sz="quarter" idx="12"/>
          </p:nvPr>
        </p:nvSpPr>
        <p:spPr/>
        <p:txBody>
          <a:bodyPr/>
          <a:lstStyle/>
          <a:p>
            <a:fld id="{2CB28F86-409A-470B-B45C-E93B34A36BFA}" type="slidenum">
              <a:rPr lang="en-US" smtClean="0"/>
              <a:t>18</a:t>
            </a:fld>
            <a:endParaRPr lang="en-US"/>
          </a:p>
        </p:txBody>
      </p:sp>
    </p:spTree>
    <p:extLst>
      <p:ext uri="{BB962C8B-B14F-4D97-AF65-F5344CB8AC3E}">
        <p14:creationId xmlns:p14="http://schemas.microsoft.com/office/powerpoint/2010/main" val="17333479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Types or Forms of Social Control</a:t>
            </a:r>
            <a:br>
              <a:rPr lang="en-US" dirty="0"/>
            </a:br>
            <a:endParaRPr lang="en-US" dirty="0"/>
          </a:p>
        </p:txBody>
      </p:sp>
      <p:sp>
        <p:nvSpPr>
          <p:cNvPr id="3" name="Content Placeholder 2"/>
          <p:cNvSpPr>
            <a:spLocks noGrp="1"/>
          </p:cNvSpPr>
          <p:nvPr>
            <p:ph idx="1"/>
          </p:nvPr>
        </p:nvSpPr>
        <p:spPr>
          <a:xfrm>
            <a:off x="228600" y="990600"/>
            <a:ext cx="8458200" cy="5135563"/>
          </a:xfrm>
        </p:spPr>
        <p:txBody>
          <a:bodyPr>
            <a:noAutofit/>
          </a:bodyPr>
          <a:lstStyle/>
          <a:p>
            <a:pPr lvl="0"/>
            <a:r>
              <a:rPr lang="en-US" sz="3600" dirty="0"/>
              <a:t>Informal social control </a:t>
            </a:r>
            <a:endParaRPr lang="en-US" sz="3600" dirty="0" smtClean="0"/>
          </a:p>
          <a:p>
            <a:pPr lvl="0"/>
            <a:r>
              <a:rPr lang="en-US" sz="3600" dirty="0" smtClean="0"/>
              <a:t>These </a:t>
            </a:r>
            <a:r>
              <a:rPr lang="en-US" sz="3600" dirty="0"/>
              <a:t>agencies of Social Control have grown according to the needs of the </a:t>
            </a:r>
            <a:r>
              <a:rPr lang="en-US" sz="3600" dirty="0" smtClean="0"/>
              <a:t>society.</a:t>
            </a:r>
          </a:p>
          <a:p>
            <a:pPr lvl="0"/>
            <a:r>
              <a:rPr lang="en-US" sz="3600" dirty="0" smtClean="0"/>
              <a:t>Folk </a:t>
            </a:r>
            <a:r>
              <a:rPr lang="en-US" sz="3600" dirty="0"/>
              <a:t>ways, mores, customs, social norms etc. fall under this category of social control. </a:t>
            </a:r>
            <a:endParaRPr lang="en-US" sz="3600" dirty="0" smtClean="0"/>
          </a:p>
          <a:p>
            <a:pPr lvl="0"/>
            <a:r>
              <a:rPr lang="en-US" sz="3600" dirty="0" smtClean="0"/>
              <a:t>Generally </a:t>
            </a:r>
            <a:r>
              <a:rPr lang="en-US" sz="3600" dirty="0"/>
              <a:t>primary institutions exercise this type of social control.</a:t>
            </a:r>
          </a:p>
          <a:p>
            <a:endParaRPr lang="en-US" sz="3600" dirty="0"/>
          </a:p>
        </p:txBody>
      </p:sp>
      <p:sp>
        <p:nvSpPr>
          <p:cNvPr id="4" name="Slide Number Placeholder 3"/>
          <p:cNvSpPr>
            <a:spLocks noGrp="1"/>
          </p:cNvSpPr>
          <p:nvPr>
            <p:ph type="sldNum" sz="quarter" idx="12"/>
          </p:nvPr>
        </p:nvSpPr>
        <p:spPr/>
        <p:txBody>
          <a:bodyPr/>
          <a:lstStyle/>
          <a:p>
            <a:fld id="{2CB28F86-409A-470B-B45C-E93B34A36BFA}" type="slidenum">
              <a:rPr lang="en-US" smtClean="0"/>
              <a:t>19</a:t>
            </a:fld>
            <a:endParaRPr lang="en-US"/>
          </a:p>
        </p:txBody>
      </p:sp>
    </p:spTree>
    <p:extLst>
      <p:ext uri="{BB962C8B-B14F-4D97-AF65-F5344CB8AC3E}">
        <p14:creationId xmlns:p14="http://schemas.microsoft.com/office/powerpoint/2010/main" val="276379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control</a:t>
            </a:r>
          </a:p>
        </p:txBody>
      </p:sp>
      <p:sp>
        <p:nvSpPr>
          <p:cNvPr id="3" name="Content Placeholder 2"/>
          <p:cNvSpPr>
            <a:spLocks noGrp="1"/>
          </p:cNvSpPr>
          <p:nvPr>
            <p:ph idx="1"/>
          </p:nvPr>
        </p:nvSpPr>
        <p:spPr/>
        <p:txBody>
          <a:bodyPr>
            <a:normAutofit lnSpcReduction="10000"/>
          </a:bodyPr>
          <a:lstStyle/>
          <a:p>
            <a:pPr lvl="0"/>
            <a:r>
              <a:rPr lang="en-US" dirty="0" smtClean="0"/>
              <a:t>Social </a:t>
            </a:r>
            <a:r>
              <a:rPr lang="en-US" dirty="0"/>
              <a:t>control is the pattern, suggestions, persuasion, restraint and coercion by whatever means including physical force by which a society brings into conformity to the approved pattern of behavior. </a:t>
            </a:r>
            <a:endParaRPr lang="en-US" dirty="0" smtClean="0"/>
          </a:p>
          <a:p>
            <a:pPr lvl="0"/>
            <a:r>
              <a:rPr lang="en-US" dirty="0" smtClean="0"/>
              <a:t>Social </a:t>
            </a:r>
            <a:r>
              <a:rPr lang="en-US" dirty="0"/>
              <a:t>control is the way in which entire social order coheres and maintains itself</a:t>
            </a:r>
            <a:r>
              <a:rPr lang="en-US" dirty="0" smtClean="0"/>
              <a:t>.</a:t>
            </a:r>
          </a:p>
          <a:p>
            <a:pPr lvl="0"/>
            <a:r>
              <a:rPr lang="en-US" dirty="0" err="1" smtClean="0">
                <a:latin typeface="DL-Paras.." pitchFamily="2" charset="0"/>
              </a:rPr>
              <a:t>wkqu</a:t>
            </a:r>
            <a:r>
              <a:rPr lang="en-US" dirty="0" smtClean="0">
                <a:latin typeface="DL-Paras.." pitchFamily="2" charset="0"/>
              </a:rPr>
              <a:t>; </a:t>
            </a:r>
            <a:r>
              <a:rPr lang="en-US" dirty="0" err="1" smtClean="0">
                <a:latin typeface="DL-Paras.." pitchFamily="2" charset="0"/>
              </a:rPr>
              <a:t>iudc</a:t>
            </a:r>
            <a:r>
              <a:rPr lang="en-US" dirty="0" smtClean="0">
                <a:latin typeface="DL-Paras.." pitchFamily="2" charset="0"/>
              </a:rPr>
              <a:t> </a:t>
            </a:r>
            <a:r>
              <a:rPr lang="en-US" dirty="0" err="1" smtClean="0">
                <a:latin typeface="DL-Paras.." pitchFamily="2" charset="0"/>
              </a:rPr>
              <a:t>yeisrsug</a:t>
            </a:r>
            <a:r>
              <a:rPr lang="en-US" dirty="0" smtClean="0">
                <a:latin typeface="DL-Paras.." pitchFamily="2" charset="0"/>
              </a:rPr>
              <a:t> </a:t>
            </a:r>
            <a:r>
              <a:rPr lang="en-US" dirty="0" err="1" smtClean="0">
                <a:latin typeface="DL-Paras.." pitchFamily="2" charset="0"/>
              </a:rPr>
              <a:t>wkql</a:t>
            </a:r>
            <a:r>
              <a:rPr lang="en-US" dirty="0" smtClean="0">
                <a:latin typeface="DL-Paras.." pitchFamily="2" charset="0"/>
              </a:rPr>
              <a:t>=,</a:t>
            </a:r>
            <a:r>
              <a:rPr lang="en-US" dirty="0" err="1" smtClean="0">
                <a:latin typeface="DL-Paras.." pitchFamily="2" charset="0"/>
              </a:rPr>
              <a:t>jSug</a:t>
            </a:r>
            <a:r>
              <a:rPr lang="en-US" dirty="0" smtClean="0">
                <a:latin typeface="DL-Paras.." pitchFamily="2" charset="0"/>
              </a:rPr>
              <a:t> </a:t>
            </a:r>
            <a:r>
              <a:rPr lang="en-US" dirty="0" err="1" smtClean="0">
                <a:latin typeface="DL-Paras.." pitchFamily="2" charset="0"/>
              </a:rPr>
              <a:t>n,flfrk</a:t>
            </a:r>
            <a:r>
              <a:rPr lang="en-US" dirty="0" smtClean="0">
                <a:latin typeface="DL-Paras.." pitchFamily="2" charset="0"/>
              </a:rPr>
              <a:t> </a:t>
            </a:r>
            <a:r>
              <a:rPr lang="en-US" dirty="0" err="1" smtClean="0">
                <a:latin typeface="DL-Paras.." pitchFamily="2" charset="0"/>
              </a:rPr>
              <a:t>Wkkaoqlrjk</a:t>
            </a:r>
            <a:r>
              <a:rPr lang="en-US" dirty="0" smtClean="0">
                <a:latin typeface="DL-Paras.." pitchFamily="2" charset="0"/>
              </a:rPr>
              <a:t> </a:t>
            </a:r>
            <a:r>
              <a:rPr lang="en-US" dirty="0" err="1" smtClean="0">
                <a:latin typeface="DL-Paras.." pitchFamily="2" charset="0"/>
              </a:rPr>
              <a:t>l%shdoduhls</a:t>
            </a:r>
            <a:r>
              <a:rPr lang="en-US" dirty="0" smtClean="0">
                <a:latin typeface="DL-Paras.." pitchFamily="2" charset="0"/>
              </a:rPr>
              <a:t> </a:t>
            </a:r>
            <a:endParaRPr lang="en-US" dirty="0">
              <a:latin typeface="DL-Paras.." pitchFamily="2" charset="0"/>
            </a:endParaRPr>
          </a:p>
          <a:p>
            <a:endParaRPr lang="en-US" dirty="0"/>
          </a:p>
        </p:txBody>
      </p:sp>
      <p:sp>
        <p:nvSpPr>
          <p:cNvPr id="4" name="Slide Number Placeholder 3"/>
          <p:cNvSpPr>
            <a:spLocks noGrp="1"/>
          </p:cNvSpPr>
          <p:nvPr>
            <p:ph type="sldNum" sz="quarter" idx="12"/>
          </p:nvPr>
        </p:nvSpPr>
        <p:spPr/>
        <p:txBody>
          <a:bodyPr/>
          <a:lstStyle/>
          <a:p>
            <a:fld id="{2CB28F86-409A-470B-B45C-E93B34A36BFA}" type="slidenum">
              <a:rPr lang="en-US" smtClean="0"/>
              <a:t>2</a:t>
            </a:fld>
            <a:endParaRPr lang="en-US"/>
          </a:p>
        </p:txBody>
      </p:sp>
    </p:spTree>
    <p:extLst>
      <p:ext uri="{BB962C8B-B14F-4D97-AF65-F5344CB8AC3E}">
        <p14:creationId xmlns:p14="http://schemas.microsoft.com/office/powerpoint/2010/main" val="19007083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Agencies of Social Control</a:t>
            </a:r>
          </a:p>
        </p:txBody>
      </p:sp>
      <p:sp>
        <p:nvSpPr>
          <p:cNvPr id="3" name="Content Placeholder 2"/>
          <p:cNvSpPr>
            <a:spLocks noGrp="1"/>
          </p:cNvSpPr>
          <p:nvPr>
            <p:ph idx="1"/>
          </p:nvPr>
        </p:nvSpPr>
        <p:spPr>
          <a:xfrm>
            <a:off x="304800" y="1219200"/>
            <a:ext cx="8534400" cy="5334000"/>
          </a:xfrm>
        </p:spPr>
        <p:txBody>
          <a:bodyPr>
            <a:normAutofit fontScale="77500" lnSpcReduction="20000"/>
          </a:bodyPr>
          <a:lstStyle/>
          <a:p>
            <a:pPr lvl="0"/>
            <a:r>
              <a:rPr lang="en-US" sz="4000" dirty="0" smtClean="0"/>
              <a:t>There </a:t>
            </a:r>
            <a:r>
              <a:rPr lang="en-US" sz="4000" dirty="0"/>
              <a:t>are following agencies of social control </a:t>
            </a:r>
            <a:endParaRPr lang="en-US" sz="4000" dirty="0" smtClean="0"/>
          </a:p>
          <a:p>
            <a:pPr lvl="0"/>
            <a:r>
              <a:rPr lang="en-US" sz="4000" dirty="0" smtClean="0"/>
              <a:t>Law </a:t>
            </a:r>
          </a:p>
          <a:p>
            <a:pPr lvl="0"/>
            <a:r>
              <a:rPr lang="en-US" sz="4000" dirty="0" smtClean="0"/>
              <a:t>State </a:t>
            </a:r>
          </a:p>
          <a:p>
            <a:pPr lvl="0"/>
            <a:r>
              <a:rPr lang="en-US" sz="4000" dirty="0" smtClean="0"/>
              <a:t>Education </a:t>
            </a:r>
          </a:p>
          <a:p>
            <a:pPr lvl="0"/>
            <a:r>
              <a:rPr lang="en-US" sz="4000" dirty="0" smtClean="0"/>
              <a:t>Folkways </a:t>
            </a:r>
          </a:p>
          <a:p>
            <a:pPr lvl="0"/>
            <a:r>
              <a:rPr lang="en-US" sz="4000" dirty="0" smtClean="0"/>
              <a:t>Mores </a:t>
            </a:r>
          </a:p>
          <a:p>
            <a:pPr lvl="0"/>
            <a:r>
              <a:rPr lang="en-US" sz="4000" dirty="0" smtClean="0"/>
              <a:t>Administration </a:t>
            </a:r>
          </a:p>
          <a:p>
            <a:pPr lvl="0"/>
            <a:r>
              <a:rPr lang="en-US" sz="4000" dirty="0" smtClean="0"/>
              <a:t>Religions </a:t>
            </a:r>
          </a:p>
          <a:p>
            <a:pPr lvl="0"/>
            <a:r>
              <a:rPr lang="en-US" sz="4000" dirty="0" smtClean="0"/>
              <a:t>Family </a:t>
            </a:r>
          </a:p>
          <a:p>
            <a:pPr lvl="0"/>
            <a:r>
              <a:rPr lang="en-US" sz="4000" dirty="0" smtClean="0"/>
              <a:t>Neighborhood </a:t>
            </a:r>
          </a:p>
          <a:p>
            <a:pPr lvl="0"/>
            <a:r>
              <a:rPr lang="en-US" sz="4000" dirty="0" smtClean="0"/>
              <a:t>Public </a:t>
            </a:r>
            <a:r>
              <a:rPr lang="en-US" sz="4000" dirty="0"/>
              <a:t>Opinion</a:t>
            </a:r>
          </a:p>
          <a:p>
            <a:endParaRPr lang="en-US" dirty="0"/>
          </a:p>
        </p:txBody>
      </p:sp>
      <p:sp>
        <p:nvSpPr>
          <p:cNvPr id="4" name="Slide Number Placeholder 3"/>
          <p:cNvSpPr>
            <a:spLocks noGrp="1"/>
          </p:cNvSpPr>
          <p:nvPr>
            <p:ph type="sldNum" sz="quarter" idx="12"/>
          </p:nvPr>
        </p:nvSpPr>
        <p:spPr/>
        <p:txBody>
          <a:bodyPr/>
          <a:lstStyle/>
          <a:p>
            <a:fld id="{2CB28F86-409A-470B-B45C-E93B34A36BFA}" type="slidenum">
              <a:rPr lang="en-US" smtClean="0"/>
              <a:t>20</a:t>
            </a:fld>
            <a:endParaRPr lang="en-US"/>
          </a:p>
        </p:txBody>
      </p:sp>
    </p:spTree>
    <p:extLst>
      <p:ext uri="{BB962C8B-B14F-4D97-AF65-F5344CB8AC3E}">
        <p14:creationId xmlns:p14="http://schemas.microsoft.com/office/powerpoint/2010/main" val="35756694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Law</a:t>
            </a:r>
          </a:p>
        </p:txBody>
      </p:sp>
      <p:sp>
        <p:nvSpPr>
          <p:cNvPr id="3" name="Content Placeholder 2"/>
          <p:cNvSpPr>
            <a:spLocks noGrp="1"/>
          </p:cNvSpPr>
          <p:nvPr>
            <p:ph idx="1"/>
          </p:nvPr>
        </p:nvSpPr>
        <p:spPr/>
        <p:txBody>
          <a:bodyPr>
            <a:normAutofit/>
          </a:bodyPr>
          <a:lstStyle/>
          <a:p>
            <a:pPr lvl="0"/>
            <a:r>
              <a:rPr lang="en-US" sz="3600" dirty="0" smtClean="0"/>
              <a:t>Law  </a:t>
            </a:r>
            <a:r>
              <a:rPr lang="en-US" sz="3600" dirty="0"/>
              <a:t>is an important formal means of Control to regulate the individual </a:t>
            </a:r>
            <a:r>
              <a:rPr lang="en-US" sz="3600" dirty="0" err="1"/>
              <a:t>behaviour</a:t>
            </a:r>
            <a:r>
              <a:rPr lang="en-US" sz="3600" dirty="0"/>
              <a:t> in society</a:t>
            </a:r>
          </a:p>
          <a:p>
            <a:endParaRPr lang="en-US" sz="3600" dirty="0"/>
          </a:p>
        </p:txBody>
      </p:sp>
      <p:sp>
        <p:nvSpPr>
          <p:cNvPr id="4" name="Slide Number Placeholder 3"/>
          <p:cNvSpPr>
            <a:spLocks noGrp="1"/>
          </p:cNvSpPr>
          <p:nvPr>
            <p:ph type="sldNum" sz="quarter" idx="12"/>
          </p:nvPr>
        </p:nvSpPr>
        <p:spPr/>
        <p:txBody>
          <a:bodyPr/>
          <a:lstStyle/>
          <a:p>
            <a:fld id="{2CB28F86-409A-470B-B45C-E93B34A36BFA}" type="slidenum">
              <a:rPr lang="en-US" smtClean="0"/>
              <a:t>21</a:t>
            </a:fld>
            <a:endParaRPr lang="en-US"/>
          </a:p>
        </p:txBody>
      </p:sp>
    </p:spTree>
    <p:extLst>
      <p:ext uri="{BB962C8B-B14F-4D97-AF65-F5344CB8AC3E}">
        <p14:creationId xmlns:p14="http://schemas.microsoft.com/office/powerpoint/2010/main" val="5854601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states</a:t>
            </a:r>
          </a:p>
        </p:txBody>
      </p:sp>
      <p:sp>
        <p:nvSpPr>
          <p:cNvPr id="3" name="Content Placeholder 2"/>
          <p:cNvSpPr>
            <a:spLocks noGrp="1"/>
          </p:cNvSpPr>
          <p:nvPr>
            <p:ph idx="1"/>
          </p:nvPr>
        </p:nvSpPr>
        <p:spPr/>
        <p:txBody>
          <a:bodyPr/>
          <a:lstStyle/>
          <a:p>
            <a:pPr lvl="0"/>
            <a:r>
              <a:rPr lang="en-US" dirty="0"/>
              <a:t>Modern nation-states strive to be welfare states, i.e. they seek to provide to the citizens a wide range of social services like education and medical </a:t>
            </a:r>
            <a:r>
              <a:rPr lang="en-US" dirty="0" err="1" smtClean="0"/>
              <a:t>care.</a:t>
            </a:r>
            <a:r>
              <a:rPr lang="en-US" dirty="0" err="1" smtClean="0">
                <a:latin typeface="DL-Paras.." pitchFamily="2" charset="0"/>
              </a:rPr>
              <a:t>myiqlus</a:t>
            </a:r>
            <a:r>
              <a:rPr lang="en-US" dirty="0" smtClean="0">
                <a:latin typeface="DL-Paras.." pitchFamily="2" charset="0"/>
              </a:rPr>
              <a:t> </a:t>
            </a:r>
            <a:r>
              <a:rPr lang="en-US" dirty="0" err="1" smtClean="0">
                <a:latin typeface="DL-Paras.." pitchFamily="2" charset="0"/>
              </a:rPr>
              <a:t>iemhSu</a:t>
            </a:r>
            <a:r>
              <a:rPr lang="en-US" dirty="0" smtClean="0">
                <a:latin typeface="DL-Paras.." pitchFamily="2" charset="0"/>
              </a:rPr>
              <a:t> ;=,</a:t>
            </a:r>
            <a:r>
              <a:rPr lang="en-US" dirty="0" err="1" smtClean="0">
                <a:latin typeface="DL-Paras.." pitchFamily="2" charset="0"/>
              </a:rPr>
              <a:t>ska</a:t>
            </a:r>
            <a:r>
              <a:rPr lang="en-US" dirty="0" smtClean="0">
                <a:latin typeface="DL-Paras.." pitchFamily="2" charset="0"/>
              </a:rPr>
              <a:t> </a:t>
            </a:r>
            <a:r>
              <a:rPr lang="en-US" dirty="0" err="1" smtClean="0">
                <a:latin typeface="DL-Paras.." pitchFamily="2" charset="0"/>
              </a:rPr>
              <a:t>iudc</a:t>
            </a:r>
            <a:r>
              <a:rPr lang="en-US" dirty="0" smtClean="0">
                <a:latin typeface="DL-Paras.." pitchFamily="2" charset="0"/>
              </a:rPr>
              <a:t> </a:t>
            </a:r>
            <a:r>
              <a:rPr lang="en-US" dirty="0" err="1" smtClean="0">
                <a:latin typeface="DL-Paras.." pitchFamily="2" charset="0"/>
              </a:rPr>
              <a:t>jsfrdaOs</a:t>
            </a:r>
            <a:r>
              <a:rPr lang="en-US" dirty="0" smtClean="0">
                <a:latin typeface="DL-Paras.." pitchFamily="2" charset="0"/>
              </a:rPr>
              <a:t> </a:t>
            </a:r>
            <a:r>
              <a:rPr lang="en-US" dirty="0" err="1" smtClean="0">
                <a:latin typeface="DL-Paras.." pitchFamily="2" charset="0"/>
              </a:rPr>
              <a:t>yeisrsu</a:t>
            </a:r>
            <a:r>
              <a:rPr lang="en-US" dirty="0" smtClean="0">
                <a:latin typeface="DL-Paras.." pitchFamily="2" charset="0"/>
              </a:rPr>
              <a:t> </a:t>
            </a:r>
            <a:r>
              <a:rPr lang="en-US" dirty="0" err="1" smtClean="0">
                <a:latin typeface="DL-Paras.." pitchFamily="2" charset="0"/>
              </a:rPr>
              <a:t>wvqlsrsu</a:t>
            </a:r>
            <a:endParaRPr lang="en-US" dirty="0" smtClean="0"/>
          </a:p>
          <a:p>
            <a:pPr lvl="0"/>
            <a:r>
              <a:rPr lang="en-US" dirty="0" smtClean="0"/>
              <a:t>In </a:t>
            </a:r>
            <a:r>
              <a:rPr lang="en-US" dirty="0"/>
              <a:t>modern societies, State has become increasingly important as an agent of social control.</a:t>
            </a:r>
          </a:p>
          <a:p>
            <a:endParaRPr lang="en-US" dirty="0"/>
          </a:p>
        </p:txBody>
      </p:sp>
      <p:sp>
        <p:nvSpPr>
          <p:cNvPr id="4" name="Slide Number Placeholder 3"/>
          <p:cNvSpPr>
            <a:spLocks noGrp="1"/>
          </p:cNvSpPr>
          <p:nvPr>
            <p:ph type="sldNum" sz="quarter" idx="12"/>
          </p:nvPr>
        </p:nvSpPr>
        <p:spPr/>
        <p:txBody>
          <a:bodyPr/>
          <a:lstStyle/>
          <a:p>
            <a:fld id="{2CB28F86-409A-470B-B45C-E93B34A36BFA}" type="slidenum">
              <a:rPr lang="en-US" smtClean="0"/>
              <a:t>22</a:t>
            </a:fld>
            <a:endParaRPr lang="en-US"/>
          </a:p>
        </p:txBody>
      </p:sp>
    </p:spTree>
    <p:extLst>
      <p:ext uri="{BB962C8B-B14F-4D97-AF65-F5344CB8AC3E}">
        <p14:creationId xmlns:p14="http://schemas.microsoft.com/office/powerpoint/2010/main" val="19986685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a:t>
            </a:r>
            <a:endParaRPr lang="en-US" dirty="0"/>
          </a:p>
        </p:txBody>
      </p:sp>
      <p:sp>
        <p:nvSpPr>
          <p:cNvPr id="3" name="Content Placeholder 2"/>
          <p:cNvSpPr>
            <a:spLocks noGrp="1"/>
          </p:cNvSpPr>
          <p:nvPr>
            <p:ph idx="1"/>
          </p:nvPr>
        </p:nvSpPr>
        <p:spPr/>
        <p:txBody>
          <a:bodyPr/>
          <a:lstStyle/>
          <a:p>
            <a:pPr lvl="0"/>
            <a:r>
              <a:rPr lang="en-US" dirty="0"/>
              <a:t>It is education, which makes all efforts to discipline the mind of the student in the school so that he can realize the importance of social </a:t>
            </a:r>
            <a:r>
              <a:rPr lang="en-US" dirty="0" err="1" smtClean="0"/>
              <a:t>control.</a:t>
            </a:r>
            <a:r>
              <a:rPr lang="en-US" dirty="0" err="1" smtClean="0">
                <a:latin typeface="DL-Paras.." pitchFamily="2" charset="0"/>
              </a:rPr>
              <a:t>mqoa</a:t>
            </a:r>
            <a:r>
              <a:rPr lang="en-US" dirty="0" smtClean="0">
                <a:latin typeface="DL-Paras.." pitchFamily="2" charset="0"/>
              </a:rPr>
              <a:t>., </a:t>
            </a:r>
            <a:r>
              <a:rPr lang="en-US" dirty="0" err="1" smtClean="0">
                <a:latin typeface="DL-Paras.." pitchFamily="2" charset="0"/>
              </a:rPr>
              <a:t>uki</a:t>
            </a:r>
            <a:r>
              <a:rPr lang="en-US" dirty="0" smtClean="0">
                <a:latin typeface="DL-Paras.." pitchFamily="2" charset="0"/>
              </a:rPr>
              <a:t> </a:t>
            </a:r>
            <a:r>
              <a:rPr lang="en-US" dirty="0" err="1" smtClean="0">
                <a:latin typeface="DL-Paras.." pitchFamily="2" charset="0"/>
              </a:rPr>
              <a:t>oshqKqlsrsu</a:t>
            </a:r>
            <a:r>
              <a:rPr lang="en-US" dirty="0" smtClean="0">
                <a:latin typeface="DL-Paras.." pitchFamily="2" charset="0"/>
              </a:rPr>
              <a:t> </a:t>
            </a:r>
            <a:r>
              <a:rPr lang="en-US" dirty="0" err="1" smtClean="0">
                <a:latin typeface="DL-Paras.." pitchFamily="2" charset="0"/>
              </a:rPr>
              <a:t>yd</a:t>
            </a:r>
            <a:r>
              <a:rPr lang="en-US" dirty="0" smtClean="0">
                <a:latin typeface="DL-Paras.." pitchFamily="2" charset="0"/>
              </a:rPr>
              <a:t> </a:t>
            </a:r>
            <a:r>
              <a:rPr lang="en-US" dirty="0" err="1" smtClean="0">
                <a:latin typeface="DL-Paras.." pitchFamily="2" charset="0"/>
              </a:rPr>
              <a:t>jskhla</a:t>
            </a:r>
            <a:r>
              <a:rPr lang="en-US" dirty="0" smtClean="0">
                <a:latin typeface="DL-Paras.." pitchFamily="2" charset="0"/>
              </a:rPr>
              <a:t> </a:t>
            </a:r>
            <a:r>
              <a:rPr lang="en-US" dirty="0" err="1" smtClean="0">
                <a:latin typeface="DL-Paras.." pitchFamily="2" charset="0"/>
              </a:rPr>
              <a:t>we;sldrsu</a:t>
            </a:r>
            <a:r>
              <a:rPr lang="en-US" dirty="0" smtClean="0">
                <a:latin typeface="DL-Paras.." pitchFamily="2" charset="0"/>
              </a:rPr>
              <a:t> ;=,</a:t>
            </a:r>
            <a:r>
              <a:rPr lang="en-US" dirty="0" err="1" smtClean="0">
                <a:latin typeface="DL-Paras.." pitchFamily="2" charset="0"/>
              </a:rPr>
              <a:t>ska</a:t>
            </a:r>
            <a:r>
              <a:rPr lang="en-US" dirty="0" smtClean="0">
                <a:latin typeface="DL-Paras.." pitchFamily="2" charset="0"/>
              </a:rPr>
              <a:t> </a:t>
            </a:r>
            <a:r>
              <a:rPr lang="en-US" dirty="0" err="1" smtClean="0">
                <a:latin typeface="DL-Paras.." pitchFamily="2" charset="0"/>
              </a:rPr>
              <a:t>iudc</a:t>
            </a:r>
            <a:r>
              <a:rPr lang="en-US" dirty="0" smtClean="0">
                <a:latin typeface="DL-Paras.." pitchFamily="2" charset="0"/>
              </a:rPr>
              <a:t> </a:t>
            </a:r>
            <a:r>
              <a:rPr lang="en-US" dirty="0" err="1" smtClean="0">
                <a:latin typeface="DL-Paras.." pitchFamily="2" charset="0"/>
              </a:rPr>
              <a:t>md,khl</a:t>
            </a:r>
            <a:r>
              <a:rPr lang="en-US" dirty="0" smtClean="0">
                <a:latin typeface="DL-Paras.." pitchFamily="2" charset="0"/>
              </a:rPr>
              <a:t> </a:t>
            </a:r>
            <a:r>
              <a:rPr lang="en-US" dirty="0" err="1" smtClean="0">
                <a:latin typeface="DL-Paras.." pitchFamily="2" charset="0"/>
              </a:rPr>
              <a:t>jgskdlu</a:t>
            </a:r>
            <a:r>
              <a:rPr lang="en-US" dirty="0" smtClean="0">
                <a:latin typeface="DL-Paras.." pitchFamily="2" charset="0"/>
              </a:rPr>
              <a:t> </a:t>
            </a:r>
            <a:r>
              <a:rPr lang="en-US" dirty="0" err="1" smtClean="0">
                <a:latin typeface="DL-Paras.." pitchFamily="2" charset="0"/>
              </a:rPr>
              <a:t>wjfndaO</a:t>
            </a:r>
            <a:r>
              <a:rPr lang="en-US" dirty="0" smtClean="0">
                <a:latin typeface="DL-Paras.." pitchFamily="2" charset="0"/>
              </a:rPr>
              <a:t> </a:t>
            </a:r>
            <a:r>
              <a:rPr lang="en-US" dirty="0" err="1" smtClean="0">
                <a:latin typeface="DL-Paras.." pitchFamily="2" charset="0"/>
              </a:rPr>
              <a:t>lrjSu</a:t>
            </a:r>
            <a:endParaRPr lang="en-US" dirty="0"/>
          </a:p>
          <a:p>
            <a:endParaRPr lang="en-US" dirty="0"/>
          </a:p>
        </p:txBody>
      </p:sp>
      <p:sp>
        <p:nvSpPr>
          <p:cNvPr id="4" name="Slide Number Placeholder 3"/>
          <p:cNvSpPr>
            <a:spLocks noGrp="1"/>
          </p:cNvSpPr>
          <p:nvPr>
            <p:ph type="sldNum" sz="quarter" idx="12"/>
          </p:nvPr>
        </p:nvSpPr>
        <p:spPr/>
        <p:txBody>
          <a:bodyPr/>
          <a:lstStyle/>
          <a:p>
            <a:fld id="{2CB28F86-409A-470B-B45C-E93B34A36BFA}" type="slidenum">
              <a:rPr lang="en-US" smtClean="0"/>
              <a:t>23</a:t>
            </a:fld>
            <a:endParaRPr lang="en-US"/>
          </a:p>
        </p:txBody>
      </p:sp>
    </p:spTree>
    <p:extLst>
      <p:ext uri="{BB962C8B-B14F-4D97-AF65-F5344CB8AC3E}">
        <p14:creationId xmlns:p14="http://schemas.microsoft.com/office/powerpoint/2010/main" val="12268074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Folkways</a:t>
            </a:r>
          </a:p>
        </p:txBody>
      </p:sp>
      <p:sp>
        <p:nvSpPr>
          <p:cNvPr id="3" name="Content Placeholder 2"/>
          <p:cNvSpPr>
            <a:spLocks noGrp="1"/>
          </p:cNvSpPr>
          <p:nvPr>
            <p:ph idx="1"/>
          </p:nvPr>
        </p:nvSpPr>
        <p:spPr/>
        <p:txBody>
          <a:bodyPr/>
          <a:lstStyle/>
          <a:p>
            <a:r>
              <a:rPr lang="en-US" dirty="0" smtClean="0"/>
              <a:t>Folkways </a:t>
            </a:r>
            <a:r>
              <a:rPr lang="en-US" dirty="0"/>
              <a:t>are norms to which individuals conform. It is customary to do so. Conformity to folkways is not enforced by law or any other agency of the </a:t>
            </a:r>
            <a:r>
              <a:rPr lang="en-US" dirty="0" smtClean="0"/>
              <a:t>society </a:t>
            </a:r>
            <a:r>
              <a:rPr lang="en-US" dirty="0" err="1" smtClean="0">
                <a:latin typeface="DL-Paras.." pitchFamily="2" charset="0"/>
              </a:rPr>
              <a:t>mqoa</a:t>
            </a:r>
            <a:r>
              <a:rPr lang="en-US" dirty="0" smtClean="0">
                <a:latin typeface="DL-Paras.." pitchFamily="2" charset="0"/>
              </a:rPr>
              <a:t>.,</a:t>
            </a:r>
            <a:r>
              <a:rPr lang="en-US" dirty="0" err="1" smtClean="0">
                <a:latin typeface="DL-Paras.." pitchFamily="2" charset="0"/>
              </a:rPr>
              <a:t>hka</a:t>
            </a:r>
            <a:r>
              <a:rPr lang="en-US" dirty="0" smtClean="0">
                <a:latin typeface="DL-Paras.." pitchFamily="2" charset="0"/>
              </a:rPr>
              <a:t> </a:t>
            </a:r>
            <a:r>
              <a:rPr lang="en-US" dirty="0" err="1" smtClean="0">
                <a:latin typeface="DL-Paras.." pitchFamily="2" charset="0"/>
              </a:rPr>
              <a:t>wkq</a:t>
            </a:r>
            <a:r>
              <a:rPr lang="en-US" dirty="0" smtClean="0">
                <a:latin typeface="DL-Paras.." pitchFamily="2" charset="0"/>
              </a:rPr>
              <a:t>.;</a:t>
            </a:r>
            <a:r>
              <a:rPr lang="en-US" dirty="0" err="1" smtClean="0">
                <a:latin typeface="DL-Paras.." pitchFamily="2" charset="0"/>
              </a:rPr>
              <a:t>jsh</a:t>
            </a:r>
            <a:r>
              <a:rPr lang="en-US" dirty="0" smtClean="0">
                <a:latin typeface="DL-Paras.." pitchFamily="2" charset="0"/>
              </a:rPr>
              <a:t> </a:t>
            </a:r>
            <a:r>
              <a:rPr lang="en-US" dirty="0" err="1" smtClean="0">
                <a:latin typeface="DL-Paras.." pitchFamily="2" charset="0"/>
              </a:rPr>
              <a:t>hq</a:t>
            </a:r>
            <a:r>
              <a:rPr lang="en-US" dirty="0" smtClean="0">
                <a:latin typeface="DL-Paras.." pitchFamily="2" charset="0"/>
              </a:rPr>
              <a:t>;= </a:t>
            </a:r>
            <a:r>
              <a:rPr lang="en-US" dirty="0" err="1" smtClean="0">
                <a:latin typeface="DL-Paras.." pitchFamily="2" charset="0"/>
              </a:rPr>
              <a:t>iudc</a:t>
            </a:r>
            <a:r>
              <a:rPr lang="en-US" dirty="0" smtClean="0">
                <a:latin typeface="DL-Paras.." pitchFamily="2" charset="0"/>
              </a:rPr>
              <a:t> </a:t>
            </a:r>
            <a:r>
              <a:rPr lang="en-US" dirty="0" err="1" smtClean="0">
                <a:latin typeface="DL-Paras.." pitchFamily="2" charset="0"/>
              </a:rPr>
              <a:t>ium%odhka</a:t>
            </a:r>
            <a:r>
              <a:rPr lang="en-US" dirty="0" smtClean="0">
                <a:latin typeface="DL-Paras.." pitchFamily="2" charset="0"/>
              </a:rPr>
              <a:t> </a:t>
            </a:r>
            <a:endParaRPr lang="en-US" dirty="0" smtClean="0"/>
          </a:p>
          <a:p>
            <a:pPr lvl="0"/>
            <a:r>
              <a:rPr lang="en-US" dirty="0"/>
              <a:t>Folkways are manifested in matters of dress, food habits, observance of rituals, forms of worship and methods of greeting etc.</a:t>
            </a:r>
          </a:p>
          <a:p>
            <a:endParaRPr lang="en-US" dirty="0"/>
          </a:p>
        </p:txBody>
      </p:sp>
      <p:sp>
        <p:nvSpPr>
          <p:cNvPr id="4" name="Slide Number Placeholder 3"/>
          <p:cNvSpPr>
            <a:spLocks noGrp="1"/>
          </p:cNvSpPr>
          <p:nvPr>
            <p:ph type="sldNum" sz="quarter" idx="12"/>
          </p:nvPr>
        </p:nvSpPr>
        <p:spPr/>
        <p:txBody>
          <a:bodyPr/>
          <a:lstStyle/>
          <a:p>
            <a:fld id="{2CB28F86-409A-470B-B45C-E93B34A36BFA}" type="slidenum">
              <a:rPr lang="en-US" smtClean="0"/>
              <a:t>24</a:t>
            </a:fld>
            <a:endParaRPr lang="en-US"/>
          </a:p>
        </p:txBody>
      </p:sp>
    </p:spTree>
    <p:extLst>
      <p:ext uri="{BB962C8B-B14F-4D97-AF65-F5344CB8AC3E}">
        <p14:creationId xmlns:p14="http://schemas.microsoft.com/office/powerpoint/2010/main" val="18487956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Mores</a:t>
            </a:r>
          </a:p>
        </p:txBody>
      </p:sp>
      <p:sp>
        <p:nvSpPr>
          <p:cNvPr id="3" name="Content Placeholder 2"/>
          <p:cNvSpPr>
            <a:spLocks noGrp="1"/>
          </p:cNvSpPr>
          <p:nvPr>
            <p:ph idx="1"/>
          </p:nvPr>
        </p:nvSpPr>
        <p:spPr/>
        <p:txBody>
          <a:bodyPr/>
          <a:lstStyle/>
          <a:p>
            <a:r>
              <a:rPr lang="en-US" dirty="0"/>
              <a:t>‘Mores’ represent another category of norms. Mores are considered to be essential for group </a:t>
            </a:r>
            <a:r>
              <a:rPr lang="en-US" dirty="0" smtClean="0"/>
              <a:t>welfare </a:t>
            </a:r>
            <a:endParaRPr lang="en-US" dirty="0" smtClean="0"/>
          </a:p>
          <a:p>
            <a:r>
              <a:rPr lang="en-US" dirty="0"/>
              <a:t>Mores seek to regulate the relationship between individuals in defined situations</a:t>
            </a:r>
            <a:r>
              <a:rPr lang="en-US" dirty="0" smtClean="0"/>
              <a:t>,</a:t>
            </a:r>
          </a:p>
          <a:p>
            <a:pPr lvl="0"/>
            <a:r>
              <a:rPr lang="en-US" dirty="0"/>
              <a:t>The positive mores prescribe behavior patterns while the negative mores or taboos prescribe or prohibit behavior patterns.</a:t>
            </a:r>
          </a:p>
          <a:p>
            <a:endParaRPr lang="en-US" dirty="0"/>
          </a:p>
        </p:txBody>
      </p:sp>
      <p:sp>
        <p:nvSpPr>
          <p:cNvPr id="4" name="Slide Number Placeholder 3"/>
          <p:cNvSpPr>
            <a:spLocks noGrp="1"/>
          </p:cNvSpPr>
          <p:nvPr>
            <p:ph type="sldNum" sz="quarter" idx="12"/>
          </p:nvPr>
        </p:nvSpPr>
        <p:spPr/>
        <p:txBody>
          <a:bodyPr/>
          <a:lstStyle/>
          <a:p>
            <a:fld id="{2CB28F86-409A-470B-B45C-E93B34A36BFA}" type="slidenum">
              <a:rPr lang="en-US" smtClean="0"/>
              <a:t>25</a:t>
            </a:fld>
            <a:endParaRPr lang="en-US"/>
          </a:p>
        </p:txBody>
      </p:sp>
    </p:spTree>
    <p:extLst>
      <p:ext uri="{BB962C8B-B14F-4D97-AF65-F5344CB8AC3E}">
        <p14:creationId xmlns:p14="http://schemas.microsoft.com/office/powerpoint/2010/main" val="5320749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Religion</a:t>
            </a:r>
          </a:p>
        </p:txBody>
      </p:sp>
      <p:sp>
        <p:nvSpPr>
          <p:cNvPr id="3" name="Content Placeholder 2"/>
          <p:cNvSpPr>
            <a:spLocks noGrp="1"/>
          </p:cNvSpPr>
          <p:nvPr>
            <p:ph idx="1"/>
          </p:nvPr>
        </p:nvSpPr>
        <p:spPr/>
        <p:txBody>
          <a:bodyPr/>
          <a:lstStyle/>
          <a:p>
            <a:pPr lvl="0"/>
            <a:r>
              <a:rPr lang="en-US" dirty="0"/>
              <a:t>Religion serves as an important agency of social control. </a:t>
            </a:r>
            <a:r>
              <a:rPr lang="en-US" dirty="0">
                <a:sym typeface="Symbol" panose="05050102010706020507" pitchFamily="18" charset="2"/>
              </a:rPr>
              <a:t></a:t>
            </a:r>
            <a:r>
              <a:rPr lang="en-US" dirty="0"/>
              <a:t> It is religion, which supports the folkways and modes of a society by playing super natural sanctions behind them. It adopts negative as well as positive means to regulate the behavior of the individuals in society.</a:t>
            </a:r>
          </a:p>
          <a:p>
            <a:endParaRPr lang="en-US" dirty="0"/>
          </a:p>
        </p:txBody>
      </p:sp>
      <p:sp>
        <p:nvSpPr>
          <p:cNvPr id="4" name="Slide Number Placeholder 3"/>
          <p:cNvSpPr>
            <a:spLocks noGrp="1"/>
          </p:cNvSpPr>
          <p:nvPr>
            <p:ph type="sldNum" sz="quarter" idx="12"/>
          </p:nvPr>
        </p:nvSpPr>
        <p:spPr/>
        <p:txBody>
          <a:bodyPr/>
          <a:lstStyle/>
          <a:p>
            <a:fld id="{2CB28F86-409A-470B-B45C-E93B34A36BFA}" type="slidenum">
              <a:rPr lang="en-US" smtClean="0"/>
              <a:t>26</a:t>
            </a:fld>
            <a:endParaRPr lang="en-US"/>
          </a:p>
        </p:txBody>
      </p:sp>
    </p:spTree>
    <p:extLst>
      <p:ext uri="{BB962C8B-B14F-4D97-AF65-F5344CB8AC3E}">
        <p14:creationId xmlns:p14="http://schemas.microsoft.com/office/powerpoint/2010/main" val="33705145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p:txBody>
          <a:bodyPr/>
          <a:lstStyle/>
          <a:p>
            <a:pPr lvl="0"/>
            <a:r>
              <a:rPr lang="en-US" dirty="0"/>
              <a:t>Administration </a:t>
            </a:r>
            <a:r>
              <a:rPr lang="en-US" dirty="0" smtClean="0"/>
              <a:t>- </a:t>
            </a:r>
            <a:r>
              <a:rPr lang="en-US" dirty="0"/>
              <a:t>Administration is very powerful and the most effective instrument of social control. </a:t>
            </a:r>
            <a:endParaRPr lang="en-US" dirty="0" smtClean="0"/>
          </a:p>
          <a:p>
            <a:pPr lvl="0"/>
            <a:r>
              <a:rPr lang="en-US" dirty="0" smtClean="0"/>
              <a:t>It </a:t>
            </a:r>
            <a:r>
              <a:rPr lang="en-US" dirty="0"/>
              <a:t>forces the individual to obey social control. </a:t>
            </a:r>
            <a:endParaRPr lang="en-US" dirty="0" smtClean="0"/>
          </a:p>
          <a:p>
            <a:pPr lvl="0"/>
            <a:r>
              <a:rPr lang="en-US" dirty="0" smtClean="0"/>
              <a:t>The </a:t>
            </a:r>
            <a:r>
              <a:rPr lang="en-US" dirty="0"/>
              <a:t>administrations punish the violators with the help of the police, the army </a:t>
            </a:r>
            <a:r>
              <a:rPr lang="en-US" dirty="0" err="1"/>
              <a:t>etc</a:t>
            </a:r>
            <a:endParaRPr lang="en-US" dirty="0"/>
          </a:p>
          <a:p>
            <a:endParaRPr lang="en-US" dirty="0"/>
          </a:p>
        </p:txBody>
      </p:sp>
      <p:sp>
        <p:nvSpPr>
          <p:cNvPr id="4" name="Slide Number Placeholder 3"/>
          <p:cNvSpPr>
            <a:spLocks noGrp="1"/>
          </p:cNvSpPr>
          <p:nvPr>
            <p:ph type="sldNum" sz="quarter" idx="12"/>
          </p:nvPr>
        </p:nvSpPr>
        <p:spPr/>
        <p:txBody>
          <a:bodyPr/>
          <a:lstStyle/>
          <a:p>
            <a:fld id="{2CB28F86-409A-470B-B45C-E93B34A36BFA}" type="slidenum">
              <a:rPr lang="en-US" smtClean="0"/>
              <a:t>27</a:t>
            </a:fld>
            <a:endParaRPr lang="en-US"/>
          </a:p>
        </p:txBody>
      </p:sp>
    </p:spTree>
    <p:extLst>
      <p:ext uri="{BB962C8B-B14F-4D97-AF65-F5344CB8AC3E}">
        <p14:creationId xmlns:p14="http://schemas.microsoft.com/office/powerpoint/2010/main" val="6588801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Family</a:t>
            </a:r>
          </a:p>
        </p:txBody>
      </p:sp>
      <p:sp>
        <p:nvSpPr>
          <p:cNvPr id="3" name="Content Placeholder 2"/>
          <p:cNvSpPr>
            <a:spLocks noGrp="1"/>
          </p:cNvSpPr>
          <p:nvPr>
            <p:ph idx="1"/>
          </p:nvPr>
        </p:nvSpPr>
        <p:spPr>
          <a:xfrm>
            <a:off x="457200" y="1143000"/>
            <a:ext cx="8229600" cy="4983163"/>
          </a:xfrm>
        </p:spPr>
        <p:txBody>
          <a:bodyPr>
            <a:normAutofit fontScale="85000" lnSpcReduction="20000"/>
          </a:bodyPr>
          <a:lstStyle/>
          <a:p>
            <a:pPr lvl="0"/>
            <a:r>
              <a:rPr lang="en-US" dirty="0"/>
              <a:t>Family is a very important instrument agency of social control. </a:t>
            </a:r>
            <a:endParaRPr lang="en-US" dirty="0" smtClean="0"/>
          </a:p>
          <a:p>
            <a:pPr lvl="0"/>
            <a:r>
              <a:rPr lang="en-US" dirty="0" smtClean="0"/>
              <a:t>Family </a:t>
            </a:r>
            <a:r>
              <a:rPr lang="en-US" dirty="0"/>
              <a:t>prescribes rules and regulations that the members have to follow. These rules and regulations form a part of social </a:t>
            </a:r>
            <a:r>
              <a:rPr lang="en-US" dirty="0" smtClean="0"/>
              <a:t>control.</a:t>
            </a:r>
          </a:p>
          <a:p>
            <a:pPr lvl="0"/>
            <a:r>
              <a:rPr lang="en-US" dirty="0" smtClean="0"/>
              <a:t>The </a:t>
            </a:r>
            <a:r>
              <a:rPr lang="en-US" dirty="0"/>
              <a:t>family socializes the child into the norms, values, traditions and customs of the group. Thus, family has predominant role in the shaping of the personality of the child. </a:t>
            </a:r>
            <a:endParaRPr lang="en-US" dirty="0" smtClean="0"/>
          </a:p>
          <a:p>
            <a:pPr lvl="0"/>
            <a:r>
              <a:rPr lang="en-US" dirty="0" smtClean="0"/>
              <a:t>Family </a:t>
            </a:r>
            <a:r>
              <a:rPr lang="en-US" dirty="0"/>
              <a:t>teaches the child to conform to the norms of the society. </a:t>
            </a:r>
            <a:endParaRPr lang="en-US" dirty="0" smtClean="0"/>
          </a:p>
          <a:p>
            <a:pPr lvl="0"/>
            <a:r>
              <a:rPr lang="en-US" dirty="0" smtClean="0"/>
              <a:t>It </a:t>
            </a:r>
            <a:r>
              <a:rPr lang="en-US" dirty="0"/>
              <a:t>exercises control over its members to bring about the desired action.</a:t>
            </a:r>
          </a:p>
        </p:txBody>
      </p:sp>
      <p:sp>
        <p:nvSpPr>
          <p:cNvPr id="4" name="Slide Number Placeholder 3"/>
          <p:cNvSpPr>
            <a:spLocks noGrp="1"/>
          </p:cNvSpPr>
          <p:nvPr>
            <p:ph type="sldNum" sz="quarter" idx="12"/>
          </p:nvPr>
        </p:nvSpPr>
        <p:spPr/>
        <p:txBody>
          <a:bodyPr/>
          <a:lstStyle/>
          <a:p>
            <a:fld id="{2CB28F86-409A-470B-B45C-E93B34A36BFA}" type="slidenum">
              <a:rPr lang="en-US" smtClean="0"/>
              <a:t>28</a:t>
            </a:fld>
            <a:endParaRPr lang="en-US"/>
          </a:p>
        </p:txBody>
      </p:sp>
    </p:spTree>
    <p:extLst>
      <p:ext uri="{BB962C8B-B14F-4D97-AF65-F5344CB8AC3E}">
        <p14:creationId xmlns:p14="http://schemas.microsoft.com/office/powerpoint/2010/main" val="35938472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Neighborhood</a:t>
            </a:r>
          </a:p>
        </p:txBody>
      </p:sp>
      <p:sp>
        <p:nvSpPr>
          <p:cNvPr id="3" name="Content Placeholder 2"/>
          <p:cNvSpPr>
            <a:spLocks noGrp="1"/>
          </p:cNvSpPr>
          <p:nvPr>
            <p:ph idx="1"/>
          </p:nvPr>
        </p:nvSpPr>
        <p:spPr/>
        <p:txBody>
          <a:bodyPr/>
          <a:lstStyle/>
          <a:p>
            <a:pPr lvl="0"/>
            <a:r>
              <a:rPr lang="en-US" dirty="0" smtClean="0"/>
              <a:t>Neighborhood </a:t>
            </a:r>
            <a:r>
              <a:rPr lang="en-US" dirty="0"/>
              <a:t>is a simple and specific part of a community. It has a feeling or sentiment of local unit. There may be more than one </a:t>
            </a:r>
            <a:r>
              <a:rPr lang="en-US" dirty="0" err="1"/>
              <a:t>Neighbourhood</a:t>
            </a:r>
            <a:r>
              <a:rPr lang="en-US" dirty="0"/>
              <a:t> in a community. </a:t>
            </a:r>
            <a:endParaRPr lang="en-US" dirty="0" smtClean="0"/>
          </a:p>
          <a:p>
            <a:pPr lvl="0"/>
            <a:r>
              <a:rPr lang="en-US" dirty="0" smtClean="0"/>
              <a:t>The </a:t>
            </a:r>
            <a:r>
              <a:rPr lang="en-US" dirty="0" err="1"/>
              <a:t>neighbourhood</a:t>
            </a:r>
            <a:r>
              <a:rPr lang="en-US" dirty="0"/>
              <a:t> is the first community with which the individual comes into contact with. It exists, a deep influence on its members as an agency of social control.</a:t>
            </a:r>
          </a:p>
          <a:p>
            <a:endParaRPr lang="en-US" dirty="0"/>
          </a:p>
        </p:txBody>
      </p:sp>
      <p:sp>
        <p:nvSpPr>
          <p:cNvPr id="4" name="Slide Number Placeholder 3"/>
          <p:cNvSpPr>
            <a:spLocks noGrp="1"/>
          </p:cNvSpPr>
          <p:nvPr>
            <p:ph type="sldNum" sz="quarter" idx="12"/>
          </p:nvPr>
        </p:nvSpPr>
        <p:spPr/>
        <p:txBody>
          <a:bodyPr/>
          <a:lstStyle/>
          <a:p>
            <a:fld id="{2CB28F86-409A-470B-B45C-E93B34A36BFA}" type="slidenum">
              <a:rPr lang="en-US" smtClean="0"/>
              <a:t>29</a:t>
            </a:fld>
            <a:endParaRPr lang="en-US"/>
          </a:p>
        </p:txBody>
      </p:sp>
    </p:spTree>
    <p:extLst>
      <p:ext uri="{BB962C8B-B14F-4D97-AF65-F5344CB8AC3E}">
        <p14:creationId xmlns:p14="http://schemas.microsoft.com/office/powerpoint/2010/main" val="12155194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Social Control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All </a:t>
            </a:r>
            <a:r>
              <a:rPr lang="en-US" dirty="0"/>
              <a:t>societies have ways to promote order, stability and predictability in social life. Without social control, social life would be unpredictable, even </a:t>
            </a:r>
            <a:r>
              <a:rPr lang="en-US" dirty="0" smtClean="0"/>
              <a:t>chaotic.</a:t>
            </a:r>
          </a:p>
          <a:p>
            <a:r>
              <a:rPr lang="en-US" dirty="0" smtClean="0"/>
              <a:t>There </a:t>
            </a:r>
            <a:r>
              <a:rPr lang="en-US" dirty="0"/>
              <a:t>are two broad types of social control: </a:t>
            </a:r>
            <a:r>
              <a:rPr lang="en-US" dirty="0" smtClean="0"/>
              <a:t>Internal and External</a:t>
            </a:r>
          </a:p>
          <a:p>
            <a:r>
              <a:rPr lang="en-US" dirty="0" err="1" smtClean="0">
                <a:latin typeface="DL-Paras.." pitchFamily="2" charset="0"/>
              </a:rPr>
              <a:t>Iudcfha</a:t>
            </a:r>
            <a:r>
              <a:rPr lang="en-US" dirty="0" smtClean="0">
                <a:latin typeface="DL-Paras.." pitchFamily="2" charset="0"/>
              </a:rPr>
              <a:t> </a:t>
            </a:r>
            <a:r>
              <a:rPr lang="en-US" dirty="0" err="1" smtClean="0">
                <a:latin typeface="DL-Paras.." pitchFamily="2" charset="0"/>
              </a:rPr>
              <a:t>ia:djrNdjhla</a:t>
            </a:r>
            <a:r>
              <a:rPr lang="en-US" dirty="0" smtClean="0">
                <a:latin typeface="DL-Paras.." pitchFamily="2" charset="0"/>
              </a:rPr>
              <a:t> </a:t>
            </a:r>
            <a:r>
              <a:rPr lang="en-US" dirty="0" err="1" smtClean="0">
                <a:latin typeface="DL-Paras.." pitchFamily="2" charset="0"/>
              </a:rPr>
              <a:t>l%uhla</a:t>
            </a:r>
            <a:r>
              <a:rPr lang="en-US" dirty="0" smtClean="0">
                <a:latin typeface="DL-Paras.." pitchFamily="2" charset="0"/>
              </a:rPr>
              <a:t> </a:t>
            </a:r>
            <a:r>
              <a:rPr lang="en-US" dirty="0" err="1" smtClean="0">
                <a:latin typeface="DL-Paras.." pitchFamily="2" charset="0"/>
              </a:rPr>
              <a:t>mj;ajd.ekSug</a:t>
            </a:r>
            <a:r>
              <a:rPr lang="en-US" dirty="0" smtClean="0">
                <a:latin typeface="DL-Paras.." pitchFamily="2" charset="0"/>
              </a:rPr>
              <a:t> </a:t>
            </a:r>
            <a:r>
              <a:rPr lang="en-US" dirty="0" err="1" smtClean="0">
                <a:latin typeface="DL-Paras.." pitchFamily="2" charset="0"/>
              </a:rPr>
              <a:t>iudc</a:t>
            </a:r>
            <a:r>
              <a:rPr lang="en-US" dirty="0" smtClean="0">
                <a:latin typeface="DL-Paras.." pitchFamily="2" charset="0"/>
              </a:rPr>
              <a:t> </a:t>
            </a:r>
            <a:r>
              <a:rPr lang="en-US" dirty="0" err="1" smtClean="0">
                <a:latin typeface="DL-Paras.." pitchFamily="2" charset="0"/>
              </a:rPr>
              <a:t>md,khla</a:t>
            </a:r>
            <a:r>
              <a:rPr lang="en-US" dirty="0" smtClean="0">
                <a:latin typeface="DL-Paras.." pitchFamily="2" charset="0"/>
              </a:rPr>
              <a:t> </a:t>
            </a:r>
            <a:r>
              <a:rPr lang="en-US" dirty="0" err="1" smtClean="0">
                <a:latin typeface="DL-Paras.." pitchFamily="2" charset="0"/>
              </a:rPr>
              <a:t>wjYHh</a:t>
            </a:r>
            <a:endParaRPr lang="en-US" dirty="0" smtClean="0">
              <a:latin typeface="DL-Paras.." pitchFamily="2" charset="0"/>
            </a:endParaRPr>
          </a:p>
          <a:p>
            <a:r>
              <a:rPr lang="en-US" dirty="0" err="1" smtClean="0">
                <a:latin typeface="DL-Paras.." pitchFamily="2" charset="0"/>
              </a:rPr>
              <a:t>wNHk;ar</a:t>
            </a:r>
            <a:r>
              <a:rPr lang="en-US" dirty="0" smtClean="0">
                <a:latin typeface="DL-Paras.." pitchFamily="2" charset="0"/>
              </a:rPr>
              <a:t> </a:t>
            </a:r>
            <a:r>
              <a:rPr lang="en-US" dirty="0" err="1" smtClean="0">
                <a:latin typeface="DL-Paras.." pitchFamily="2" charset="0"/>
              </a:rPr>
              <a:t>yd</a:t>
            </a:r>
            <a:r>
              <a:rPr lang="en-US" dirty="0" smtClean="0">
                <a:latin typeface="DL-Paras.." pitchFamily="2" charset="0"/>
              </a:rPr>
              <a:t> </a:t>
            </a:r>
            <a:r>
              <a:rPr lang="en-US" dirty="0" err="1" smtClean="0">
                <a:latin typeface="DL-Paras.." pitchFamily="2" charset="0"/>
              </a:rPr>
              <a:t>ndysr</a:t>
            </a:r>
            <a:r>
              <a:rPr lang="en-US" dirty="0" smtClean="0">
                <a:latin typeface="DL-Paras.." pitchFamily="2" charset="0"/>
              </a:rPr>
              <a:t> </a:t>
            </a:r>
            <a:r>
              <a:rPr lang="en-US" dirty="0" err="1" smtClean="0">
                <a:latin typeface="DL-Paras.." pitchFamily="2" charset="0"/>
              </a:rPr>
              <a:t>jYfhka</a:t>
            </a:r>
            <a:r>
              <a:rPr lang="en-US" dirty="0" smtClean="0">
                <a:latin typeface="DL-Paras.." pitchFamily="2" charset="0"/>
              </a:rPr>
              <a:t> </a:t>
            </a:r>
            <a:r>
              <a:rPr lang="en-US" dirty="0" err="1" smtClean="0">
                <a:latin typeface="DL-Paras.." pitchFamily="2" charset="0"/>
              </a:rPr>
              <a:t>iudc</a:t>
            </a:r>
            <a:r>
              <a:rPr lang="en-US" dirty="0" smtClean="0">
                <a:latin typeface="DL-Paras.." pitchFamily="2" charset="0"/>
              </a:rPr>
              <a:t> </a:t>
            </a:r>
            <a:r>
              <a:rPr lang="en-US" dirty="0" err="1" smtClean="0">
                <a:latin typeface="DL-Paras.." pitchFamily="2" charset="0"/>
              </a:rPr>
              <a:t>md,k</a:t>
            </a:r>
            <a:r>
              <a:rPr lang="en-US" dirty="0" smtClean="0">
                <a:latin typeface="DL-Paras.." pitchFamily="2" charset="0"/>
              </a:rPr>
              <a:t> </a:t>
            </a:r>
            <a:r>
              <a:rPr lang="en-US" dirty="0" err="1" smtClean="0">
                <a:latin typeface="DL-Paras.." pitchFamily="2" charset="0"/>
              </a:rPr>
              <a:t>l%u</a:t>
            </a:r>
            <a:r>
              <a:rPr lang="en-US" dirty="0" smtClean="0">
                <a:latin typeface="DL-Paras.." pitchFamily="2" charset="0"/>
              </a:rPr>
              <a:t> </a:t>
            </a:r>
            <a:r>
              <a:rPr lang="en-US" dirty="0" err="1" smtClean="0">
                <a:latin typeface="DL-Paras.." pitchFamily="2" charset="0"/>
              </a:rPr>
              <a:t>folls</a:t>
            </a:r>
            <a:r>
              <a:rPr lang="en-US" dirty="0" smtClean="0">
                <a:latin typeface="DL-Paras.." pitchFamily="2" charset="0"/>
              </a:rPr>
              <a:t> </a:t>
            </a:r>
            <a:endParaRPr lang="en-US" dirty="0">
              <a:latin typeface="DL-Paras.." pitchFamily="2" charset="0"/>
            </a:endParaRPr>
          </a:p>
          <a:p>
            <a:endParaRPr lang="en-US" dirty="0"/>
          </a:p>
        </p:txBody>
      </p:sp>
      <p:sp>
        <p:nvSpPr>
          <p:cNvPr id="4" name="Slide Number Placeholder 3"/>
          <p:cNvSpPr>
            <a:spLocks noGrp="1"/>
          </p:cNvSpPr>
          <p:nvPr>
            <p:ph type="sldNum" sz="quarter" idx="12"/>
          </p:nvPr>
        </p:nvSpPr>
        <p:spPr/>
        <p:txBody>
          <a:bodyPr/>
          <a:lstStyle/>
          <a:p>
            <a:fld id="{2CB28F86-409A-470B-B45C-E93B34A36BFA}" type="slidenum">
              <a:rPr lang="en-US" smtClean="0"/>
              <a:t>3</a:t>
            </a:fld>
            <a:endParaRPr lang="en-US"/>
          </a:p>
        </p:txBody>
      </p:sp>
    </p:spTree>
    <p:extLst>
      <p:ext uri="{BB962C8B-B14F-4D97-AF65-F5344CB8AC3E}">
        <p14:creationId xmlns:p14="http://schemas.microsoft.com/office/powerpoint/2010/main" val="41074852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Opinion</a:t>
            </a:r>
          </a:p>
        </p:txBody>
      </p:sp>
      <p:sp>
        <p:nvSpPr>
          <p:cNvPr id="3" name="Content Placeholder 2"/>
          <p:cNvSpPr>
            <a:spLocks noGrp="1"/>
          </p:cNvSpPr>
          <p:nvPr>
            <p:ph idx="1"/>
          </p:nvPr>
        </p:nvSpPr>
        <p:spPr/>
        <p:txBody>
          <a:bodyPr>
            <a:normAutofit fontScale="92500" lnSpcReduction="20000"/>
          </a:bodyPr>
          <a:lstStyle/>
          <a:p>
            <a:r>
              <a:rPr lang="en-US" dirty="0" smtClean="0"/>
              <a:t>Public </a:t>
            </a:r>
            <a:r>
              <a:rPr lang="en-US" dirty="0"/>
              <a:t>Opinion of the people is the most important method of social control in a democratic set up. </a:t>
            </a:r>
            <a:endParaRPr lang="en-US" dirty="0" smtClean="0"/>
          </a:p>
          <a:p>
            <a:r>
              <a:rPr lang="en-US" dirty="0" smtClean="0"/>
              <a:t>Every </a:t>
            </a:r>
            <a:r>
              <a:rPr lang="en-US" dirty="0"/>
              <a:t>man tries to escape from the criticism and condemnation by the society. He therefore, tries to act according to public opinion and public sentiments. In a democratic set up, public opinion is more effective and important than any other agency. </a:t>
            </a:r>
            <a:endParaRPr lang="en-US" dirty="0" smtClean="0"/>
          </a:p>
          <a:p>
            <a:r>
              <a:rPr lang="en-US" dirty="0" smtClean="0"/>
              <a:t>Newspapers</a:t>
            </a:r>
            <a:r>
              <a:rPr lang="en-US" dirty="0"/>
              <a:t>, radio, television, motion pictures, legislations, pamphlets, etc. </a:t>
            </a:r>
            <a:r>
              <a:rPr lang="en-US" dirty="0" smtClean="0"/>
              <a:t>frame </a:t>
            </a:r>
            <a:r>
              <a:rPr lang="en-US" dirty="0"/>
              <a:t>public opinion.</a:t>
            </a:r>
          </a:p>
        </p:txBody>
      </p:sp>
      <p:sp>
        <p:nvSpPr>
          <p:cNvPr id="4" name="Slide Number Placeholder 3"/>
          <p:cNvSpPr>
            <a:spLocks noGrp="1"/>
          </p:cNvSpPr>
          <p:nvPr>
            <p:ph type="sldNum" sz="quarter" idx="12"/>
          </p:nvPr>
        </p:nvSpPr>
        <p:spPr/>
        <p:txBody>
          <a:bodyPr/>
          <a:lstStyle/>
          <a:p>
            <a:fld id="{2CB28F86-409A-470B-B45C-E93B34A36BFA}" type="slidenum">
              <a:rPr lang="en-US" smtClean="0"/>
              <a:t>30</a:t>
            </a:fld>
            <a:endParaRPr lang="en-US"/>
          </a:p>
        </p:txBody>
      </p:sp>
    </p:spTree>
    <p:extLst>
      <p:ext uri="{BB962C8B-B14F-4D97-AF65-F5344CB8AC3E}">
        <p14:creationId xmlns:p14="http://schemas.microsoft.com/office/powerpoint/2010/main" val="10130683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4F40914-2DF9-4018-8AD2-BF5982191E6E}" type="slidenum">
              <a:rPr lang="en-US"/>
              <a:pPr/>
              <a:t>31</a:t>
            </a:fld>
            <a:endParaRPr lang="en-US"/>
          </a:p>
        </p:txBody>
      </p:sp>
      <p:sp>
        <p:nvSpPr>
          <p:cNvPr id="67586" name="Rectangle 2"/>
          <p:cNvSpPr>
            <a:spLocks noGrp="1" noChangeArrowheads="1"/>
          </p:cNvSpPr>
          <p:nvPr>
            <p:ph type="title"/>
          </p:nvPr>
        </p:nvSpPr>
        <p:spPr/>
        <p:txBody>
          <a:bodyPr/>
          <a:lstStyle/>
          <a:p>
            <a:r>
              <a:rPr lang="en-US"/>
              <a:t>Social control</a:t>
            </a:r>
          </a:p>
        </p:txBody>
      </p:sp>
      <p:sp>
        <p:nvSpPr>
          <p:cNvPr id="67587" name="Rectangle 3"/>
          <p:cNvSpPr>
            <a:spLocks noGrp="1" noChangeArrowheads="1"/>
          </p:cNvSpPr>
          <p:nvPr>
            <p:ph type="body" idx="1"/>
          </p:nvPr>
        </p:nvSpPr>
        <p:spPr/>
        <p:txBody>
          <a:bodyPr/>
          <a:lstStyle/>
          <a:p>
            <a:pPr>
              <a:lnSpc>
                <a:spcPct val="90000"/>
              </a:lnSpc>
            </a:pPr>
            <a:r>
              <a:rPr lang="en-US" dirty="0"/>
              <a:t>The techniques and strategies for regulating human behavior in a society.</a:t>
            </a:r>
          </a:p>
          <a:p>
            <a:pPr>
              <a:lnSpc>
                <a:spcPct val="90000"/>
              </a:lnSpc>
            </a:pPr>
            <a:r>
              <a:rPr lang="en-US" dirty="0"/>
              <a:t>Dimension of social control:</a:t>
            </a:r>
          </a:p>
          <a:p>
            <a:pPr>
              <a:lnSpc>
                <a:spcPct val="90000"/>
              </a:lnSpc>
            </a:pPr>
            <a:r>
              <a:rPr lang="en-US" dirty="0"/>
              <a:t> Conformity: as going along with one’s peers- individuals of a person’s own status who have no special right to direct that person’s behavior.</a:t>
            </a:r>
          </a:p>
          <a:p>
            <a:pPr>
              <a:lnSpc>
                <a:spcPct val="90000"/>
              </a:lnSpc>
            </a:pPr>
            <a:r>
              <a:rPr lang="en-US" dirty="0"/>
              <a:t> Obedience: as compliance with higher authorities in a hierarchical structure.</a:t>
            </a:r>
          </a:p>
          <a:p>
            <a:pPr>
              <a:lnSpc>
                <a:spcPct val="90000"/>
              </a:lnSpc>
            </a:pPr>
            <a:endParaRPr lang="en-US" dirty="0"/>
          </a:p>
        </p:txBody>
      </p:sp>
    </p:spTree>
    <p:extLst>
      <p:ext uri="{BB962C8B-B14F-4D97-AF65-F5344CB8AC3E}">
        <p14:creationId xmlns:p14="http://schemas.microsoft.com/office/powerpoint/2010/main" val="28848386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7586"/>
                                        </p:tgtEl>
                                        <p:attrNameLst>
                                          <p:attrName>style.visibility</p:attrName>
                                        </p:attrNameLst>
                                      </p:cBhvr>
                                      <p:to>
                                        <p:strVal val="visible"/>
                                      </p:to>
                                    </p:set>
                                    <p:animEffect transition="in" filter="blinds(horizontal)">
                                      <p:cBhvr>
                                        <p:cTn id="7" dur="500"/>
                                        <p:tgtEl>
                                          <p:spTgt spid="675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7587">
                                            <p:txEl>
                                              <p:pRg st="0" end="0"/>
                                            </p:txEl>
                                          </p:spTgt>
                                        </p:tgtEl>
                                        <p:attrNameLst>
                                          <p:attrName>style.visibility</p:attrName>
                                        </p:attrNameLst>
                                      </p:cBhvr>
                                      <p:to>
                                        <p:strVal val="visible"/>
                                      </p:to>
                                    </p:set>
                                    <p:animEffect transition="in" filter="checkerboard(across)">
                                      <p:cBhvr>
                                        <p:cTn id="12" dur="500"/>
                                        <p:tgtEl>
                                          <p:spTgt spid="6758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7587">
                                            <p:txEl>
                                              <p:pRg st="1" end="1"/>
                                            </p:txEl>
                                          </p:spTgt>
                                        </p:tgtEl>
                                        <p:attrNameLst>
                                          <p:attrName>style.visibility</p:attrName>
                                        </p:attrNameLst>
                                      </p:cBhvr>
                                      <p:to>
                                        <p:strVal val="visible"/>
                                      </p:to>
                                    </p:set>
                                    <p:animEffect transition="in" filter="checkerboard(across)">
                                      <p:cBhvr>
                                        <p:cTn id="17" dur="500"/>
                                        <p:tgtEl>
                                          <p:spTgt spid="6758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7587">
                                            <p:txEl>
                                              <p:pRg st="2" end="2"/>
                                            </p:txEl>
                                          </p:spTgt>
                                        </p:tgtEl>
                                        <p:attrNameLst>
                                          <p:attrName>style.visibility</p:attrName>
                                        </p:attrNameLst>
                                      </p:cBhvr>
                                      <p:to>
                                        <p:strVal val="visible"/>
                                      </p:to>
                                    </p:set>
                                    <p:animEffect transition="in" filter="checkerboard(across)">
                                      <p:cBhvr>
                                        <p:cTn id="22" dur="500"/>
                                        <p:tgtEl>
                                          <p:spTgt spid="6758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67587">
                                            <p:txEl>
                                              <p:pRg st="3" end="3"/>
                                            </p:txEl>
                                          </p:spTgt>
                                        </p:tgtEl>
                                        <p:attrNameLst>
                                          <p:attrName>style.visibility</p:attrName>
                                        </p:attrNameLst>
                                      </p:cBhvr>
                                      <p:to>
                                        <p:strVal val="visible"/>
                                      </p:to>
                                    </p:set>
                                    <p:animEffect transition="in" filter="checkerboard(across)">
                                      <p:cBhvr>
                                        <p:cTn id="27" dur="500"/>
                                        <p:tgtEl>
                                          <p:spTgt spid="675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p:bldP spid="6758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control</a:t>
            </a:r>
          </a:p>
        </p:txBody>
      </p:sp>
      <p:sp>
        <p:nvSpPr>
          <p:cNvPr id="3" name="Content Placeholder 2"/>
          <p:cNvSpPr>
            <a:spLocks noGrp="1"/>
          </p:cNvSpPr>
          <p:nvPr>
            <p:ph idx="1"/>
          </p:nvPr>
        </p:nvSpPr>
        <p:spPr/>
        <p:txBody>
          <a:bodyPr>
            <a:normAutofit fontScale="85000" lnSpcReduction="10000"/>
          </a:bodyPr>
          <a:lstStyle/>
          <a:p>
            <a:pPr lvl="0"/>
            <a:r>
              <a:rPr lang="en-US" dirty="0"/>
              <a:t>H.C. </a:t>
            </a:r>
            <a:r>
              <a:rPr lang="en-US" dirty="0" err="1"/>
              <a:t>Bearly</a:t>
            </a:r>
            <a:r>
              <a:rPr lang="en-US" dirty="0"/>
              <a:t> says, "Social control is collective term for those processes, planned and unplanned, by which individuals are taught persuaded or compelled to conform to the usages and life values of group." </a:t>
            </a:r>
            <a:endParaRPr lang="en-US" dirty="0" smtClean="0"/>
          </a:p>
          <a:p>
            <a:pPr lvl="0"/>
            <a:r>
              <a:rPr lang="en-US" dirty="0" smtClean="0"/>
              <a:t> </a:t>
            </a:r>
            <a:r>
              <a:rPr lang="en-US" dirty="0"/>
              <a:t>E.A. Ross defines "Social control as the system of devices whereby society brings its members into conformity with the accepted standards of behavior</a:t>
            </a:r>
            <a:r>
              <a:rPr lang="en-US" dirty="0" smtClean="0"/>
              <a:t>.“</a:t>
            </a:r>
          </a:p>
          <a:p>
            <a:pPr lvl="0"/>
            <a:r>
              <a:rPr lang="en-US" dirty="0" smtClean="0"/>
              <a:t> </a:t>
            </a:r>
            <a:r>
              <a:rPr lang="en-US" dirty="0" err="1"/>
              <a:t>Ogbum</a:t>
            </a:r>
            <a:r>
              <a:rPr lang="en-US" dirty="0"/>
              <a:t> and </a:t>
            </a:r>
            <a:r>
              <a:rPr lang="en-US" dirty="0" err="1"/>
              <a:t>Nimkoff</a:t>
            </a:r>
            <a:r>
              <a:rPr lang="en-US" dirty="0"/>
              <a:t> are of the opinion that "Social control is the pattern of pressure which society exerts to maintain order and establish rules."</a:t>
            </a:r>
          </a:p>
          <a:p>
            <a:endParaRPr lang="en-US" dirty="0"/>
          </a:p>
        </p:txBody>
      </p:sp>
      <p:sp>
        <p:nvSpPr>
          <p:cNvPr id="4" name="Slide Number Placeholder 3"/>
          <p:cNvSpPr>
            <a:spLocks noGrp="1"/>
          </p:cNvSpPr>
          <p:nvPr>
            <p:ph type="sldNum" sz="quarter" idx="12"/>
          </p:nvPr>
        </p:nvSpPr>
        <p:spPr/>
        <p:txBody>
          <a:bodyPr/>
          <a:lstStyle/>
          <a:p>
            <a:fld id="{2CB28F86-409A-470B-B45C-E93B34A36BFA}" type="slidenum">
              <a:rPr lang="en-US" smtClean="0"/>
              <a:t>4</a:t>
            </a:fld>
            <a:endParaRPr lang="en-US"/>
          </a:p>
        </p:txBody>
      </p:sp>
    </p:spTree>
    <p:extLst>
      <p:ext uri="{BB962C8B-B14F-4D97-AF65-F5344CB8AC3E}">
        <p14:creationId xmlns:p14="http://schemas.microsoft.com/office/powerpoint/2010/main" val="2353437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Nature of Social Control</a:t>
            </a:r>
          </a:p>
        </p:txBody>
      </p:sp>
      <p:sp>
        <p:nvSpPr>
          <p:cNvPr id="3" name="Content Placeholder 2"/>
          <p:cNvSpPr>
            <a:spLocks noGrp="1"/>
          </p:cNvSpPr>
          <p:nvPr>
            <p:ph idx="1"/>
          </p:nvPr>
        </p:nvSpPr>
        <p:spPr/>
        <p:txBody>
          <a:bodyPr>
            <a:normAutofit fontScale="92500" lnSpcReduction="10000"/>
          </a:bodyPr>
          <a:lstStyle/>
          <a:p>
            <a:r>
              <a:rPr lang="en-US" dirty="0" smtClean="0"/>
              <a:t>The  </a:t>
            </a:r>
            <a:r>
              <a:rPr lang="en-US" dirty="0"/>
              <a:t>main characteristics of social </a:t>
            </a:r>
            <a:r>
              <a:rPr lang="en-US" dirty="0" smtClean="0"/>
              <a:t>control are: </a:t>
            </a:r>
          </a:p>
          <a:p>
            <a:r>
              <a:rPr lang="en-US" dirty="0" smtClean="0"/>
              <a:t>Social </a:t>
            </a:r>
            <a:r>
              <a:rPr lang="en-US" dirty="0"/>
              <a:t>control is the control of society over individuals. </a:t>
            </a:r>
            <a:r>
              <a:rPr lang="en-US" dirty="0" err="1" smtClean="0">
                <a:latin typeface="DL-Paras.." pitchFamily="2" charset="0"/>
              </a:rPr>
              <a:t>Mqoa</a:t>
            </a:r>
            <a:r>
              <a:rPr lang="en-US" dirty="0" smtClean="0">
                <a:latin typeface="DL-Paras.." pitchFamily="2" charset="0"/>
              </a:rPr>
              <a:t>.,</a:t>
            </a:r>
            <a:r>
              <a:rPr lang="en-US" dirty="0" err="1" smtClean="0">
                <a:latin typeface="DL-Paras.." pitchFamily="2" charset="0"/>
              </a:rPr>
              <a:t>hska</a:t>
            </a:r>
            <a:r>
              <a:rPr lang="en-US" dirty="0" smtClean="0">
                <a:latin typeface="DL-Paras.." pitchFamily="2" charset="0"/>
              </a:rPr>
              <a:t> </a:t>
            </a:r>
            <a:r>
              <a:rPr lang="en-US" dirty="0" err="1" smtClean="0">
                <a:latin typeface="DL-Paras.." pitchFamily="2" charset="0"/>
              </a:rPr>
              <a:t>flfrys</a:t>
            </a:r>
            <a:r>
              <a:rPr lang="en-US" dirty="0" smtClean="0">
                <a:latin typeface="DL-Paras.." pitchFamily="2" charset="0"/>
              </a:rPr>
              <a:t> </a:t>
            </a:r>
            <a:r>
              <a:rPr lang="en-US" dirty="0" err="1" smtClean="0">
                <a:latin typeface="DL-Paras.." pitchFamily="2" charset="0"/>
              </a:rPr>
              <a:t>md,khla</a:t>
            </a:r>
            <a:r>
              <a:rPr lang="en-US" dirty="0" smtClean="0">
                <a:latin typeface="DL-Paras.." pitchFamily="2" charset="0"/>
              </a:rPr>
              <a:t> </a:t>
            </a:r>
            <a:r>
              <a:rPr lang="en-US" dirty="0" err="1" smtClean="0">
                <a:latin typeface="DL-Paras.." pitchFamily="2" charset="0"/>
              </a:rPr>
              <a:t>we;s</a:t>
            </a:r>
            <a:r>
              <a:rPr lang="en-US" dirty="0" smtClean="0">
                <a:latin typeface="DL-Paras.." pitchFamily="2" charset="0"/>
              </a:rPr>
              <a:t> </a:t>
            </a:r>
            <a:r>
              <a:rPr lang="en-US" dirty="0" err="1" smtClean="0">
                <a:latin typeface="DL-Paras.." pitchFamily="2" charset="0"/>
              </a:rPr>
              <a:t>lrhs</a:t>
            </a:r>
            <a:endParaRPr lang="en-US" dirty="0" smtClean="0"/>
          </a:p>
          <a:p>
            <a:r>
              <a:rPr lang="en-US" dirty="0" smtClean="0"/>
              <a:t>Social </a:t>
            </a:r>
            <a:r>
              <a:rPr lang="en-US" dirty="0"/>
              <a:t>control denotes some kind of influence. This influence may be exercised in various ways by means of public opinion, coercion, religion, leadership etc. </a:t>
            </a:r>
            <a:endParaRPr lang="en-US" dirty="0" smtClean="0"/>
          </a:p>
          <a:p>
            <a:r>
              <a:rPr lang="en-US" dirty="0" smtClean="0"/>
              <a:t>The </a:t>
            </a:r>
            <a:r>
              <a:rPr lang="en-US" dirty="0"/>
              <a:t>influence of social control is essentially exerted by the society or community</a:t>
            </a:r>
          </a:p>
        </p:txBody>
      </p:sp>
      <p:sp>
        <p:nvSpPr>
          <p:cNvPr id="4" name="Slide Number Placeholder 3"/>
          <p:cNvSpPr>
            <a:spLocks noGrp="1"/>
          </p:cNvSpPr>
          <p:nvPr>
            <p:ph type="sldNum" sz="quarter" idx="12"/>
          </p:nvPr>
        </p:nvSpPr>
        <p:spPr/>
        <p:txBody>
          <a:bodyPr/>
          <a:lstStyle/>
          <a:p>
            <a:fld id="{2CB28F86-409A-470B-B45C-E93B34A36BFA}" type="slidenum">
              <a:rPr lang="en-US" smtClean="0"/>
              <a:t>5</a:t>
            </a:fld>
            <a:endParaRPr lang="en-US"/>
          </a:p>
        </p:txBody>
      </p:sp>
    </p:spTree>
    <p:extLst>
      <p:ext uri="{BB962C8B-B14F-4D97-AF65-F5344CB8AC3E}">
        <p14:creationId xmlns:p14="http://schemas.microsoft.com/office/powerpoint/2010/main" val="6874384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Nature of Social Control</a:t>
            </a:r>
          </a:p>
        </p:txBody>
      </p:sp>
      <p:sp>
        <p:nvSpPr>
          <p:cNvPr id="3" name="Content Placeholder 2"/>
          <p:cNvSpPr>
            <a:spLocks noGrp="1"/>
          </p:cNvSpPr>
          <p:nvPr>
            <p:ph idx="1"/>
          </p:nvPr>
        </p:nvSpPr>
        <p:spPr/>
        <p:txBody>
          <a:bodyPr>
            <a:normAutofit fontScale="92500" lnSpcReduction="20000"/>
          </a:bodyPr>
          <a:lstStyle/>
          <a:p>
            <a:pPr lvl="0"/>
            <a:r>
              <a:rPr lang="en-US" dirty="0"/>
              <a:t>The influence of social control is exercised for promoting the welfare of all the individuals or the group as a </a:t>
            </a:r>
            <a:r>
              <a:rPr lang="en-US" dirty="0" smtClean="0"/>
              <a:t>whole.</a:t>
            </a:r>
            <a:r>
              <a:rPr lang="en-US" dirty="0" err="1" smtClean="0">
                <a:latin typeface="DL-Paras.." pitchFamily="2" charset="0"/>
              </a:rPr>
              <a:t>mqoa</a:t>
            </a:r>
            <a:r>
              <a:rPr lang="en-US" dirty="0" smtClean="0">
                <a:latin typeface="DL-Paras.." pitchFamily="2" charset="0"/>
              </a:rPr>
              <a:t>.,</a:t>
            </a:r>
            <a:r>
              <a:rPr lang="en-US" dirty="0" err="1" smtClean="0">
                <a:latin typeface="DL-Paras.." pitchFamily="2" charset="0"/>
              </a:rPr>
              <a:t>hska</a:t>
            </a:r>
            <a:r>
              <a:rPr lang="en-US" dirty="0" smtClean="0">
                <a:latin typeface="DL-Paras.." pitchFamily="2" charset="0"/>
              </a:rPr>
              <a:t> </a:t>
            </a:r>
            <a:r>
              <a:rPr lang="en-US" dirty="0" err="1" smtClean="0">
                <a:latin typeface="DL-Paras.." pitchFamily="2" charset="0"/>
              </a:rPr>
              <a:t>yd</a:t>
            </a:r>
            <a:r>
              <a:rPr lang="en-US" dirty="0" smtClean="0">
                <a:latin typeface="DL-Paras.." pitchFamily="2" charset="0"/>
              </a:rPr>
              <a:t> </a:t>
            </a:r>
            <a:r>
              <a:rPr lang="en-US" dirty="0" err="1" smtClean="0">
                <a:latin typeface="DL-Paras.." pitchFamily="2" charset="0"/>
              </a:rPr>
              <a:t>lKavdhus</a:t>
            </a:r>
            <a:r>
              <a:rPr lang="en-US" dirty="0" smtClean="0">
                <a:latin typeface="DL-Paras.." pitchFamily="2" charset="0"/>
              </a:rPr>
              <a:t> j, </a:t>
            </a:r>
            <a:r>
              <a:rPr lang="en-US" dirty="0" err="1" smtClean="0">
                <a:latin typeface="DL-Paras.." pitchFamily="2" charset="0"/>
              </a:rPr>
              <a:t>iuia</a:t>
            </a:r>
            <a:r>
              <a:rPr lang="en-US" dirty="0" smtClean="0">
                <a:latin typeface="DL-Paras.." pitchFamily="2" charset="0"/>
              </a:rPr>
              <a:t>: </a:t>
            </a:r>
            <a:r>
              <a:rPr lang="en-US" dirty="0" err="1" smtClean="0">
                <a:latin typeface="DL-Paras.." pitchFamily="2" charset="0"/>
              </a:rPr>
              <a:t>iqHidOkh</a:t>
            </a:r>
            <a:r>
              <a:rPr lang="en-US" dirty="0" smtClean="0">
                <a:latin typeface="DL-Paras.." pitchFamily="2" charset="0"/>
              </a:rPr>
              <a:t> </a:t>
            </a:r>
            <a:r>
              <a:rPr lang="en-US" dirty="0" err="1" smtClean="0">
                <a:latin typeface="DL-Paras.." pitchFamily="2" charset="0"/>
              </a:rPr>
              <a:t>jevslsrsu</a:t>
            </a:r>
            <a:r>
              <a:rPr lang="en-US" dirty="0" smtClean="0">
                <a:latin typeface="DL-Paras.." pitchFamily="2" charset="0"/>
              </a:rPr>
              <a:t> </a:t>
            </a:r>
            <a:r>
              <a:rPr lang="en-US" dirty="0" err="1" smtClean="0">
                <a:latin typeface="DL-Paras.." pitchFamily="2" charset="0"/>
              </a:rPr>
              <a:t>iudc</a:t>
            </a:r>
            <a:r>
              <a:rPr lang="en-US" dirty="0" smtClean="0">
                <a:latin typeface="DL-Paras.." pitchFamily="2" charset="0"/>
              </a:rPr>
              <a:t> </a:t>
            </a:r>
            <a:r>
              <a:rPr lang="en-US" dirty="0" err="1" smtClean="0">
                <a:latin typeface="DL-Paras.." pitchFamily="2" charset="0"/>
              </a:rPr>
              <a:t>md,kfha</a:t>
            </a:r>
            <a:r>
              <a:rPr lang="en-US" dirty="0" smtClean="0">
                <a:latin typeface="DL-Paras.." pitchFamily="2" charset="0"/>
              </a:rPr>
              <a:t> </a:t>
            </a:r>
            <a:r>
              <a:rPr lang="en-US" dirty="0" err="1" smtClean="0">
                <a:latin typeface="DL-Paras.." pitchFamily="2" charset="0"/>
              </a:rPr>
              <a:t>wruqKls</a:t>
            </a:r>
            <a:r>
              <a:rPr lang="en-US" dirty="0" smtClean="0">
                <a:latin typeface="DL-Paras.." pitchFamily="2" charset="0"/>
              </a:rPr>
              <a:t> </a:t>
            </a:r>
            <a:endParaRPr lang="en-US" dirty="0" smtClean="0"/>
          </a:p>
          <a:p>
            <a:pPr lvl="0"/>
            <a:r>
              <a:rPr lang="en-US" dirty="0" smtClean="0"/>
              <a:t>Social </a:t>
            </a:r>
            <a:r>
              <a:rPr lang="en-US" dirty="0"/>
              <a:t>control is as old as human society. It is an essential condition of the human society. </a:t>
            </a:r>
            <a:endParaRPr lang="en-US" dirty="0" smtClean="0"/>
          </a:p>
          <a:p>
            <a:pPr lvl="0"/>
            <a:r>
              <a:rPr lang="en-US" dirty="0" smtClean="0"/>
              <a:t>The </a:t>
            </a:r>
            <a:r>
              <a:rPr lang="en-US" dirty="0"/>
              <a:t>influence of social control is universal. Where there is society, there is social control. </a:t>
            </a:r>
            <a:endParaRPr lang="en-US" dirty="0" smtClean="0"/>
          </a:p>
          <a:p>
            <a:pPr lvl="0"/>
            <a:r>
              <a:rPr lang="en-US" dirty="0" smtClean="0"/>
              <a:t>Social </a:t>
            </a:r>
            <a:r>
              <a:rPr lang="en-US" dirty="0"/>
              <a:t>control is exercised through both formal and informal agencies</a:t>
            </a:r>
          </a:p>
          <a:p>
            <a:endParaRPr lang="en-US" dirty="0"/>
          </a:p>
        </p:txBody>
      </p:sp>
      <p:sp>
        <p:nvSpPr>
          <p:cNvPr id="4" name="Slide Number Placeholder 3"/>
          <p:cNvSpPr>
            <a:spLocks noGrp="1"/>
          </p:cNvSpPr>
          <p:nvPr>
            <p:ph type="sldNum" sz="quarter" idx="12"/>
          </p:nvPr>
        </p:nvSpPr>
        <p:spPr/>
        <p:txBody>
          <a:bodyPr/>
          <a:lstStyle/>
          <a:p>
            <a:fld id="{2CB28F86-409A-470B-B45C-E93B34A36BFA}" type="slidenum">
              <a:rPr lang="en-US" smtClean="0"/>
              <a:t>6</a:t>
            </a:fld>
            <a:endParaRPr lang="en-US"/>
          </a:p>
        </p:txBody>
      </p:sp>
    </p:spTree>
    <p:extLst>
      <p:ext uri="{BB962C8B-B14F-4D97-AF65-F5344CB8AC3E}">
        <p14:creationId xmlns:p14="http://schemas.microsoft.com/office/powerpoint/2010/main" val="38108366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Need of Social Control</a:t>
            </a:r>
          </a:p>
        </p:txBody>
      </p:sp>
      <p:sp>
        <p:nvSpPr>
          <p:cNvPr id="3" name="Content Placeholder 2"/>
          <p:cNvSpPr>
            <a:spLocks noGrp="1"/>
          </p:cNvSpPr>
          <p:nvPr>
            <p:ph idx="1"/>
          </p:nvPr>
        </p:nvSpPr>
        <p:spPr/>
        <p:txBody>
          <a:bodyPr>
            <a:normAutofit lnSpcReduction="10000"/>
          </a:bodyPr>
          <a:lstStyle/>
          <a:p>
            <a:r>
              <a:rPr lang="en-US" dirty="0" smtClean="0"/>
              <a:t>Social </a:t>
            </a:r>
            <a:r>
              <a:rPr lang="en-US" dirty="0"/>
              <a:t>control is necessary for an orderly social life. . Without social control the organization of the society is about to get disturbed</a:t>
            </a:r>
            <a:r>
              <a:rPr lang="en-US" dirty="0" smtClean="0"/>
              <a:t>.</a:t>
            </a:r>
          </a:p>
          <a:p>
            <a:r>
              <a:rPr lang="en-US" dirty="0" smtClean="0"/>
              <a:t>According </a:t>
            </a:r>
            <a:r>
              <a:rPr lang="en-US" dirty="0"/>
              <a:t>to Kimball Young, it is necessary “to bring about conformity, solidarity and continuity of a particular group or society”. </a:t>
            </a:r>
            <a:endParaRPr lang="en-US" dirty="0" smtClean="0"/>
          </a:p>
          <a:p>
            <a:r>
              <a:rPr lang="en-US" dirty="0" smtClean="0"/>
              <a:t>It </a:t>
            </a:r>
            <a:r>
              <a:rPr lang="en-US" dirty="0"/>
              <a:t>is possible only through social control. Society has to make use of its mechanism to accomplish the necessary order and discipline.</a:t>
            </a:r>
          </a:p>
          <a:p>
            <a:endParaRPr lang="en-US" dirty="0"/>
          </a:p>
        </p:txBody>
      </p:sp>
      <p:sp>
        <p:nvSpPr>
          <p:cNvPr id="4" name="Slide Number Placeholder 3"/>
          <p:cNvSpPr>
            <a:spLocks noGrp="1"/>
          </p:cNvSpPr>
          <p:nvPr>
            <p:ph type="sldNum" sz="quarter" idx="12"/>
          </p:nvPr>
        </p:nvSpPr>
        <p:spPr/>
        <p:txBody>
          <a:bodyPr/>
          <a:lstStyle/>
          <a:p>
            <a:fld id="{2CB28F86-409A-470B-B45C-E93B34A36BFA}" type="slidenum">
              <a:rPr lang="en-US" smtClean="0"/>
              <a:t>7</a:t>
            </a:fld>
            <a:endParaRPr lang="en-US"/>
          </a:p>
        </p:txBody>
      </p:sp>
    </p:spTree>
    <p:extLst>
      <p:ext uri="{BB962C8B-B14F-4D97-AF65-F5344CB8AC3E}">
        <p14:creationId xmlns:p14="http://schemas.microsoft.com/office/powerpoint/2010/main" val="27441818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Need of Social Control</a:t>
            </a:r>
          </a:p>
        </p:txBody>
      </p:sp>
      <p:sp>
        <p:nvSpPr>
          <p:cNvPr id="3" name="Content Placeholder 2"/>
          <p:cNvSpPr>
            <a:spLocks noGrp="1"/>
          </p:cNvSpPr>
          <p:nvPr>
            <p:ph idx="1"/>
          </p:nvPr>
        </p:nvSpPr>
        <p:spPr/>
        <p:txBody>
          <a:bodyPr>
            <a:normAutofit fontScale="92500" lnSpcReduction="10000"/>
          </a:bodyPr>
          <a:lstStyle/>
          <a:p>
            <a:r>
              <a:rPr lang="en-US" dirty="0" smtClean="0"/>
              <a:t>Herbert </a:t>
            </a:r>
            <a:r>
              <a:rPr lang="en-US" dirty="0"/>
              <a:t>Spencer </a:t>
            </a:r>
            <a:r>
              <a:rPr lang="en-US" dirty="0" smtClean="0"/>
              <a:t>- view </a:t>
            </a:r>
            <a:r>
              <a:rPr lang="en-US" dirty="0"/>
              <a:t>that society is a collection of group of individuals. Man lives in society because it has a utility. Through society he is able to preserve his identity and views. </a:t>
            </a:r>
            <a:endParaRPr lang="en-US" dirty="0" smtClean="0"/>
          </a:p>
          <a:p>
            <a:r>
              <a:rPr lang="en-US" dirty="0" smtClean="0"/>
              <a:t>In </a:t>
            </a:r>
            <a:r>
              <a:rPr lang="en-US" dirty="0"/>
              <a:t>order to preserve his identity and characteristics, he has to exercise some control for which certain rules and institutions are created. These agencies of social control are helpful for preserving the identity of the individuals and society.</a:t>
            </a:r>
          </a:p>
          <a:p>
            <a:endParaRPr lang="en-US" dirty="0"/>
          </a:p>
        </p:txBody>
      </p:sp>
      <p:sp>
        <p:nvSpPr>
          <p:cNvPr id="4" name="Slide Number Placeholder 3"/>
          <p:cNvSpPr>
            <a:spLocks noGrp="1"/>
          </p:cNvSpPr>
          <p:nvPr>
            <p:ph type="sldNum" sz="quarter" idx="12"/>
          </p:nvPr>
        </p:nvSpPr>
        <p:spPr/>
        <p:txBody>
          <a:bodyPr/>
          <a:lstStyle/>
          <a:p>
            <a:fld id="{2CB28F86-409A-470B-B45C-E93B34A36BFA}" type="slidenum">
              <a:rPr lang="en-US" smtClean="0"/>
              <a:t>8</a:t>
            </a:fld>
            <a:endParaRPr lang="en-US"/>
          </a:p>
        </p:txBody>
      </p:sp>
    </p:spTree>
    <p:extLst>
      <p:ext uri="{BB962C8B-B14F-4D97-AF65-F5344CB8AC3E}">
        <p14:creationId xmlns:p14="http://schemas.microsoft.com/office/powerpoint/2010/main" val="16535373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Mechanisms of Social Control</a:t>
            </a:r>
          </a:p>
        </p:txBody>
      </p:sp>
      <p:sp>
        <p:nvSpPr>
          <p:cNvPr id="3" name="Content Placeholder 2"/>
          <p:cNvSpPr>
            <a:spLocks noGrp="1"/>
          </p:cNvSpPr>
          <p:nvPr>
            <p:ph idx="1"/>
          </p:nvPr>
        </p:nvSpPr>
        <p:spPr/>
        <p:txBody>
          <a:bodyPr>
            <a:normAutofit fontScale="92500" lnSpcReduction="20000"/>
          </a:bodyPr>
          <a:lstStyle/>
          <a:p>
            <a:pPr lvl="0"/>
            <a:r>
              <a:rPr lang="en-US" dirty="0" smtClean="0"/>
              <a:t>Social </a:t>
            </a:r>
            <a:r>
              <a:rPr lang="en-US" dirty="0"/>
              <a:t>control is the control exercised by the society over its members. </a:t>
            </a:r>
            <a:endParaRPr lang="en-US" dirty="0" smtClean="0"/>
          </a:p>
          <a:p>
            <a:pPr lvl="0"/>
            <a:r>
              <a:rPr lang="en-US" dirty="0" smtClean="0"/>
              <a:t>There </a:t>
            </a:r>
            <a:r>
              <a:rPr lang="en-US" dirty="0"/>
              <a:t>are many people in society who always conform to the social norms and values and they are known as conformists. But few people who always deviate from the existing norms and values. They are known as nonconformists or deviants. </a:t>
            </a:r>
            <a:endParaRPr lang="en-US" dirty="0" smtClean="0"/>
          </a:p>
          <a:p>
            <a:pPr lvl="0"/>
            <a:r>
              <a:rPr lang="en-US" dirty="0" smtClean="0"/>
              <a:t>Social </a:t>
            </a:r>
            <a:r>
              <a:rPr lang="en-US" dirty="0"/>
              <a:t>control mechanisms are means by which society can influence people’s behavior to conform to expectations.</a:t>
            </a:r>
          </a:p>
          <a:p>
            <a:endParaRPr lang="en-US" dirty="0"/>
          </a:p>
        </p:txBody>
      </p:sp>
      <p:sp>
        <p:nvSpPr>
          <p:cNvPr id="4" name="Slide Number Placeholder 3"/>
          <p:cNvSpPr>
            <a:spLocks noGrp="1"/>
          </p:cNvSpPr>
          <p:nvPr>
            <p:ph type="sldNum" sz="quarter" idx="12"/>
          </p:nvPr>
        </p:nvSpPr>
        <p:spPr/>
        <p:txBody>
          <a:bodyPr/>
          <a:lstStyle/>
          <a:p>
            <a:fld id="{2CB28F86-409A-470B-B45C-E93B34A36BFA}" type="slidenum">
              <a:rPr lang="en-US" smtClean="0"/>
              <a:t>9</a:t>
            </a:fld>
            <a:endParaRPr lang="en-US"/>
          </a:p>
        </p:txBody>
      </p:sp>
    </p:spTree>
    <p:extLst>
      <p:ext uri="{BB962C8B-B14F-4D97-AF65-F5344CB8AC3E}">
        <p14:creationId xmlns:p14="http://schemas.microsoft.com/office/powerpoint/2010/main" val="28232650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406</TotalTime>
  <Words>1992</Words>
  <Application>Microsoft Office PowerPoint</Application>
  <PresentationFormat>On-screen Show (4:3)</PresentationFormat>
  <Paragraphs>164</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Social control </vt:lpstr>
      <vt:lpstr>Social control</vt:lpstr>
      <vt:lpstr>Social Control  </vt:lpstr>
      <vt:lpstr>Social control</vt:lpstr>
      <vt:lpstr>Nature of Social Control</vt:lpstr>
      <vt:lpstr>Nature of Social Control</vt:lpstr>
      <vt:lpstr>Need of Social Control</vt:lpstr>
      <vt:lpstr>Need of Social Control</vt:lpstr>
      <vt:lpstr>Mechanisms of Social Control</vt:lpstr>
      <vt:lpstr>Social Control Theory</vt:lpstr>
      <vt:lpstr>Social control theory</vt:lpstr>
      <vt:lpstr>Containment Theory</vt:lpstr>
      <vt:lpstr>Containment Theory</vt:lpstr>
      <vt:lpstr>Containment Theory</vt:lpstr>
      <vt:lpstr>Techniques of Social Control</vt:lpstr>
      <vt:lpstr>Types or Forms of Social Control </vt:lpstr>
      <vt:lpstr>Internal Social Control</vt:lpstr>
      <vt:lpstr>External Social Control</vt:lpstr>
      <vt:lpstr>Types or Forms of Social Control </vt:lpstr>
      <vt:lpstr>Agencies of Social Control</vt:lpstr>
      <vt:lpstr>Law</vt:lpstr>
      <vt:lpstr>states</vt:lpstr>
      <vt:lpstr>Education </vt:lpstr>
      <vt:lpstr>Folkways</vt:lpstr>
      <vt:lpstr>Mores</vt:lpstr>
      <vt:lpstr>Religion</vt:lpstr>
      <vt:lpstr>Administration</vt:lpstr>
      <vt:lpstr>Family</vt:lpstr>
      <vt:lpstr>Neighborhood</vt:lpstr>
      <vt:lpstr>Public Opinion</vt:lpstr>
      <vt:lpstr>Social control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control</dc:title>
  <dc:creator>PC-01</dc:creator>
  <cp:lastModifiedBy>Lecturer</cp:lastModifiedBy>
  <cp:revision>15</cp:revision>
  <dcterms:created xsi:type="dcterms:W3CDTF">2014-04-04T11:42:36Z</dcterms:created>
  <dcterms:modified xsi:type="dcterms:W3CDTF">2018-03-24T06:06:34Z</dcterms:modified>
</cp:coreProperties>
</file>