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85" r:id="rId3"/>
    <p:sldId id="258" r:id="rId4"/>
    <p:sldId id="288" r:id="rId5"/>
    <p:sldId id="259" r:id="rId6"/>
    <p:sldId id="260" r:id="rId7"/>
    <p:sldId id="261" r:id="rId8"/>
    <p:sldId id="262" r:id="rId9"/>
    <p:sldId id="263" r:id="rId10"/>
    <p:sldId id="289" r:id="rId11"/>
    <p:sldId id="284" r:id="rId12"/>
    <p:sldId id="265" r:id="rId13"/>
    <p:sldId id="266" r:id="rId14"/>
    <p:sldId id="283" r:id="rId15"/>
    <p:sldId id="267" r:id="rId16"/>
    <p:sldId id="268" r:id="rId17"/>
    <p:sldId id="269" r:id="rId18"/>
    <p:sldId id="270" r:id="rId19"/>
    <p:sldId id="272" r:id="rId20"/>
    <p:sldId id="286" r:id="rId21"/>
    <p:sldId id="273" r:id="rId22"/>
    <p:sldId id="274" r:id="rId23"/>
    <p:sldId id="275" r:id="rId24"/>
    <p:sldId id="276" r:id="rId25"/>
    <p:sldId id="277" r:id="rId26"/>
    <p:sldId id="278" r:id="rId27"/>
    <p:sldId id="287" r:id="rId28"/>
    <p:sldId id="279" r:id="rId29"/>
    <p:sldId id="280" r:id="rId30"/>
    <p:sldId id="281" r:id="rId31"/>
    <p:sldId id="28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42" y="3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54733F-22AC-4482-A303-07E5028FBEBA}" type="datetimeFigureOut">
              <a:rPr lang="en-US" smtClean="0"/>
              <a:t>3/2/2018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755E1F-43A8-45A9-BD49-B94A0C15CD84}" type="slidenum">
              <a:rPr lang="en-US" smtClean="0"/>
              <a:t>‹#›</a:t>
            </a:fld>
            <a:endParaRPr lang="en-US"/>
          </a:p>
        </p:txBody>
      </p:sp>
    </p:spTree>
    <p:extLst>
      <p:ext uri="{BB962C8B-B14F-4D97-AF65-F5344CB8AC3E}">
        <p14:creationId xmlns:p14="http://schemas.microsoft.com/office/powerpoint/2010/main" val="1378230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621420-50EE-40CF-97B3-DC71C4336ED9}" type="slidenum">
              <a:rPr lang="en-US"/>
              <a:pPr fontAlgn="base">
                <a:spcBef>
                  <a:spcPct val="0"/>
                </a:spcBef>
                <a:spcAft>
                  <a:spcPct val="0"/>
                </a:spcAft>
              </a:pPr>
              <a:t>1</a:t>
            </a:fld>
            <a:endParaRPr lang="en-US"/>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4283904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FB82AB-032D-4331-A9BB-F919962AEE97}" type="slidenum">
              <a:rPr lang="en-US"/>
              <a:pPr fontAlgn="base">
                <a:spcBef>
                  <a:spcPct val="0"/>
                </a:spcBef>
                <a:spcAft>
                  <a:spcPct val="0"/>
                </a:spcAft>
              </a:pPr>
              <a:t>15</a:t>
            </a:fld>
            <a:endParaRPr lang="en-US"/>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278266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D2579E-42B6-4A34-A098-C4490FD9278E}" type="slidenum">
              <a:rPr lang="en-US"/>
              <a:pPr fontAlgn="base">
                <a:spcBef>
                  <a:spcPct val="0"/>
                </a:spcBef>
                <a:spcAft>
                  <a:spcPct val="0"/>
                </a:spcAft>
              </a:pPr>
              <a:t>16</a:t>
            </a:fld>
            <a:endParaRPr lang="en-US"/>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221196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7982F6-BD2D-4EAD-B740-4B1304B906A9}" type="slidenum">
              <a:rPr lang="en-US"/>
              <a:pPr fontAlgn="base">
                <a:spcBef>
                  <a:spcPct val="0"/>
                </a:spcBef>
                <a:spcAft>
                  <a:spcPct val="0"/>
                </a:spcAft>
              </a:pPr>
              <a:t>17</a:t>
            </a:fld>
            <a:endParaRPr lang="en-US"/>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2853915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089C99-514E-488F-8116-43272E696DAE}" type="slidenum">
              <a:rPr lang="en-US"/>
              <a:pPr fontAlgn="base">
                <a:spcBef>
                  <a:spcPct val="0"/>
                </a:spcBef>
                <a:spcAft>
                  <a:spcPct val="0"/>
                </a:spcAft>
              </a:pPr>
              <a:t>18</a:t>
            </a:fld>
            <a:endParaRPr lang="en-US"/>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3786557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0BB7A9-1218-4DED-AE8F-92BDE203F5D7}" type="slidenum">
              <a:rPr lang="en-US"/>
              <a:pPr fontAlgn="base">
                <a:spcBef>
                  <a:spcPct val="0"/>
                </a:spcBef>
                <a:spcAft>
                  <a:spcPct val="0"/>
                </a:spcAft>
              </a:pPr>
              <a:t>19</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1677205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E7A577-F122-4229-8DB8-34C1A2E6565F}" type="slidenum">
              <a:rPr lang="en-US"/>
              <a:pPr fontAlgn="base">
                <a:spcBef>
                  <a:spcPct val="0"/>
                </a:spcBef>
                <a:spcAft>
                  <a:spcPct val="0"/>
                </a:spcAft>
              </a:pPr>
              <a:t>21</a:t>
            </a:fld>
            <a:endParaRPr lang="en-US"/>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2603335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1BD0F2-E9DD-46C1-867C-6B92A7BE045E}" type="slidenum">
              <a:rPr lang="en-US"/>
              <a:pPr fontAlgn="base">
                <a:spcBef>
                  <a:spcPct val="0"/>
                </a:spcBef>
                <a:spcAft>
                  <a:spcPct val="0"/>
                </a:spcAft>
              </a:pPr>
              <a:t>22</a:t>
            </a:fld>
            <a:endParaRPr lang="en-US"/>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1598733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39633A-DFCC-4526-B062-92E2678C77D2}" type="slidenum">
              <a:rPr lang="en-US"/>
              <a:pPr fontAlgn="base">
                <a:spcBef>
                  <a:spcPct val="0"/>
                </a:spcBef>
                <a:spcAft>
                  <a:spcPct val="0"/>
                </a:spcAft>
              </a:pPr>
              <a:t>23</a:t>
            </a:fld>
            <a:endParaRPr lang="en-US"/>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1027635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3093D3-1CE4-4886-AF67-456707D0C525}" type="slidenum">
              <a:rPr lang="en-US"/>
              <a:pPr fontAlgn="base">
                <a:spcBef>
                  <a:spcPct val="0"/>
                </a:spcBef>
                <a:spcAft>
                  <a:spcPct val="0"/>
                </a:spcAft>
              </a:pPr>
              <a:t>24</a:t>
            </a:fld>
            <a:endParaRPr lang="en-US"/>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1260727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24D209-4AC9-4A2B-88D4-99E6DC5B5895}" type="slidenum">
              <a:rPr lang="en-US"/>
              <a:pPr fontAlgn="base">
                <a:spcBef>
                  <a:spcPct val="0"/>
                </a:spcBef>
                <a:spcAft>
                  <a:spcPct val="0"/>
                </a:spcAft>
              </a:pPr>
              <a:t>25</a:t>
            </a:fld>
            <a:endParaRPr lang="en-US"/>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1343280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9EE152-7873-4FFB-8EE9-37BE18EA7217}" type="slidenum">
              <a:rPr lang="en-US"/>
              <a:pPr fontAlgn="base">
                <a:spcBef>
                  <a:spcPct val="0"/>
                </a:spcBef>
                <a:spcAft>
                  <a:spcPct val="0"/>
                </a:spcAft>
              </a:pPr>
              <a:t>3</a:t>
            </a:fld>
            <a:endParaRPr lang="en-US"/>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4142517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DB47E8-F562-44A1-AFAD-CE54F5C97BA3}" type="slidenum">
              <a:rPr lang="en-US"/>
              <a:pPr fontAlgn="base">
                <a:spcBef>
                  <a:spcPct val="0"/>
                </a:spcBef>
                <a:spcAft>
                  <a:spcPct val="0"/>
                </a:spcAft>
              </a:pPr>
              <a:t>26</a:t>
            </a:fld>
            <a:endParaRPr lang="en-US"/>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1314944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4B790A-3538-414F-B1B4-621D0A855AF4}" type="slidenum">
              <a:rPr lang="en-US"/>
              <a:pPr fontAlgn="base">
                <a:spcBef>
                  <a:spcPct val="0"/>
                </a:spcBef>
                <a:spcAft>
                  <a:spcPct val="0"/>
                </a:spcAft>
              </a:pPr>
              <a:t>28</a:t>
            </a:fld>
            <a:endParaRPr lang="en-US"/>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2703100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089A6D-1904-4391-8A97-5B0A5D72B0AE}" type="slidenum">
              <a:rPr lang="en-US"/>
              <a:pPr fontAlgn="base">
                <a:spcBef>
                  <a:spcPct val="0"/>
                </a:spcBef>
                <a:spcAft>
                  <a:spcPct val="0"/>
                </a:spcAft>
              </a:pPr>
              <a:t>5</a:t>
            </a:fld>
            <a:endParaRPr lang="en-US"/>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3173320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32CA71-8C5A-4B43-A240-286ADE75F04C}" type="slidenum">
              <a:rPr lang="en-US"/>
              <a:pPr fontAlgn="base">
                <a:spcBef>
                  <a:spcPct val="0"/>
                </a:spcBef>
                <a:spcAft>
                  <a:spcPct val="0"/>
                </a:spcAft>
              </a:pPr>
              <a:t>6</a:t>
            </a:fld>
            <a:endParaRPr lang="en-US"/>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2430169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CF7731-FC9F-4F7A-9B08-D3822C3C45CD}" type="slidenum">
              <a:rPr lang="en-US"/>
              <a:pPr fontAlgn="base">
                <a:spcBef>
                  <a:spcPct val="0"/>
                </a:spcBef>
                <a:spcAft>
                  <a:spcPct val="0"/>
                </a:spcAft>
              </a:pPr>
              <a:t>7</a:t>
            </a:fld>
            <a:endParaRPr lang="en-US"/>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3677089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7E8915-CB7A-47C8-BAAE-65677295EABF}" type="slidenum">
              <a:rPr lang="en-US"/>
              <a:pPr fontAlgn="base">
                <a:spcBef>
                  <a:spcPct val="0"/>
                </a:spcBef>
                <a:spcAft>
                  <a:spcPct val="0"/>
                </a:spcAft>
              </a:pPr>
              <a:t>8</a:t>
            </a:fld>
            <a:endParaRPr lang="en-US"/>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4263764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74084A-7D9B-440D-9404-837E7A8E1400}" type="slidenum">
              <a:rPr lang="en-US"/>
              <a:pPr fontAlgn="base">
                <a:spcBef>
                  <a:spcPct val="0"/>
                </a:spcBef>
                <a:spcAft>
                  <a:spcPct val="0"/>
                </a:spcAft>
              </a:pPr>
              <a:t>9</a:t>
            </a:fld>
            <a:endParaRPr lang="en-US"/>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3814475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62A536-ABB5-4A45-ABA7-D051DEFA3E0E}" type="slidenum">
              <a:rPr lang="en-US"/>
              <a:pPr fontAlgn="base">
                <a:spcBef>
                  <a:spcPct val="0"/>
                </a:spcBef>
                <a:spcAft>
                  <a:spcPct val="0"/>
                </a:spcAft>
              </a:pPr>
              <a:t>12</a:t>
            </a:fld>
            <a:endParaRPr lang="en-US"/>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1612007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8126B4-835A-4A6E-ACB8-24BA53D5B6E0}" type="slidenum">
              <a:rPr lang="en-US"/>
              <a:pPr fontAlgn="base">
                <a:spcBef>
                  <a:spcPct val="0"/>
                </a:spcBef>
                <a:spcAft>
                  <a:spcPct val="0"/>
                </a:spcAft>
              </a:pPr>
              <a:t>13</a:t>
            </a:fld>
            <a:endParaRPr lang="en-US"/>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2515441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347283-A5A3-4735-864E-45656EE201AF}"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AD468-6B8F-4C67-A447-D58E2D5A62F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347283-A5A3-4735-864E-45656EE201AF}"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AD468-6B8F-4C67-A447-D58E2D5A62F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347283-A5A3-4735-864E-45656EE201AF}"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AD468-6B8F-4C67-A447-D58E2D5A62F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347283-A5A3-4735-864E-45656EE201AF}"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AD468-6B8F-4C67-A447-D58E2D5A62F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347283-A5A3-4735-864E-45656EE201AF}"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AD468-6B8F-4C67-A447-D58E2D5A62F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347283-A5A3-4735-864E-45656EE201AF}"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AD468-6B8F-4C67-A447-D58E2D5A62F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347283-A5A3-4735-864E-45656EE201AF}" type="datetimeFigureOut">
              <a:rPr lang="en-US" smtClean="0"/>
              <a:t>3/2/2018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AD468-6B8F-4C67-A447-D58E2D5A62F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347283-A5A3-4735-864E-45656EE201AF}" type="datetimeFigureOut">
              <a:rPr lang="en-US" smtClean="0"/>
              <a:t>3/2/2018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AD468-6B8F-4C67-A447-D58E2D5A62F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347283-A5A3-4735-864E-45656EE201AF}" type="datetimeFigureOut">
              <a:rPr lang="en-US" smtClean="0"/>
              <a:t>3/2/2018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AD468-6B8F-4C67-A447-D58E2D5A62F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347283-A5A3-4735-864E-45656EE201AF}"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AD468-6B8F-4C67-A447-D58E2D5A62F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347283-A5A3-4735-864E-45656EE201AF}"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AD468-6B8F-4C67-A447-D58E2D5A62F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347283-A5A3-4735-864E-45656EE201AF}" type="datetimeFigureOut">
              <a:rPr lang="en-US" smtClean="0"/>
              <a:t>3/2/2018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CAD468-6B8F-4C67-A447-D58E2D5A62F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Prof: W.P.Gamini de Alwis, Senior Lecturer</a:t>
            </a:r>
          </a:p>
        </p:txBody>
      </p:sp>
      <p:sp>
        <p:nvSpPr>
          <p:cNvPr id="5" name="Slide Number Placeholder 5"/>
          <p:cNvSpPr>
            <a:spLocks noGrp="1"/>
          </p:cNvSpPr>
          <p:nvPr>
            <p:ph type="sldNum" sz="quarter" idx="12"/>
          </p:nvPr>
        </p:nvSpPr>
        <p:spPr>
          <a:xfrm>
            <a:off x="7688424" y="5994659"/>
            <a:ext cx="2133600" cy="365125"/>
          </a:xfrm>
        </p:spPr>
        <p:txBody>
          <a:bodyPr/>
          <a:lstStyle/>
          <a:p>
            <a:pPr>
              <a:defRPr/>
            </a:pPr>
            <a:fld id="{1AC392D4-A477-448F-A478-FC08D64C49F9}" type="slidenum">
              <a:rPr lang="en-US"/>
              <a:pPr>
                <a:defRPr/>
              </a:pPr>
              <a:t>1</a:t>
            </a:fld>
            <a:endParaRPr lang="en-US"/>
          </a:p>
        </p:txBody>
      </p:sp>
      <p:sp>
        <p:nvSpPr>
          <p:cNvPr id="2052" name="Rectangle 2"/>
          <p:cNvSpPr>
            <a:spLocks noGrp="1" noChangeArrowheads="1"/>
          </p:cNvSpPr>
          <p:nvPr>
            <p:ph type="ctrTitle"/>
          </p:nvPr>
        </p:nvSpPr>
        <p:spPr/>
        <p:txBody>
          <a:bodyPr/>
          <a:lstStyle/>
          <a:p>
            <a:r>
              <a:rPr lang="en-US" smtClean="0"/>
              <a:t>Psychology of learning</a:t>
            </a:r>
          </a:p>
        </p:txBody>
      </p:sp>
      <p:sp>
        <p:nvSpPr>
          <p:cNvPr id="5123" name="Rectangle 3"/>
          <p:cNvSpPr>
            <a:spLocks noGrp="1" noChangeArrowheads="1"/>
          </p:cNvSpPr>
          <p:nvPr>
            <p:ph type="subTitle" idx="1"/>
          </p:nvPr>
        </p:nvSpPr>
        <p:spPr/>
        <p:txBody>
          <a:bodyPr rtlCol="0">
            <a:normAutofit/>
          </a:bodyPr>
          <a:lstStyle/>
          <a:p>
            <a:pPr fontAlgn="auto">
              <a:spcAft>
                <a:spcPts val="0"/>
              </a:spcAft>
              <a:buFont typeface="Arial" pitchFamily="34" charset="0"/>
              <a:buNone/>
              <a:defRPr/>
            </a:pPr>
            <a:r>
              <a:rPr lang="en-US" dirty="0" smtClean="0"/>
              <a:t>Session iv- CA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unched Tape 3"/>
          <p:cNvSpPr/>
          <p:nvPr/>
        </p:nvSpPr>
        <p:spPr>
          <a:xfrm>
            <a:off x="0" y="-152400"/>
            <a:ext cx="8915400" cy="6019800"/>
          </a:xfrm>
          <a:prstGeom prst="flowChartPunchedTap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Without proper learning </a:t>
            </a:r>
          </a:p>
          <a:p>
            <a:pPr algn="ctr"/>
            <a:r>
              <a:rPr lang="en-US" sz="4000" dirty="0" smtClean="0">
                <a:solidFill>
                  <a:schemeClr val="tx1"/>
                </a:solidFill>
              </a:rPr>
              <a:t>there is no effective training </a:t>
            </a:r>
          </a:p>
          <a:p>
            <a:pPr algn="ctr"/>
            <a:r>
              <a:rPr lang="en-US" sz="4000" dirty="0" smtClean="0">
                <a:solidFill>
                  <a:schemeClr val="tx1"/>
                </a:solidFill>
              </a:rPr>
              <a:t>or </a:t>
            </a:r>
          </a:p>
          <a:p>
            <a:pPr algn="ctr"/>
            <a:r>
              <a:rPr lang="en-US" sz="4000" dirty="0" smtClean="0">
                <a:solidFill>
                  <a:schemeClr val="tx1"/>
                </a:solidFill>
              </a:rPr>
              <a:t>behavioral change</a:t>
            </a:r>
          </a:p>
          <a:p>
            <a:pPr algn="ctr"/>
            <a:r>
              <a:rPr lang="en-US" sz="4000" dirty="0" err="1" smtClean="0">
                <a:solidFill>
                  <a:schemeClr val="tx1"/>
                </a:solidFill>
                <a:latin typeface="DL-Paras.." pitchFamily="2" charset="0"/>
              </a:rPr>
              <a:t>bf.Ksulska</a:t>
            </a:r>
            <a:r>
              <a:rPr lang="en-US" sz="4000" dirty="0" smtClean="0">
                <a:solidFill>
                  <a:schemeClr val="tx1"/>
                </a:solidFill>
                <a:latin typeface="DL-Paras.." pitchFamily="2" charset="0"/>
              </a:rPr>
              <a:t> </a:t>
            </a:r>
            <a:r>
              <a:rPr lang="en-US" sz="4000" dirty="0" err="1" smtClean="0">
                <a:solidFill>
                  <a:schemeClr val="tx1"/>
                </a:solidFill>
                <a:latin typeface="DL-Paras.." pitchFamily="2" charset="0"/>
              </a:rPr>
              <a:t>f;dr</a:t>
            </a:r>
            <a:r>
              <a:rPr lang="en-US" sz="4000" dirty="0" smtClean="0">
                <a:solidFill>
                  <a:schemeClr val="tx1"/>
                </a:solidFill>
                <a:latin typeface="DL-Paras.." pitchFamily="2" charset="0"/>
              </a:rPr>
              <a:t> </a:t>
            </a:r>
            <a:r>
              <a:rPr lang="en-US" sz="4000" dirty="0" err="1" smtClean="0">
                <a:solidFill>
                  <a:schemeClr val="tx1"/>
                </a:solidFill>
                <a:latin typeface="DL-Paras.." pitchFamily="2" charset="0"/>
              </a:rPr>
              <a:t>mqyqKqjla</a:t>
            </a:r>
            <a:r>
              <a:rPr lang="en-US" sz="4000" dirty="0" smtClean="0">
                <a:solidFill>
                  <a:schemeClr val="tx1"/>
                </a:solidFill>
                <a:latin typeface="DL-Paras.." pitchFamily="2" charset="0"/>
              </a:rPr>
              <a:t> </a:t>
            </a:r>
            <a:r>
              <a:rPr lang="en-US" sz="4000" dirty="0" err="1" smtClean="0">
                <a:solidFill>
                  <a:schemeClr val="tx1"/>
                </a:solidFill>
                <a:latin typeface="DL-Paras.." pitchFamily="2" charset="0"/>
              </a:rPr>
              <a:t>fyda</a:t>
            </a:r>
            <a:r>
              <a:rPr lang="en-US" sz="4000" dirty="0" smtClean="0">
                <a:solidFill>
                  <a:schemeClr val="tx1"/>
                </a:solidFill>
                <a:latin typeface="DL-Paras.." pitchFamily="2" charset="0"/>
              </a:rPr>
              <a:t> </a:t>
            </a:r>
            <a:r>
              <a:rPr lang="en-US" sz="4000" dirty="0" err="1" smtClean="0">
                <a:solidFill>
                  <a:schemeClr val="tx1"/>
                </a:solidFill>
                <a:latin typeface="DL-Paras.." pitchFamily="2" charset="0"/>
              </a:rPr>
              <a:t>yeisrsfus</a:t>
            </a:r>
            <a:r>
              <a:rPr lang="en-US" sz="4000" dirty="0" smtClean="0">
                <a:solidFill>
                  <a:schemeClr val="tx1"/>
                </a:solidFill>
                <a:latin typeface="DL-Paras.." pitchFamily="2" charset="0"/>
              </a:rPr>
              <a:t> </a:t>
            </a:r>
            <a:r>
              <a:rPr lang="en-US" sz="4000" dirty="0" err="1" smtClean="0">
                <a:solidFill>
                  <a:schemeClr val="tx1"/>
                </a:solidFill>
                <a:latin typeface="DL-Paras.." pitchFamily="2" charset="0"/>
              </a:rPr>
              <a:t>fjkila</a:t>
            </a:r>
            <a:r>
              <a:rPr lang="en-US" sz="4000" dirty="0" smtClean="0">
                <a:solidFill>
                  <a:schemeClr val="tx1"/>
                </a:solidFill>
                <a:latin typeface="DL-Paras.." pitchFamily="2" charset="0"/>
              </a:rPr>
              <a:t> </a:t>
            </a:r>
            <a:r>
              <a:rPr lang="en-US" sz="4000" dirty="0" err="1" smtClean="0">
                <a:solidFill>
                  <a:schemeClr val="tx1"/>
                </a:solidFill>
                <a:latin typeface="DL-Paras.." pitchFamily="2" charset="0"/>
              </a:rPr>
              <a:t>ke</a:t>
            </a:r>
            <a:r>
              <a:rPr lang="en-US" sz="4000" dirty="0" smtClean="0">
                <a:solidFill>
                  <a:schemeClr val="tx1"/>
                </a:solidFill>
                <a:latin typeface="DL-Paras.." pitchFamily="2" charset="0"/>
              </a:rPr>
              <a:t>;</a:t>
            </a:r>
            <a:endParaRPr lang="en-US" sz="4000" dirty="0">
              <a:solidFill>
                <a:schemeClr val="tx1"/>
              </a:solidFill>
            </a:endParaRPr>
          </a:p>
        </p:txBody>
      </p:sp>
    </p:spTree>
    <p:extLst>
      <p:ext uri="{BB962C8B-B14F-4D97-AF65-F5344CB8AC3E}">
        <p14:creationId xmlns:p14="http://schemas.microsoft.com/office/powerpoint/2010/main" val="286486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657600"/>
            <a:ext cx="1828800" cy="685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Experiences </a:t>
            </a:r>
            <a:endParaRPr lang="en-US" sz="2000" b="1" dirty="0">
              <a:solidFill>
                <a:schemeClr val="tx1"/>
              </a:solidFill>
            </a:endParaRPr>
          </a:p>
        </p:txBody>
      </p:sp>
      <p:sp>
        <p:nvSpPr>
          <p:cNvPr id="5" name="Oval Callout 4"/>
          <p:cNvSpPr/>
          <p:nvPr/>
        </p:nvSpPr>
        <p:spPr>
          <a:xfrm>
            <a:off x="3429000" y="838200"/>
            <a:ext cx="1828800" cy="1371600"/>
          </a:xfrm>
          <a:prstGeom prst="wedgeEllipse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Memory </a:t>
            </a:r>
            <a:endParaRPr lang="en-US" sz="2400" dirty="0">
              <a:solidFill>
                <a:schemeClr val="tx1"/>
              </a:solidFill>
            </a:endParaRPr>
          </a:p>
        </p:txBody>
      </p:sp>
      <p:sp>
        <p:nvSpPr>
          <p:cNvPr id="6" name="Rectangle 5"/>
          <p:cNvSpPr/>
          <p:nvPr/>
        </p:nvSpPr>
        <p:spPr>
          <a:xfrm>
            <a:off x="6400800" y="3660058"/>
            <a:ext cx="1752600" cy="6858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Actions  </a:t>
            </a:r>
            <a:endParaRPr lang="en-US" sz="2400" b="1" dirty="0">
              <a:solidFill>
                <a:schemeClr val="tx1"/>
              </a:solidFill>
            </a:endParaRPr>
          </a:p>
        </p:txBody>
      </p:sp>
      <p:sp>
        <p:nvSpPr>
          <p:cNvPr id="8" name="Right Arrow 7"/>
          <p:cNvSpPr/>
          <p:nvPr/>
        </p:nvSpPr>
        <p:spPr>
          <a:xfrm rot="19868155">
            <a:off x="2438400" y="2895600"/>
            <a:ext cx="1143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2573410">
            <a:off x="5305270" y="2654139"/>
            <a:ext cx="1143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879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2"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250" fill="hold"/>
                                        <p:tgtEl>
                                          <p:spTgt spid="8"/>
                                        </p:tgtEl>
                                        <p:attrNameLst>
                                          <p:attrName>ppt_x</p:attrName>
                                        </p:attrNameLst>
                                      </p:cBhvr>
                                      <p:tavLst>
                                        <p:tav tm="0">
                                          <p:val>
                                            <p:strVal val="0-#ppt_w/2"/>
                                          </p:val>
                                        </p:tav>
                                        <p:tav tm="100000">
                                          <p:val>
                                            <p:strVal val="#ppt_x"/>
                                          </p:val>
                                        </p:tav>
                                      </p:tavLst>
                                    </p:anim>
                                    <p:anim calcmode="lin" valueType="num">
                                      <p:cBhvr additive="base">
                                        <p:cTn id="15" dur="2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9"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Prof: W.P.Gamini de Alwis, Senior Lecturer</a:t>
            </a:r>
          </a:p>
        </p:txBody>
      </p:sp>
      <p:sp>
        <p:nvSpPr>
          <p:cNvPr id="5" name="Slide Number Placeholder 5"/>
          <p:cNvSpPr>
            <a:spLocks noGrp="1"/>
          </p:cNvSpPr>
          <p:nvPr>
            <p:ph type="sldNum" sz="quarter" idx="12"/>
          </p:nvPr>
        </p:nvSpPr>
        <p:spPr/>
        <p:txBody>
          <a:bodyPr/>
          <a:lstStyle/>
          <a:p>
            <a:pPr>
              <a:defRPr/>
            </a:pPr>
            <a:fld id="{614BC01F-C31D-4A87-9CED-0C5569AD5EDC}" type="slidenum">
              <a:rPr lang="en-US"/>
              <a:pPr>
                <a:defRPr/>
              </a:pPr>
              <a:t>12</a:t>
            </a:fld>
            <a:endParaRPr lang="en-US"/>
          </a:p>
        </p:txBody>
      </p:sp>
      <p:sp>
        <p:nvSpPr>
          <p:cNvPr id="10244" name="Rectangle 2"/>
          <p:cNvSpPr>
            <a:spLocks noGrp="1" noChangeArrowheads="1"/>
          </p:cNvSpPr>
          <p:nvPr>
            <p:ph type="title"/>
          </p:nvPr>
        </p:nvSpPr>
        <p:spPr/>
        <p:txBody>
          <a:bodyPr/>
          <a:lstStyle/>
          <a:p>
            <a:r>
              <a:rPr lang="en-US" b="1" dirty="0" smtClean="0"/>
              <a:t>Learning &amp; Memory</a:t>
            </a:r>
          </a:p>
        </p:txBody>
      </p:sp>
      <p:sp>
        <p:nvSpPr>
          <p:cNvPr id="10245" name="Rectangle 3"/>
          <p:cNvSpPr>
            <a:spLocks noGrp="1" noChangeArrowheads="1"/>
          </p:cNvSpPr>
          <p:nvPr>
            <p:ph type="body" idx="1"/>
          </p:nvPr>
        </p:nvSpPr>
        <p:spPr/>
        <p:txBody>
          <a:bodyPr/>
          <a:lstStyle/>
          <a:p>
            <a:r>
              <a:rPr lang="en-US" dirty="0" smtClean="0"/>
              <a:t>Learning &amp; Memory are central to the study of Psychology </a:t>
            </a:r>
          </a:p>
          <a:p>
            <a:r>
              <a:rPr lang="en-US" dirty="0" smtClean="0"/>
              <a:t>There is relationship between learning and memory </a:t>
            </a:r>
          </a:p>
          <a:p>
            <a:r>
              <a:rPr lang="en-US" dirty="0" err="1" smtClean="0">
                <a:latin typeface="DL-Paras.." pitchFamily="2" charset="0"/>
              </a:rPr>
              <a:t>mqyqKqj</a:t>
            </a:r>
            <a:r>
              <a:rPr lang="en-US" dirty="0" smtClean="0">
                <a:latin typeface="DL-Paras.." pitchFamily="2" charset="0"/>
              </a:rPr>
              <a:t> </a:t>
            </a:r>
            <a:r>
              <a:rPr lang="en-US" dirty="0" err="1" smtClean="0">
                <a:latin typeface="DL-Paras.." pitchFamily="2" charset="0"/>
              </a:rPr>
              <a:t>yd</a:t>
            </a:r>
            <a:r>
              <a:rPr lang="en-US" dirty="0" smtClean="0">
                <a:latin typeface="DL-Paras.." pitchFamily="2" charset="0"/>
              </a:rPr>
              <a:t> </a:t>
            </a:r>
            <a:r>
              <a:rPr lang="en-US" dirty="0" err="1" smtClean="0">
                <a:latin typeface="DL-Paras.." pitchFamily="2" charset="0"/>
              </a:rPr>
              <a:t>u;lh</a:t>
            </a:r>
            <a:r>
              <a:rPr lang="en-US" dirty="0" smtClean="0">
                <a:latin typeface="DL-Paras.." pitchFamily="2" charset="0"/>
              </a:rPr>
              <a:t> </a:t>
            </a:r>
            <a:r>
              <a:rPr lang="en-US" dirty="0" err="1" smtClean="0">
                <a:latin typeface="DL-Paras.." pitchFamily="2" charset="0"/>
              </a:rPr>
              <a:t>w;r</a:t>
            </a:r>
            <a:r>
              <a:rPr lang="en-US" dirty="0" smtClean="0">
                <a:latin typeface="DL-Paras.." pitchFamily="2" charset="0"/>
              </a:rPr>
              <a:t> </a:t>
            </a:r>
            <a:r>
              <a:rPr lang="en-US" dirty="0" err="1" smtClean="0">
                <a:latin typeface="DL-Paras.." pitchFamily="2" charset="0"/>
              </a:rPr>
              <a:t>iusnkaOhla</a:t>
            </a:r>
            <a:r>
              <a:rPr lang="en-US" dirty="0" smtClean="0">
                <a:latin typeface="DL-Paras.." pitchFamily="2" charset="0"/>
              </a:rPr>
              <a:t> we;</a:t>
            </a:r>
            <a:endParaRPr lang="en-US" b="1"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barn(inVertical)">
                                      <p:cBhvr>
                                        <p:cTn id="7" dur="500"/>
                                        <p:tgtEl>
                                          <p:spTgt spid="1024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245">
                                            <p:txEl>
                                              <p:pRg st="0" end="0"/>
                                            </p:txEl>
                                          </p:spTgt>
                                        </p:tgtEl>
                                        <p:attrNameLst>
                                          <p:attrName>style.visibility</p:attrName>
                                        </p:attrNameLst>
                                      </p:cBhvr>
                                      <p:to>
                                        <p:strVal val="visible"/>
                                      </p:to>
                                    </p:set>
                                    <p:animEffect transition="in" filter="barn(inVertical)">
                                      <p:cBhvr>
                                        <p:cTn id="12" dur="500"/>
                                        <p:tgtEl>
                                          <p:spTgt spid="1024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245">
                                            <p:txEl>
                                              <p:pRg st="1" end="1"/>
                                            </p:txEl>
                                          </p:spTgt>
                                        </p:tgtEl>
                                        <p:attrNameLst>
                                          <p:attrName>style.visibility</p:attrName>
                                        </p:attrNameLst>
                                      </p:cBhvr>
                                      <p:to>
                                        <p:strVal val="visible"/>
                                      </p:to>
                                    </p:set>
                                    <p:animEffect transition="in" filter="barn(inVertical)">
                                      <p:cBhvr>
                                        <p:cTn id="17" dur="500"/>
                                        <p:tgtEl>
                                          <p:spTgt spid="1024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245">
                                            <p:txEl>
                                              <p:pRg st="2" end="2"/>
                                            </p:txEl>
                                          </p:spTgt>
                                        </p:tgtEl>
                                        <p:attrNameLst>
                                          <p:attrName>style.visibility</p:attrName>
                                        </p:attrNameLst>
                                      </p:cBhvr>
                                      <p:to>
                                        <p:strVal val="visible"/>
                                      </p:to>
                                    </p:set>
                                    <p:animEffect transition="in" filter="barn(inVertical)">
                                      <p:cBhvr>
                                        <p:cTn id="22" dur="500"/>
                                        <p:tgtEl>
                                          <p:spTgt spid="102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Prof: W.P.Gamini de Alwis, Senior Lecturer</a:t>
            </a:r>
          </a:p>
        </p:txBody>
      </p:sp>
      <p:sp>
        <p:nvSpPr>
          <p:cNvPr id="5" name="Slide Number Placeholder 5"/>
          <p:cNvSpPr>
            <a:spLocks noGrp="1"/>
          </p:cNvSpPr>
          <p:nvPr>
            <p:ph type="sldNum" sz="quarter" idx="12"/>
          </p:nvPr>
        </p:nvSpPr>
        <p:spPr/>
        <p:txBody>
          <a:bodyPr/>
          <a:lstStyle/>
          <a:p>
            <a:pPr>
              <a:defRPr/>
            </a:pPr>
            <a:fld id="{AB258ADE-3BA9-49B5-8EA9-226143A21714}" type="slidenum">
              <a:rPr lang="en-US"/>
              <a:pPr>
                <a:defRPr/>
              </a:pPr>
              <a:t>13</a:t>
            </a:fld>
            <a:endParaRPr lang="en-US"/>
          </a:p>
        </p:txBody>
      </p:sp>
      <p:sp>
        <p:nvSpPr>
          <p:cNvPr id="12292" name="Rectangle 2"/>
          <p:cNvSpPr>
            <a:spLocks noGrp="1" noChangeArrowheads="1"/>
          </p:cNvSpPr>
          <p:nvPr>
            <p:ph type="title"/>
          </p:nvPr>
        </p:nvSpPr>
        <p:spPr/>
        <p:txBody>
          <a:bodyPr/>
          <a:lstStyle/>
          <a:p>
            <a:r>
              <a:rPr lang="en-US" dirty="0" smtClean="0"/>
              <a:t>Types of learning</a:t>
            </a:r>
          </a:p>
        </p:txBody>
      </p:sp>
      <p:sp>
        <p:nvSpPr>
          <p:cNvPr id="12293" name="Rectangle 3"/>
          <p:cNvSpPr>
            <a:spLocks noGrp="1" noChangeArrowheads="1"/>
          </p:cNvSpPr>
          <p:nvPr>
            <p:ph type="body" idx="1"/>
          </p:nvPr>
        </p:nvSpPr>
        <p:spPr>
          <a:xfrm>
            <a:off x="0" y="1219200"/>
            <a:ext cx="8915400" cy="4906963"/>
          </a:xfrm>
        </p:spPr>
        <p:txBody>
          <a:bodyPr>
            <a:normAutofit lnSpcReduction="10000"/>
          </a:bodyPr>
          <a:lstStyle/>
          <a:p>
            <a:r>
              <a:rPr lang="en-US" sz="2800" b="1" dirty="0" smtClean="0"/>
              <a:t>Habituation</a:t>
            </a:r>
            <a:r>
              <a:rPr lang="en-US" sz="2800" dirty="0" smtClean="0"/>
              <a:t> – the simplest kind of learning, is the phenomenon by which we get used to </a:t>
            </a:r>
            <a:r>
              <a:rPr lang="en-US" sz="2800" dirty="0" err="1" smtClean="0">
                <a:latin typeface="DL-Paras.." pitchFamily="2" charset="0"/>
              </a:rPr>
              <a:t>mqreoq</a:t>
            </a:r>
            <a:r>
              <a:rPr lang="en-US" sz="2800" dirty="0" smtClean="0">
                <a:latin typeface="DL-Paras.." pitchFamily="2" charset="0"/>
              </a:rPr>
              <a:t> </a:t>
            </a:r>
            <a:r>
              <a:rPr lang="en-US" sz="2800" dirty="0" err="1" smtClean="0">
                <a:latin typeface="DL-Paras.." pitchFamily="2" charset="0"/>
              </a:rPr>
              <a:t>bf.KSula</a:t>
            </a:r>
            <a:r>
              <a:rPr lang="en-US" sz="2800" dirty="0" smtClean="0">
                <a:latin typeface="DL-Paras.." pitchFamily="2" charset="0"/>
              </a:rPr>
              <a:t> </a:t>
            </a:r>
            <a:r>
              <a:rPr lang="en-US" sz="2800" dirty="0" err="1" smtClean="0">
                <a:latin typeface="DL-Paras.." pitchFamily="2" charset="0"/>
              </a:rPr>
              <a:t>njg</a:t>
            </a:r>
            <a:r>
              <a:rPr lang="en-US" sz="2800" dirty="0" smtClean="0">
                <a:latin typeface="DL-Paras.." pitchFamily="2" charset="0"/>
              </a:rPr>
              <a:t> </a:t>
            </a:r>
            <a:r>
              <a:rPr lang="en-US" sz="2800" dirty="0" err="1" smtClean="0">
                <a:latin typeface="DL-Paras.." pitchFamily="2" charset="0"/>
              </a:rPr>
              <a:t>fmrf,a</a:t>
            </a:r>
            <a:r>
              <a:rPr lang="en-US" sz="2800" dirty="0" smtClean="0">
                <a:latin typeface="DL-Paras.." pitchFamily="2" charset="0"/>
              </a:rPr>
              <a:t> </a:t>
            </a:r>
          </a:p>
          <a:p>
            <a:r>
              <a:rPr lang="en-US" sz="2800" b="1" dirty="0" smtClean="0"/>
              <a:t>Associated learning </a:t>
            </a:r>
            <a:r>
              <a:rPr lang="en-US" sz="2800" dirty="0" smtClean="0"/>
              <a:t>– kind of learning in which an association is formed between two events </a:t>
            </a:r>
            <a:r>
              <a:rPr lang="en-US" sz="2800" dirty="0" err="1" smtClean="0">
                <a:latin typeface="DL-Paras.." pitchFamily="2" charset="0"/>
              </a:rPr>
              <a:t>isoaOska</a:t>
            </a:r>
            <a:r>
              <a:rPr lang="en-US" sz="2800" dirty="0" smtClean="0">
                <a:latin typeface="DL-Paras.." pitchFamily="2" charset="0"/>
              </a:rPr>
              <a:t> </a:t>
            </a:r>
            <a:r>
              <a:rPr lang="en-US" sz="2800" dirty="0" err="1" smtClean="0">
                <a:latin typeface="DL-Paras.." pitchFamily="2" charset="0"/>
              </a:rPr>
              <a:t>folla</a:t>
            </a:r>
            <a:r>
              <a:rPr lang="en-US" sz="2800" dirty="0" smtClean="0">
                <a:latin typeface="DL-Paras.." pitchFamily="2" charset="0"/>
              </a:rPr>
              <a:t> </a:t>
            </a:r>
            <a:r>
              <a:rPr lang="en-US" sz="2800" dirty="0" err="1" smtClean="0">
                <a:latin typeface="DL-Paras.." pitchFamily="2" charset="0"/>
              </a:rPr>
              <a:t>tlg</a:t>
            </a:r>
            <a:r>
              <a:rPr lang="en-US" sz="2800" dirty="0" smtClean="0">
                <a:latin typeface="DL-Paras.." pitchFamily="2" charset="0"/>
              </a:rPr>
              <a:t> </a:t>
            </a:r>
            <a:r>
              <a:rPr lang="en-US" sz="2800" dirty="0" err="1" smtClean="0">
                <a:latin typeface="DL-Paras.." pitchFamily="2" charset="0"/>
              </a:rPr>
              <a:t>iusnkaOlsrsfuka</a:t>
            </a:r>
            <a:r>
              <a:rPr lang="en-US" sz="2800" dirty="0" smtClean="0">
                <a:latin typeface="DL-Paras.." pitchFamily="2" charset="0"/>
              </a:rPr>
              <a:t> ,</a:t>
            </a:r>
            <a:r>
              <a:rPr lang="en-US" sz="2800" dirty="0" err="1" smtClean="0">
                <a:latin typeface="DL-Paras.." pitchFamily="2" charset="0"/>
              </a:rPr>
              <a:t>nk</a:t>
            </a:r>
            <a:r>
              <a:rPr lang="en-US" sz="2800" dirty="0" smtClean="0">
                <a:latin typeface="DL-Paras.." pitchFamily="2" charset="0"/>
              </a:rPr>
              <a:t> </a:t>
            </a:r>
            <a:r>
              <a:rPr lang="en-US" sz="2800" dirty="0" err="1" smtClean="0">
                <a:latin typeface="DL-Paras.." pitchFamily="2" charset="0"/>
              </a:rPr>
              <a:t>bf.Ksu</a:t>
            </a:r>
            <a:endParaRPr lang="en-US" sz="2800" dirty="0" smtClean="0"/>
          </a:p>
          <a:p>
            <a:r>
              <a:rPr lang="en-US" sz="2800" b="1" dirty="0" smtClean="0"/>
              <a:t>    classical conditioning learning </a:t>
            </a:r>
          </a:p>
          <a:p>
            <a:r>
              <a:rPr lang="en-US" sz="2800" b="1" dirty="0" smtClean="0"/>
              <a:t>    operant conditioning learning</a:t>
            </a:r>
          </a:p>
          <a:p>
            <a:r>
              <a:rPr lang="en-US" sz="2800" b="1" dirty="0" smtClean="0"/>
              <a:t>Cognitive learning </a:t>
            </a:r>
            <a:r>
              <a:rPr lang="en-US" sz="2800" dirty="0" smtClean="0"/>
              <a:t>– learning involving mental activity </a:t>
            </a:r>
            <a:r>
              <a:rPr lang="en-US" sz="2800" dirty="0" err="1" smtClean="0">
                <a:latin typeface="DL-Paras.." pitchFamily="2" charset="0"/>
              </a:rPr>
              <a:t>udkisl</a:t>
            </a:r>
            <a:r>
              <a:rPr lang="en-US" sz="2800" dirty="0" smtClean="0">
                <a:latin typeface="DL-Paras.." pitchFamily="2" charset="0"/>
              </a:rPr>
              <a:t> </a:t>
            </a:r>
            <a:r>
              <a:rPr lang="en-US" sz="2800" dirty="0" err="1" smtClean="0">
                <a:latin typeface="DL-Paras.." pitchFamily="2" charset="0"/>
              </a:rPr>
              <a:t>l%shdj,sh</a:t>
            </a:r>
            <a:r>
              <a:rPr lang="en-US" sz="2800" dirty="0" smtClean="0">
                <a:latin typeface="DL-Paras.." pitchFamily="2" charset="0"/>
              </a:rPr>
              <a:t> </a:t>
            </a:r>
            <a:r>
              <a:rPr lang="en-US" sz="2800" dirty="0" err="1" smtClean="0">
                <a:latin typeface="DL-Paras.." pitchFamily="2" charset="0"/>
              </a:rPr>
              <a:t>yryd</a:t>
            </a:r>
            <a:r>
              <a:rPr lang="en-US" sz="2800" dirty="0" smtClean="0">
                <a:latin typeface="DL-Paras.." pitchFamily="2" charset="0"/>
              </a:rPr>
              <a:t> </a:t>
            </a:r>
            <a:r>
              <a:rPr lang="en-US" sz="2800" dirty="0" err="1" smtClean="0">
                <a:latin typeface="DL-Paras.." pitchFamily="2" charset="0"/>
              </a:rPr>
              <a:t>bf.Ksu</a:t>
            </a:r>
            <a:endParaRPr lang="en-US" sz="2800" dirty="0" smtClean="0"/>
          </a:p>
          <a:p>
            <a:r>
              <a:rPr lang="en-US" sz="2800" b="1" dirty="0" smtClean="0"/>
              <a:t>Social  learning </a:t>
            </a:r>
            <a:r>
              <a:rPr lang="en-US" sz="2800" dirty="0" err="1" smtClean="0">
                <a:latin typeface="DL-Paras.." pitchFamily="2" charset="0"/>
              </a:rPr>
              <a:t>iudch</a:t>
            </a:r>
            <a:r>
              <a:rPr lang="en-US" sz="2800" dirty="0" smtClean="0">
                <a:latin typeface="DL-Paras.." pitchFamily="2" charset="0"/>
              </a:rPr>
              <a:t> ;=,</a:t>
            </a:r>
            <a:r>
              <a:rPr lang="en-US" sz="2800" dirty="0" err="1" smtClean="0">
                <a:latin typeface="DL-Paras.." pitchFamily="2" charset="0"/>
              </a:rPr>
              <a:t>ska</a:t>
            </a:r>
            <a:r>
              <a:rPr lang="en-US" sz="2800" dirty="0" smtClean="0">
                <a:latin typeface="DL-Paras.." pitchFamily="2" charset="0"/>
              </a:rPr>
              <a:t> </a:t>
            </a:r>
            <a:r>
              <a:rPr lang="en-US" sz="2800" dirty="0" err="1" smtClean="0">
                <a:latin typeface="DL-Paras.." pitchFamily="2" charset="0"/>
              </a:rPr>
              <a:t>bf.Ksu</a:t>
            </a:r>
            <a:endParaRPr lang="en-US" sz="2800" b="1" dirty="0" smtClean="0"/>
          </a:p>
          <a:p>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barn(inVertical)">
                                      <p:cBhvr>
                                        <p:cTn id="7" dur="500"/>
                                        <p:tgtEl>
                                          <p:spTgt spid="1229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293">
                                            <p:txEl>
                                              <p:pRg st="0" end="0"/>
                                            </p:txEl>
                                          </p:spTgt>
                                        </p:tgtEl>
                                        <p:attrNameLst>
                                          <p:attrName>style.visibility</p:attrName>
                                        </p:attrNameLst>
                                      </p:cBhvr>
                                      <p:to>
                                        <p:strVal val="visible"/>
                                      </p:to>
                                    </p:set>
                                    <p:animEffect transition="in" filter="barn(inVertical)">
                                      <p:cBhvr>
                                        <p:cTn id="12" dur="500"/>
                                        <p:tgtEl>
                                          <p:spTgt spid="1229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293">
                                            <p:txEl>
                                              <p:pRg st="1" end="1"/>
                                            </p:txEl>
                                          </p:spTgt>
                                        </p:tgtEl>
                                        <p:attrNameLst>
                                          <p:attrName>style.visibility</p:attrName>
                                        </p:attrNameLst>
                                      </p:cBhvr>
                                      <p:to>
                                        <p:strVal val="visible"/>
                                      </p:to>
                                    </p:set>
                                    <p:animEffect transition="in" filter="barn(inVertical)">
                                      <p:cBhvr>
                                        <p:cTn id="17" dur="500"/>
                                        <p:tgtEl>
                                          <p:spTgt spid="1229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293">
                                            <p:txEl>
                                              <p:pRg st="2" end="2"/>
                                            </p:txEl>
                                          </p:spTgt>
                                        </p:tgtEl>
                                        <p:attrNameLst>
                                          <p:attrName>style.visibility</p:attrName>
                                        </p:attrNameLst>
                                      </p:cBhvr>
                                      <p:to>
                                        <p:strVal val="visible"/>
                                      </p:to>
                                    </p:set>
                                    <p:animEffect transition="in" filter="barn(inVertical)">
                                      <p:cBhvr>
                                        <p:cTn id="22" dur="500"/>
                                        <p:tgtEl>
                                          <p:spTgt spid="1229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293">
                                            <p:txEl>
                                              <p:pRg st="3" end="3"/>
                                            </p:txEl>
                                          </p:spTgt>
                                        </p:tgtEl>
                                        <p:attrNameLst>
                                          <p:attrName>style.visibility</p:attrName>
                                        </p:attrNameLst>
                                      </p:cBhvr>
                                      <p:to>
                                        <p:strVal val="visible"/>
                                      </p:to>
                                    </p:set>
                                    <p:animEffect transition="in" filter="barn(inVertical)">
                                      <p:cBhvr>
                                        <p:cTn id="27" dur="500"/>
                                        <p:tgtEl>
                                          <p:spTgt spid="1229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293">
                                            <p:txEl>
                                              <p:pRg st="4" end="4"/>
                                            </p:txEl>
                                          </p:spTgt>
                                        </p:tgtEl>
                                        <p:attrNameLst>
                                          <p:attrName>style.visibility</p:attrName>
                                        </p:attrNameLst>
                                      </p:cBhvr>
                                      <p:to>
                                        <p:strVal val="visible"/>
                                      </p:to>
                                    </p:set>
                                    <p:animEffect transition="in" filter="barn(inVertical)">
                                      <p:cBhvr>
                                        <p:cTn id="32" dur="500"/>
                                        <p:tgtEl>
                                          <p:spTgt spid="1229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293">
                                            <p:txEl>
                                              <p:pRg st="5" end="5"/>
                                            </p:txEl>
                                          </p:spTgt>
                                        </p:tgtEl>
                                        <p:attrNameLst>
                                          <p:attrName>style.visibility</p:attrName>
                                        </p:attrNameLst>
                                      </p:cBhvr>
                                      <p:to>
                                        <p:strVal val="visible"/>
                                      </p:to>
                                    </p:set>
                                    <p:animEffect transition="in" filter="barn(inVertical)">
                                      <p:cBhvr>
                                        <p:cTn id="37" dur="500"/>
                                        <p:tgtEl>
                                          <p:spTgt spid="1229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theories </a:t>
            </a:r>
            <a:endParaRPr lang="en-US" dirty="0"/>
          </a:p>
        </p:txBody>
      </p:sp>
      <p:sp>
        <p:nvSpPr>
          <p:cNvPr id="3" name="Content Placeholder 2"/>
          <p:cNvSpPr>
            <a:spLocks noGrp="1"/>
          </p:cNvSpPr>
          <p:nvPr>
            <p:ph idx="1"/>
          </p:nvPr>
        </p:nvSpPr>
        <p:spPr/>
        <p:txBody>
          <a:bodyPr/>
          <a:lstStyle/>
          <a:p>
            <a:r>
              <a:rPr lang="en-US" dirty="0" smtClean="0"/>
              <a:t>Conditioning theories </a:t>
            </a:r>
          </a:p>
          <a:p>
            <a:r>
              <a:rPr lang="en-US" dirty="0"/>
              <a:t> </a:t>
            </a:r>
            <a:r>
              <a:rPr lang="en-US" dirty="0" smtClean="0"/>
              <a:t>  classical conditioning</a:t>
            </a:r>
          </a:p>
          <a:p>
            <a:r>
              <a:rPr lang="en-US" dirty="0"/>
              <a:t> </a:t>
            </a:r>
            <a:r>
              <a:rPr lang="en-US" dirty="0" smtClean="0"/>
              <a:t>  operant conditioning</a:t>
            </a:r>
          </a:p>
          <a:p>
            <a:r>
              <a:rPr lang="en-US" dirty="0" smtClean="0"/>
              <a:t>Social learning theory</a:t>
            </a:r>
          </a:p>
          <a:p>
            <a:r>
              <a:rPr lang="en-US" dirty="0" smtClean="0"/>
              <a:t>Cognitive learning theory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Prof: W.P.Gamini de Alwis, Senior Lecturer</a:t>
            </a:r>
          </a:p>
        </p:txBody>
      </p:sp>
      <p:sp>
        <p:nvSpPr>
          <p:cNvPr id="5" name="Slide Number Placeholder 5"/>
          <p:cNvSpPr>
            <a:spLocks noGrp="1"/>
          </p:cNvSpPr>
          <p:nvPr>
            <p:ph type="sldNum" sz="quarter" idx="12"/>
          </p:nvPr>
        </p:nvSpPr>
        <p:spPr/>
        <p:txBody>
          <a:bodyPr/>
          <a:lstStyle/>
          <a:p>
            <a:pPr>
              <a:defRPr/>
            </a:pPr>
            <a:fld id="{6E60CE6B-73B3-407E-AF04-04F98F3227C5}" type="slidenum">
              <a:rPr lang="en-US"/>
              <a:pPr>
                <a:defRPr/>
              </a:pPr>
              <a:t>15</a:t>
            </a:fld>
            <a:endParaRPr lang="en-US"/>
          </a:p>
        </p:txBody>
      </p:sp>
      <p:sp>
        <p:nvSpPr>
          <p:cNvPr id="13316" name="Rectangle 2"/>
          <p:cNvSpPr>
            <a:spLocks noGrp="1" noChangeArrowheads="1"/>
          </p:cNvSpPr>
          <p:nvPr>
            <p:ph type="title"/>
          </p:nvPr>
        </p:nvSpPr>
        <p:spPr/>
        <p:txBody>
          <a:bodyPr/>
          <a:lstStyle/>
          <a:p>
            <a:r>
              <a:rPr lang="en-US" dirty="0" smtClean="0"/>
              <a:t>Classical conditioning theory </a:t>
            </a:r>
          </a:p>
        </p:txBody>
      </p:sp>
      <p:sp>
        <p:nvSpPr>
          <p:cNvPr id="13317" name="Rectangle 3"/>
          <p:cNvSpPr>
            <a:spLocks noGrp="1" noChangeArrowheads="1"/>
          </p:cNvSpPr>
          <p:nvPr>
            <p:ph type="body" idx="1"/>
          </p:nvPr>
        </p:nvSpPr>
        <p:spPr>
          <a:xfrm>
            <a:off x="304800" y="1295400"/>
            <a:ext cx="8382000" cy="4830763"/>
          </a:xfrm>
        </p:spPr>
        <p:txBody>
          <a:bodyPr>
            <a:normAutofit/>
          </a:bodyPr>
          <a:lstStyle/>
          <a:p>
            <a:r>
              <a:rPr lang="en-US" dirty="0" smtClean="0"/>
              <a:t>Kind of learning in which  a previously neutral stimulus acquire the power to elicit a response after repeated pairing with an unconditioned stimulus that ordinarily elicits a particular response </a:t>
            </a:r>
            <a:r>
              <a:rPr lang="en-US" dirty="0" smtClean="0">
                <a:latin typeface="DL-Paras.." pitchFamily="2" charset="0"/>
              </a:rPr>
              <a:t> </a:t>
            </a:r>
          </a:p>
          <a:p>
            <a:r>
              <a:rPr lang="en-US" dirty="0" err="1" smtClean="0">
                <a:latin typeface="DL-Paras.." pitchFamily="2" charset="0"/>
              </a:rPr>
              <a:t>l,ska</a:t>
            </a:r>
            <a:r>
              <a:rPr lang="en-US" dirty="0" smtClean="0">
                <a:latin typeface="DL-Paras.." pitchFamily="2" charset="0"/>
              </a:rPr>
              <a:t> </a:t>
            </a:r>
            <a:r>
              <a:rPr lang="en-US" dirty="0" err="1" smtClean="0">
                <a:latin typeface="DL-Paras.." pitchFamily="2" charset="0"/>
              </a:rPr>
              <a:t>wiusnkaaOs</a:t>
            </a:r>
            <a:r>
              <a:rPr lang="en-US" dirty="0" smtClean="0">
                <a:latin typeface="DL-Paras.." pitchFamily="2" charset="0"/>
              </a:rPr>
              <a:t>; </a:t>
            </a:r>
            <a:r>
              <a:rPr lang="en-US" dirty="0" err="1" smtClean="0">
                <a:latin typeface="DL-Paras.." pitchFamily="2" charset="0"/>
              </a:rPr>
              <a:t>W;af;aclhla</a:t>
            </a:r>
            <a:r>
              <a:rPr lang="en-US" dirty="0" smtClean="0">
                <a:latin typeface="DL-Paras.." pitchFamily="2" charset="0"/>
              </a:rPr>
              <a:t> </a:t>
            </a:r>
            <a:r>
              <a:rPr lang="en-US" dirty="0" err="1" smtClean="0">
                <a:latin typeface="DL-Paras.." pitchFamily="2" charset="0"/>
              </a:rPr>
              <a:t>idudkH</a:t>
            </a:r>
            <a:r>
              <a:rPr lang="en-US" dirty="0" smtClean="0">
                <a:latin typeface="DL-Paras.." pitchFamily="2" charset="0"/>
              </a:rPr>
              <a:t> </a:t>
            </a:r>
            <a:r>
              <a:rPr lang="en-US" dirty="0" err="1" smtClean="0">
                <a:latin typeface="DL-Paras.." pitchFamily="2" charset="0"/>
              </a:rPr>
              <a:t>W;af;aclhla</a:t>
            </a:r>
            <a:r>
              <a:rPr lang="en-US" dirty="0" smtClean="0">
                <a:latin typeface="DL-Paras.." pitchFamily="2" charset="0"/>
              </a:rPr>
              <a:t> </a:t>
            </a:r>
            <a:r>
              <a:rPr lang="en-US" dirty="0" err="1" smtClean="0">
                <a:latin typeface="DL-Paras.." pitchFamily="2" charset="0"/>
              </a:rPr>
              <a:t>iu</a:t>
            </a:r>
            <a:r>
              <a:rPr lang="en-US" dirty="0" smtClean="0">
                <a:latin typeface="DL-Paras.." pitchFamily="2" charset="0"/>
              </a:rPr>
              <a:t>. </a:t>
            </a:r>
            <a:r>
              <a:rPr lang="en-US" dirty="0" err="1" smtClean="0">
                <a:latin typeface="DL-Paras.." pitchFamily="2" charset="0"/>
              </a:rPr>
              <a:t>ld,hla</a:t>
            </a:r>
            <a:r>
              <a:rPr lang="en-US" dirty="0" smtClean="0">
                <a:latin typeface="DL-Paras.." pitchFamily="2" charset="0"/>
              </a:rPr>
              <a:t> </a:t>
            </a:r>
            <a:r>
              <a:rPr lang="en-US" dirty="0" err="1" smtClean="0">
                <a:latin typeface="DL-Paras.." pitchFamily="2" charset="0"/>
              </a:rPr>
              <a:t>iusnkaOlsrsfuka</a:t>
            </a:r>
            <a:r>
              <a:rPr lang="en-US" dirty="0" smtClean="0">
                <a:latin typeface="DL-Paras.." pitchFamily="2" charset="0"/>
              </a:rPr>
              <a:t> </a:t>
            </a:r>
            <a:r>
              <a:rPr lang="en-US" dirty="0" err="1" smtClean="0">
                <a:latin typeface="DL-Paras.." pitchFamily="2" charset="0"/>
              </a:rPr>
              <a:t>miqj</a:t>
            </a:r>
            <a:r>
              <a:rPr lang="en-US" dirty="0" smtClean="0">
                <a:latin typeface="DL-Paras.." pitchFamily="2" charset="0"/>
              </a:rPr>
              <a:t> </a:t>
            </a:r>
            <a:r>
              <a:rPr lang="en-US" dirty="0" err="1" smtClean="0">
                <a:latin typeface="DL-Paras.." pitchFamily="2" charset="0"/>
              </a:rPr>
              <a:t>idudkH</a:t>
            </a:r>
            <a:r>
              <a:rPr lang="en-US" dirty="0" smtClean="0">
                <a:latin typeface="DL-Paras.." pitchFamily="2" charset="0"/>
              </a:rPr>
              <a:t> </a:t>
            </a:r>
            <a:r>
              <a:rPr lang="en-US" dirty="0" err="1" smtClean="0">
                <a:latin typeface="DL-Paras.." pitchFamily="2" charset="0"/>
              </a:rPr>
              <a:t>W;af;aclhg</a:t>
            </a:r>
            <a:r>
              <a:rPr lang="en-US" dirty="0" smtClean="0">
                <a:latin typeface="DL-Paras.." pitchFamily="2" charset="0"/>
              </a:rPr>
              <a:t> ,</a:t>
            </a:r>
            <a:r>
              <a:rPr lang="en-US" dirty="0" err="1" smtClean="0">
                <a:latin typeface="DL-Paras.." pitchFamily="2" charset="0"/>
              </a:rPr>
              <a:t>ndoqka</a:t>
            </a:r>
            <a:r>
              <a:rPr lang="en-US" dirty="0" smtClean="0">
                <a:latin typeface="DL-Paras.." pitchFamily="2" charset="0"/>
              </a:rPr>
              <a:t> m%;</a:t>
            </a:r>
            <a:r>
              <a:rPr lang="en-US" dirty="0" err="1" smtClean="0">
                <a:latin typeface="DL-Paras.." pitchFamily="2" charset="0"/>
              </a:rPr>
              <a:t>spdrhu</a:t>
            </a:r>
            <a:r>
              <a:rPr lang="en-US" dirty="0" smtClean="0">
                <a:latin typeface="DL-Paras.." pitchFamily="2" charset="0"/>
              </a:rPr>
              <a:t> </a:t>
            </a:r>
            <a:r>
              <a:rPr lang="en-US" dirty="0" err="1" smtClean="0">
                <a:latin typeface="DL-Paras.." pitchFamily="2" charset="0"/>
              </a:rPr>
              <a:t>Bg</a:t>
            </a:r>
            <a:r>
              <a:rPr lang="en-US" dirty="0" smtClean="0">
                <a:latin typeface="DL-Paras.." pitchFamily="2" charset="0"/>
              </a:rPr>
              <a:t> ,</a:t>
            </a:r>
            <a:r>
              <a:rPr lang="en-US" dirty="0" err="1" smtClean="0">
                <a:latin typeface="DL-Paras.." pitchFamily="2" charset="0"/>
              </a:rPr>
              <a:t>nd.ekSug</a:t>
            </a:r>
            <a:r>
              <a:rPr lang="en-US" dirty="0" smtClean="0">
                <a:latin typeface="DL-Paras.." pitchFamily="2" charset="0"/>
              </a:rPr>
              <a:t> </a:t>
            </a:r>
            <a:r>
              <a:rPr lang="en-US" dirty="0" err="1" smtClean="0">
                <a:latin typeface="DL-Paras.." pitchFamily="2" charset="0"/>
              </a:rPr>
              <a:t>Yla;shla</a:t>
            </a:r>
            <a:r>
              <a:rPr lang="en-US" dirty="0" smtClean="0">
                <a:latin typeface="DL-Paras.." pitchFamily="2" charset="0"/>
              </a:rPr>
              <a:t> ,</a:t>
            </a:r>
            <a:r>
              <a:rPr lang="en-US" dirty="0" err="1" smtClean="0">
                <a:latin typeface="DL-Paras.." pitchFamily="2" charset="0"/>
              </a:rPr>
              <a:t>nd.ekSu</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barn(inVertical)">
                                      <p:cBhvr>
                                        <p:cTn id="7" dur="500"/>
                                        <p:tgtEl>
                                          <p:spTgt spid="133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317">
                                            <p:txEl>
                                              <p:pRg st="0" end="0"/>
                                            </p:txEl>
                                          </p:spTgt>
                                        </p:tgtEl>
                                        <p:attrNameLst>
                                          <p:attrName>style.visibility</p:attrName>
                                        </p:attrNameLst>
                                      </p:cBhvr>
                                      <p:to>
                                        <p:strVal val="visible"/>
                                      </p:to>
                                    </p:set>
                                    <p:animEffect transition="in" filter="barn(inVertical)">
                                      <p:cBhvr>
                                        <p:cTn id="12" dur="500"/>
                                        <p:tgtEl>
                                          <p:spTgt spid="133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317">
                                            <p:txEl>
                                              <p:pRg st="1" end="1"/>
                                            </p:txEl>
                                          </p:spTgt>
                                        </p:tgtEl>
                                        <p:attrNameLst>
                                          <p:attrName>style.visibility</p:attrName>
                                        </p:attrNameLst>
                                      </p:cBhvr>
                                      <p:to>
                                        <p:strVal val="visible"/>
                                      </p:to>
                                    </p:set>
                                    <p:animEffect transition="in" filter="barn(inVertical)">
                                      <p:cBhvr>
                                        <p:cTn id="17" dur="500"/>
                                        <p:tgtEl>
                                          <p:spTgt spid="133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1331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a:t>Prof: W.P.Gamini de Alwis, Senior Lecturer</a:t>
            </a:r>
          </a:p>
        </p:txBody>
      </p:sp>
      <p:sp>
        <p:nvSpPr>
          <p:cNvPr id="6" name="Slide Number Placeholder 5"/>
          <p:cNvSpPr>
            <a:spLocks noGrp="1"/>
          </p:cNvSpPr>
          <p:nvPr>
            <p:ph type="sldNum" sz="quarter" idx="12"/>
          </p:nvPr>
        </p:nvSpPr>
        <p:spPr/>
        <p:txBody>
          <a:bodyPr/>
          <a:lstStyle/>
          <a:p>
            <a:pPr>
              <a:defRPr/>
            </a:pPr>
            <a:fld id="{A38F9961-8BFB-4774-9054-C9D2616652B0}" type="slidenum">
              <a:rPr lang="en-US"/>
              <a:pPr>
                <a:defRPr/>
              </a:pPr>
              <a:t>16</a:t>
            </a:fld>
            <a:endParaRPr lang="en-US"/>
          </a:p>
        </p:txBody>
      </p:sp>
      <p:sp>
        <p:nvSpPr>
          <p:cNvPr id="46082" name="Rectangle 2"/>
          <p:cNvSpPr>
            <a:spLocks noGrp="1" noChangeArrowheads="1"/>
          </p:cNvSpPr>
          <p:nvPr>
            <p:ph type="title"/>
          </p:nvPr>
        </p:nvSpPr>
        <p:spPr/>
        <p:txBody>
          <a:bodyPr rtlCol="0">
            <a:normAutofit fontScale="90000"/>
          </a:bodyPr>
          <a:lstStyle/>
          <a:p>
            <a:pPr fontAlgn="auto">
              <a:spcAft>
                <a:spcPts val="0"/>
              </a:spcAft>
              <a:defRPr/>
            </a:pPr>
            <a:r>
              <a:rPr lang="en-US" sz="3600" b="1" dirty="0" smtClean="0"/>
              <a:t>Pavlov’s Experiments on Salivation</a:t>
            </a:r>
            <a:r>
              <a:rPr lang="en-US" sz="4000" b="1" dirty="0" smtClean="0"/>
              <a:t/>
            </a:r>
            <a:br>
              <a:rPr lang="en-US" sz="4000" b="1" dirty="0" smtClean="0"/>
            </a:br>
            <a:endParaRPr lang="en-US" sz="4000" b="1" dirty="0" smtClean="0"/>
          </a:p>
        </p:txBody>
      </p:sp>
      <p:sp>
        <p:nvSpPr>
          <p:cNvPr id="14341" name="Rectangle 3"/>
          <p:cNvSpPr>
            <a:spLocks noGrp="1" noChangeArrowheads="1"/>
          </p:cNvSpPr>
          <p:nvPr>
            <p:ph type="body" idx="1"/>
          </p:nvPr>
        </p:nvSpPr>
        <p:spPr>
          <a:xfrm>
            <a:off x="0" y="914400"/>
            <a:ext cx="8915400" cy="5211763"/>
          </a:xfrm>
        </p:spPr>
        <p:txBody>
          <a:bodyPr/>
          <a:lstStyle/>
          <a:p>
            <a:r>
              <a:rPr lang="en-US" sz="2800" dirty="0" smtClean="0"/>
              <a:t>S          R </a:t>
            </a:r>
            <a:r>
              <a:rPr lang="en-US" sz="2800" dirty="0" smtClean="0">
                <a:latin typeface="DL-Paras.." pitchFamily="2" charset="0"/>
              </a:rPr>
              <a:t> </a:t>
            </a:r>
            <a:endParaRPr lang="en-US" sz="2800" dirty="0" smtClean="0"/>
          </a:p>
          <a:p>
            <a:r>
              <a:rPr lang="en-US" sz="2800" dirty="0" smtClean="0"/>
              <a:t>Unconditioned Stimulus (US)   food powder</a:t>
            </a:r>
          </a:p>
          <a:p>
            <a:r>
              <a:rPr lang="en-US" sz="2800" dirty="0" smtClean="0"/>
              <a:t>Unconditioned Response (UR)   salivation </a:t>
            </a:r>
          </a:p>
          <a:p>
            <a:r>
              <a:rPr lang="en-US" sz="2800" dirty="0" smtClean="0"/>
              <a:t>Conditioned Stimulus (CS)   beat of a metronome (neutral stimulus)</a:t>
            </a:r>
            <a:r>
              <a:rPr lang="en-US" sz="2800" dirty="0" smtClean="0">
                <a:latin typeface="DL-Paras.." pitchFamily="2" charset="0"/>
              </a:rPr>
              <a:t>  </a:t>
            </a:r>
            <a:endParaRPr lang="en-US" sz="2800" dirty="0" smtClean="0"/>
          </a:p>
          <a:p>
            <a:r>
              <a:rPr lang="en-US" sz="2800" dirty="0" smtClean="0"/>
              <a:t>Conditioned Response (CR)   salivation to the sound </a:t>
            </a:r>
            <a:r>
              <a:rPr lang="en-US" sz="2800" dirty="0" smtClean="0">
                <a:latin typeface="DL-Paras.." pitchFamily="2" charset="0"/>
              </a:rPr>
              <a:t> </a:t>
            </a:r>
            <a:endParaRPr lang="en-US" sz="2800" dirty="0" smtClean="0"/>
          </a:p>
          <a:p>
            <a:endParaRPr lang="en-US" sz="2800" dirty="0" smtClean="0"/>
          </a:p>
        </p:txBody>
      </p:sp>
      <p:sp>
        <p:nvSpPr>
          <p:cNvPr id="14342" name="Line 4"/>
          <p:cNvSpPr>
            <a:spLocks noChangeShapeType="1"/>
          </p:cNvSpPr>
          <p:nvPr/>
        </p:nvSpPr>
        <p:spPr bwMode="auto">
          <a:xfrm>
            <a:off x="685800" y="1219200"/>
            <a:ext cx="647700" cy="0"/>
          </a:xfrm>
          <a:prstGeom prst="line">
            <a:avLst/>
          </a:prstGeom>
          <a:noFill/>
          <a:ln w="9525">
            <a:solidFill>
              <a:schemeClr val="tx1"/>
            </a:solidFill>
            <a:round/>
            <a:headEnd/>
            <a:tailEnd type="triangle" w="med" len="med"/>
          </a:ln>
        </p:spPr>
        <p:txBody>
          <a:bodyPr/>
          <a:lstStyle/>
          <a:p>
            <a:endParaRPr lang="en-US"/>
          </a:p>
        </p:txBody>
      </p:sp>
      <p:pic>
        <p:nvPicPr>
          <p:cNvPr id="7" name="Picture 5" descr="happy-dog-2-linda-braucht-b20th-c-american-computer-graphics-~-1574r-26248"/>
          <p:cNvPicPr>
            <a:picLocks noChangeAspect="1" noChangeArrowheads="1"/>
          </p:cNvPicPr>
          <p:nvPr/>
        </p:nvPicPr>
        <p:blipFill>
          <a:blip r:embed="rId3"/>
          <a:srcRect/>
          <a:stretch>
            <a:fillRect/>
          </a:stretch>
        </p:blipFill>
        <p:spPr bwMode="auto">
          <a:xfrm>
            <a:off x="4114800" y="3962400"/>
            <a:ext cx="2247900" cy="2247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barn(inVertical)">
                                      <p:cBhvr>
                                        <p:cTn id="7" dur="500"/>
                                        <p:tgtEl>
                                          <p:spTgt spid="4608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341">
                                            <p:txEl>
                                              <p:pRg st="0" end="0"/>
                                            </p:txEl>
                                          </p:spTgt>
                                        </p:tgtEl>
                                        <p:attrNameLst>
                                          <p:attrName>style.visibility</p:attrName>
                                        </p:attrNameLst>
                                      </p:cBhvr>
                                      <p:to>
                                        <p:strVal val="visible"/>
                                      </p:to>
                                    </p:set>
                                    <p:animEffect transition="in" filter="barn(inVertical)">
                                      <p:cBhvr>
                                        <p:cTn id="12" dur="500"/>
                                        <p:tgtEl>
                                          <p:spTgt spid="1434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341">
                                            <p:txEl>
                                              <p:pRg st="1" end="1"/>
                                            </p:txEl>
                                          </p:spTgt>
                                        </p:tgtEl>
                                        <p:attrNameLst>
                                          <p:attrName>style.visibility</p:attrName>
                                        </p:attrNameLst>
                                      </p:cBhvr>
                                      <p:to>
                                        <p:strVal val="visible"/>
                                      </p:to>
                                    </p:set>
                                    <p:animEffect transition="in" filter="barn(inVertical)">
                                      <p:cBhvr>
                                        <p:cTn id="17" dur="500"/>
                                        <p:tgtEl>
                                          <p:spTgt spid="1434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341">
                                            <p:txEl>
                                              <p:pRg st="2" end="2"/>
                                            </p:txEl>
                                          </p:spTgt>
                                        </p:tgtEl>
                                        <p:attrNameLst>
                                          <p:attrName>style.visibility</p:attrName>
                                        </p:attrNameLst>
                                      </p:cBhvr>
                                      <p:to>
                                        <p:strVal val="visible"/>
                                      </p:to>
                                    </p:set>
                                    <p:animEffect transition="in" filter="barn(inVertical)">
                                      <p:cBhvr>
                                        <p:cTn id="22" dur="500"/>
                                        <p:tgtEl>
                                          <p:spTgt spid="1434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341">
                                            <p:txEl>
                                              <p:pRg st="3" end="3"/>
                                            </p:txEl>
                                          </p:spTgt>
                                        </p:tgtEl>
                                        <p:attrNameLst>
                                          <p:attrName>style.visibility</p:attrName>
                                        </p:attrNameLst>
                                      </p:cBhvr>
                                      <p:to>
                                        <p:strVal val="visible"/>
                                      </p:to>
                                    </p:set>
                                    <p:animEffect transition="in" filter="barn(inVertical)">
                                      <p:cBhvr>
                                        <p:cTn id="27" dur="500"/>
                                        <p:tgtEl>
                                          <p:spTgt spid="1434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341">
                                            <p:txEl>
                                              <p:pRg st="4" end="4"/>
                                            </p:txEl>
                                          </p:spTgt>
                                        </p:tgtEl>
                                        <p:attrNameLst>
                                          <p:attrName>style.visibility</p:attrName>
                                        </p:attrNameLst>
                                      </p:cBhvr>
                                      <p:to>
                                        <p:strVal val="visible"/>
                                      </p:to>
                                    </p:set>
                                    <p:animEffect transition="in" filter="barn(inVertical)">
                                      <p:cBhvr>
                                        <p:cTn id="32" dur="500"/>
                                        <p:tgtEl>
                                          <p:spTgt spid="1434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1434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Prof: W.P.Gamini de Alwis, Senior Lecturer</a:t>
            </a:r>
          </a:p>
        </p:txBody>
      </p:sp>
      <p:sp>
        <p:nvSpPr>
          <p:cNvPr id="5" name="Slide Number Placeholder 5"/>
          <p:cNvSpPr>
            <a:spLocks noGrp="1"/>
          </p:cNvSpPr>
          <p:nvPr>
            <p:ph type="sldNum" sz="quarter" idx="12"/>
          </p:nvPr>
        </p:nvSpPr>
        <p:spPr/>
        <p:txBody>
          <a:bodyPr/>
          <a:lstStyle/>
          <a:p>
            <a:pPr>
              <a:defRPr/>
            </a:pPr>
            <a:fld id="{6C97CFAC-1A21-49D9-B5D6-07C7A85D2E44}" type="slidenum">
              <a:rPr lang="en-US"/>
              <a:pPr>
                <a:defRPr/>
              </a:pPr>
              <a:t>17</a:t>
            </a:fld>
            <a:endParaRPr lang="en-US"/>
          </a:p>
        </p:txBody>
      </p:sp>
      <p:sp>
        <p:nvSpPr>
          <p:cNvPr id="15364" name="Rectangle 2"/>
          <p:cNvSpPr>
            <a:spLocks noGrp="1" noChangeArrowheads="1"/>
          </p:cNvSpPr>
          <p:nvPr>
            <p:ph type="title"/>
          </p:nvPr>
        </p:nvSpPr>
        <p:spPr/>
        <p:txBody>
          <a:bodyPr/>
          <a:lstStyle/>
          <a:p>
            <a:r>
              <a:rPr lang="en-US" dirty="0" smtClean="0"/>
              <a:t>Generalization </a:t>
            </a:r>
          </a:p>
        </p:txBody>
      </p:sp>
      <p:sp>
        <p:nvSpPr>
          <p:cNvPr id="15365" name="Rectangle 3"/>
          <p:cNvSpPr>
            <a:spLocks noGrp="1" noChangeArrowheads="1"/>
          </p:cNvSpPr>
          <p:nvPr>
            <p:ph type="body" idx="1"/>
          </p:nvPr>
        </p:nvSpPr>
        <p:spPr/>
        <p:txBody>
          <a:bodyPr>
            <a:normAutofit fontScale="92500"/>
          </a:bodyPr>
          <a:lstStyle/>
          <a:p>
            <a:r>
              <a:rPr lang="en-US" dirty="0" smtClean="0"/>
              <a:t>The tendency to transfer the conditioned response to stimulus that is similar but not identical to the one originally paired with the unconditioned stimulus  </a:t>
            </a:r>
            <a:r>
              <a:rPr lang="en-US" dirty="0" err="1" smtClean="0">
                <a:latin typeface="DL-Paras.." pitchFamily="2" charset="0"/>
              </a:rPr>
              <a:t>l,ska</a:t>
            </a:r>
            <a:r>
              <a:rPr lang="en-US" dirty="0" smtClean="0">
                <a:latin typeface="DL-Paras.." pitchFamily="2" charset="0"/>
              </a:rPr>
              <a:t> </a:t>
            </a:r>
            <a:r>
              <a:rPr lang="en-US" dirty="0" err="1" smtClean="0">
                <a:latin typeface="DL-Paras.." pitchFamily="2" charset="0"/>
              </a:rPr>
              <a:t>iusnkaO</a:t>
            </a:r>
            <a:r>
              <a:rPr lang="en-US" dirty="0" smtClean="0">
                <a:latin typeface="DL-Paras.." pitchFamily="2" charset="0"/>
              </a:rPr>
              <a:t> l, </a:t>
            </a:r>
            <a:r>
              <a:rPr lang="en-US" dirty="0" err="1" smtClean="0">
                <a:latin typeface="DL-Paras.." pitchFamily="2" charset="0"/>
              </a:rPr>
              <a:t>W;af;aclhu</a:t>
            </a:r>
            <a:r>
              <a:rPr lang="en-US" dirty="0" smtClean="0">
                <a:latin typeface="DL-Paras.." pitchFamily="2" charset="0"/>
              </a:rPr>
              <a:t> </a:t>
            </a:r>
            <a:r>
              <a:rPr lang="en-US" dirty="0" err="1" smtClean="0">
                <a:latin typeface="DL-Paras.." pitchFamily="2" charset="0"/>
              </a:rPr>
              <a:t>fkdjqk;a</a:t>
            </a:r>
            <a:r>
              <a:rPr lang="en-US" dirty="0" smtClean="0">
                <a:latin typeface="DL-Paras.." pitchFamily="2" charset="0"/>
              </a:rPr>
              <a:t> </a:t>
            </a:r>
            <a:r>
              <a:rPr lang="en-US" dirty="0" err="1" smtClean="0">
                <a:latin typeface="DL-Paras.." pitchFamily="2" charset="0"/>
              </a:rPr>
              <a:t>Bg</a:t>
            </a:r>
            <a:r>
              <a:rPr lang="en-US" dirty="0" smtClean="0">
                <a:latin typeface="DL-Paras.." pitchFamily="2" charset="0"/>
              </a:rPr>
              <a:t> </a:t>
            </a:r>
            <a:r>
              <a:rPr lang="en-US" dirty="0" err="1" smtClean="0">
                <a:latin typeface="DL-Paras.." pitchFamily="2" charset="0"/>
              </a:rPr>
              <a:t>iudk</a:t>
            </a:r>
            <a:r>
              <a:rPr lang="en-US" dirty="0" smtClean="0">
                <a:latin typeface="DL-Paras.." pitchFamily="2" charset="0"/>
              </a:rPr>
              <a:t> </a:t>
            </a:r>
            <a:r>
              <a:rPr lang="en-US" dirty="0" err="1" smtClean="0">
                <a:latin typeface="DL-Paras.." pitchFamily="2" charset="0"/>
              </a:rPr>
              <a:t>W;af;aclhlg</a:t>
            </a:r>
            <a:r>
              <a:rPr lang="en-US" dirty="0" smtClean="0">
                <a:latin typeface="DL-Paras.." pitchFamily="2" charset="0"/>
              </a:rPr>
              <a:t> ;;</a:t>
            </a:r>
            <a:r>
              <a:rPr lang="en-US" dirty="0" err="1" smtClean="0">
                <a:latin typeface="DL-Paras.." pitchFamily="2" charset="0"/>
              </a:rPr>
              <a:t>ajdfrdamkh</a:t>
            </a:r>
            <a:r>
              <a:rPr lang="en-US" dirty="0" smtClean="0">
                <a:latin typeface="DL-Paras.." pitchFamily="2" charset="0"/>
              </a:rPr>
              <a:t> l, m%;</a:t>
            </a:r>
            <a:r>
              <a:rPr lang="en-US" dirty="0" err="1" smtClean="0">
                <a:latin typeface="DL-Paras.." pitchFamily="2" charset="0"/>
              </a:rPr>
              <a:t>spdrh</a:t>
            </a:r>
            <a:r>
              <a:rPr lang="en-US" dirty="0" smtClean="0">
                <a:latin typeface="DL-Paras.." pitchFamily="2" charset="0"/>
              </a:rPr>
              <a:t> ,</a:t>
            </a:r>
            <a:r>
              <a:rPr lang="en-US" dirty="0" err="1" smtClean="0">
                <a:latin typeface="DL-Paras.." pitchFamily="2" charset="0"/>
              </a:rPr>
              <a:t>noSfus</a:t>
            </a:r>
            <a:r>
              <a:rPr lang="en-US" dirty="0" smtClean="0">
                <a:latin typeface="DL-Paras.." pitchFamily="2" charset="0"/>
              </a:rPr>
              <a:t> </a:t>
            </a:r>
            <a:r>
              <a:rPr lang="en-US" dirty="0" err="1" smtClean="0">
                <a:latin typeface="DL-Paras.." pitchFamily="2" charset="0"/>
              </a:rPr>
              <a:t>keushdj</a:t>
            </a:r>
            <a:endParaRPr lang="en-US" dirty="0" smtClean="0">
              <a:latin typeface="DL-Paras.." pitchFamily="2" charset="0"/>
            </a:endParaRPr>
          </a:p>
          <a:p>
            <a:endParaRPr lang="en-US" dirty="0"/>
          </a:p>
          <a:p>
            <a:r>
              <a:rPr lang="en-US" dirty="0" smtClean="0"/>
              <a:t>We learn to generalize </a:t>
            </a:r>
            <a:r>
              <a:rPr lang="en-US" dirty="0" err="1" smtClean="0">
                <a:latin typeface="DL-Paras.." pitchFamily="2" charset="0"/>
              </a:rPr>
              <a:t>idudkHlrkh</a:t>
            </a:r>
            <a:r>
              <a:rPr lang="en-US" dirty="0" smtClean="0">
                <a:latin typeface="DL-Paras.." pitchFamily="2" charset="0"/>
              </a:rPr>
              <a:t> </a:t>
            </a:r>
            <a:r>
              <a:rPr lang="en-US" dirty="0" err="1" smtClean="0">
                <a:latin typeface="DL-Paras.." pitchFamily="2" charset="0"/>
              </a:rPr>
              <a:t>lsrsug</a:t>
            </a:r>
            <a:r>
              <a:rPr lang="en-US" dirty="0" smtClean="0">
                <a:latin typeface="DL-Paras.." pitchFamily="2" charset="0"/>
              </a:rPr>
              <a:t> </a:t>
            </a:r>
            <a:r>
              <a:rPr lang="en-US" dirty="0" err="1" smtClean="0">
                <a:latin typeface="DL-Paras.." pitchFamily="2" charset="0"/>
              </a:rPr>
              <a:t>bf.Ksu</a:t>
            </a:r>
            <a:r>
              <a:rPr lang="en-US"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barn(inVertical)">
                                      <p:cBhvr>
                                        <p:cTn id="7" dur="500"/>
                                        <p:tgtEl>
                                          <p:spTgt spid="1536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365">
                                            <p:txEl>
                                              <p:pRg st="0" end="0"/>
                                            </p:txEl>
                                          </p:spTgt>
                                        </p:tgtEl>
                                        <p:attrNameLst>
                                          <p:attrName>style.visibility</p:attrName>
                                        </p:attrNameLst>
                                      </p:cBhvr>
                                      <p:to>
                                        <p:strVal val="visible"/>
                                      </p:to>
                                    </p:set>
                                    <p:animEffect transition="in" filter="barn(inVertical)">
                                      <p:cBhvr>
                                        <p:cTn id="12" dur="500"/>
                                        <p:tgtEl>
                                          <p:spTgt spid="1536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365">
                                            <p:txEl>
                                              <p:pRg st="2" end="2"/>
                                            </p:txEl>
                                          </p:spTgt>
                                        </p:tgtEl>
                                        <p:attrNameLst>
                                          <p:attrName>style.visibility</p:attrName>
                                        </p:attrNameLst>
                                      </p:cBhvr>
                                      <p:to>
                                        <p:strVal val="visible"/>
                                      </p:to>
                                    </p:set>
                                    <p:animEffect transition="in" filter="barn(inVertical)">
                                      <p:cBhvr>
                                        <p:cTn id="17" dur="500"/>
                                        <p:tgtEl>
                                          <p:spTgt spid="1536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Prof: W.P.Gamini de Alwis, Senior Lecturer</a:t>
            </a:r>
          </a:p>
        </p:txBody>
      </p:sp>
      <p:sp>
        <p:nvSpPr>
          <p:cNvPr id="5" name="Slide Number Placeholder 5"/>
          <p:cNvSpPr>
            <a:spLocks noGrp="1"/>
          </p:cNvSpPr>
          <p:nvPr>
            <p:ph type="sldNum" sz="quarter" idx="12"/>
          </p:nvPr>
        </p:nvSpPr>
        <p:spPr/>
        <p:txBody>
          <a:bodyPr/>
          <a:lstStyle/>
          <a:p>
            <a:pPr>
              <a:defRPr/>
            </a:pPr>
            <a:fld id="{B2AA55BD-6461-4293-BBAA-BA706951E174}" type="slidenum">
              <a:rPr lang="en-US"/>
              <a:pPr>
                <a:defRPr/>
              </a:pPr>
              <a:t>18</a:t>
            </a:fld>
            <a:endParaRPr lang="en-US"/>
          </a:p>
        </p:txBody>
      </p:sp>
      <p:sp>
        <p:nvSpPr>
          <p:cNvPr id="16388" name="Rectangle 2"/>
          <p:cNvSpPr>
            <a:spLocks noGrp="1" noChangeArrowheads="1"/>
          </p:cNvSpPr>
          <p:nvPr>
            <p:ph type="title"/>
          </p:nvPr>
        </p:nvSpPr>
        <p:spPr/>
        <p:txBody>
          <a:bodyPr/>
          <a:lstStyle/>
          <a:p>
            <a:r>
              <a:rPr lang="en-US" dirty="0" smtClean="0"/>
              <a:t>Discrimination </a:t>
            </a:r>
          </a:p>
        </p:txBody>
      </p:sp>
      <p:sp>
        <p:nvSpPr>
          <p:cNvPr id="16389" name="Rectangle 3"/>
          <p:cNvSpPr>
            <a:spLocks noGrp="1" noChangeArrowheads="1"/>
          </p:cNvSpPr>
          <p:nvPr>
            <p:ph type="body" idx="1"/>
          </p:nvPr>
        </p:nvSpPr>
        <p:spPr/>
        <p:txBody>
          <a:bodyPr/>
          <a:lstStyle/>
          <a:p>
            <a:r>
              <a:rPr lang="en-US" dirty="0" smtClean="0"/>
              <a:t>Learning to respond differently to two similar (but not identical) stimulus.</a:t>
            </a:r>
            <a:r>
              <a:rPr lang="en-US" dirty="0" smtClean="0">
                <a:latin typeface="DL-Paras.." pitchFamily="2" charset="0"/>
              </a:rPr>
              <a:t> </a:t>
            </a:r>
            <a:r>
              <a:rPr lang="en-US" dirty="0" err="1" smtClean="0">
                <a:latin typeface="DL-Paras.." pitchFamily="2" charset="0"/>
              </a:rPr>
              <a:t>iudk</a:t>
            </a:r>
            <a:r>
              <a:rPr lang="en-US" dirty="0" smtClean="0">
                <a:latin typeface="DL-Paras.." pitchFamily="2" charset="0"/>
              </a:rPr>
              <a:t> </a:t>
            </a:r>
            <a:r>
              <a:rPr lang="en-US" dirty="0" err="1" smtClean="0">
                <a:latin typeface="DL-Paras.." pitchFamily="2" charset="0"/>
              </a:rPr>
              <a:t>jqj;a</a:t>
            </a:r>
            <a:r>
              <a:rPr lang="en-US" dirty="0" smtClean="0">
                <a:latin typeface="DL-Paras.." pitchFamily="2" charset="0"/>
              </a:rPr>
              <a:t> </a:t>
            </a:r>
            <a:r>
              <a:rPr lang="en-US" dirty="0" err="1" smtClean="0">
                <a:latin typeface="DL-Paras.." pitchFamily="2" charset="0"/>
              </a:rPr>
              <a:t>kshus</a:t>
            </a:r>
            <a:r>
              <a:rPr lang="en-US" dirty="0" smtClean="0">
                <a:latin typeface="DL-Paras.." pitchFamily="2" charset="0"/>
              </a:rPr>
              <a:t>; </a:t>
            </a:r>
            <a:r>
              <a:rPr lang="en-US" dirty="0" err="1" smtClean="0">
                <a:latin typeface="DL-Paras.." pitchFamily="2" charset="0"/>
              </a:rPr>
              <a:t>W;a;f;aclhka</a:t>
            </a:r>
            <a:r>
              <a:rPr lang="en-US" dirty="0" smtClean="0">
                <a:latin typeface="DL-Paras.." pitchFamily="2" charset="0"/>
              </a:rPr>
              <a:t> </a:t>
            </a:r>
            <a:r>
              <a:rPr lang="en-US" dirty="0" err="1" smtClean="0">
                <a:latin typeface="DL-Paras.." pitchFamily="2" charset="0"/>
              </a:rPr>
              <a:t>follg</a:t>
            </a:r>
            <a:r>
              <a:rPr lang="en-US" dirty="0" smtClean="0">
                <a:latin typeface="DL-Paras.." pitchFamily="2" charset="0"/>
              </a:rPr>
              <a:t> </a:t>
            </a:r>
            <a:r>
              <a:rPr lang="en-US" dirty="0" err="1" smtClean="0">
                <a:latin typeface="DL-Paras.." pitchFamily="2" charset="0"/>
              </a:rPr>
              <a:t>fjkia</a:t>
            </a:r>
            <a:r>
              <a:rPr lang="en-US" dirty="0" smtClean="0">
                <a:latin typeface="DL-Paras.." pitchFamily="2" charset="0"/>
              </a:rPr>
              <a:t> </a:t>
            </a:r>
            <a:r>
              <a:rPr lang="en-US" dirty="0" err="1" smtClean="0">
                <a:latin typeface="DL-Paras.." pitchFamily="2" charset="0"/>
              </a:rPr>
              <a:t>wdldrfhka</a:t>
            </a:r>
            <a:r>
              <a:rPr lang="en-US" dirty="0" smtClean="0">
                <a:latin typeface="DL-Paras.." pitchFamily="2" charset="0"/>
              </a:rPr>
              <a:t> m%;</a:t>
            </a:r>
            <a:r>
              <a:rPr lang="en-US" dirty="0" err="1" smtClean="0">
                <a:latin typeface="DL-Paras.." pitchFamily="2" charset="0"/>
              </a:rPr>
              <a:t>spdr</a:t>
            </a:r>
            <a:r>
              <a:rPr lang="en-US" dirty="0" smtClean="0">
                <a:latin typeface="DL-Paras.." pitchFamily="2" charset="0"/>
              </a:rPr>
              <a:t> </a:t>
            </a:r>
            <a:r>
              <a:rPr lang="en-US" dirty="0" err="1" smtClean="0">
                <a:latin typeface="DL-Paras.." pitchFamily="2" charset="0"/>
              </a:rPr>
              <a:t>oelajSug</a:t>
            </a:r>
            <a:r>
              <a:rPr lang="en-US" dirty="0" smtClean="0">
                <a:latin typeface="DL-Paras.." pitchFamily="2" charset="0"/>
              </a:rPr>
              <a:t> </a:t>
            </a:r>
            <a:r>
              <a:rPr lang="en-US" dirty="0" err="1" smtClean="0">
                <a:latin typeface="DL-Paras.." pitchFamily="2" charset="0"/>
              </a:rPr>
              <a:t>bf.Ksu</a:t>
            </a:r>
            <a:endParaRPr lang="en-US" dirty="0" smtClean="0">
              <a:latin typeface="DL-Paras.." pitchFamily="2" charset="0"/>
            </a:endParaRPr>
          </a:p>
          <a:p>
            <a:endParaRPr lang="en-US" dirty="0">
              <a:latin typeface="DL-Paras.." pitchFamily="2" charset="0"/>
            </a:endParaRPr>
          </a:p>
          <a:p>
            <a:r>
              <a:rPr lang="en-US" dirty="0" smtClean="0"/>
              <a:t>We learn to discriminate  </a:t>
            </a:r>
            <a:r>
              <a:rPr lang="en-US" dirty="0" err="1" smtClean="0">
                <a:latin typeface="DL-Paras.." pitchFamily="2" charset="0"/>
              </a:rPr>
              <a:t>fjkiaj</a:t>
            </a:r>
            <a:r>
              <a:rPr lang="en-US" dirty="0" smtClean="0">
                <a:latin typeface="DL-Paras.." pitchFamily="2" charset="0"/>
              </a:rPr>
              <a:t> </a:t>
            </a:r>
            <a:r>
              <a:rPr lang="en-US" dirty="0" err="1" smtClean="0">
                <a:latin typeface="DL-Paras.." pitchFamily="2" charset="0"/>
              </a:rPr>
              <a:t>y|qkd.ekSug</a:t>
            </a:r>
            <a:r>
              <a:rPr lang="en-US" dirty="0" smtClean="0">
                <a:latin typeface="DL-Paras.." pitchFamily="2" charset="0"/>
              </a:rPr>
              <a:t> </a:t>
            </a:r>
            <a:r>
              <a:rPr lang="en-US" dirty="0" err="1" smtClean="0">
                <a:latin typeface="DL-Paras.." pitchFamily="2" charset="0"/>
              </a:rPr>
              <a:t>bf.Ksu</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barn(inVertical)">
                                      <p:cBhvr>
                                        <p:cTn id="7" dur="500"/>
                                        <p:tgtEl>
                                          <p:spTgt spid="1638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389">
                                            <p:txEl>
                                              <p:pRg st="0" end="0"/>
                                            </p:txEl>
                                          </p:spTgt>
                                        </p:tgtEl>
                                        <p:attrNameLst>
                                          <p:attrName>style.visibility</p:attrName>
                                        </p:attrNameLst>
                                      </p:cBhvr>
                                      <p:to>
                                        <p:strVal val="visible"/>
                                      </p:to>
                                    </p:set>
                                    <p:animEffect transition="in" filter="barn(inVertical)">
                                      <p:cBhvr>
                                        <p:cTn id="12" dur="500"/>
                                        <p:tgtEl>
                                          <p:spTgt spid="1638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389">
                                            <p:txEl>
                                              <p:pRg st="2" end="2"/>
                                            </p:txEl>
                                          </p:spTgt>
                                        </p:tgtEl>
                                        <p:attrNameLst>
                                          <p:attrName>style.visibility</p:attrName>
                                        </p:attrNameLst>
                                      </p:cBhvr>
                                      <p:to>
                                        <p:strVal val="visible"/>
                                      </p:to>
                                    </p:set>
                                    <p:animEffect transition="in" filter="barn(inVertical)">
                                      <p:cBhvr>
                                        <p:cTn id="17" dur="500"/>
                                        <p:tgtEl>
                                          <p:spTgt spid="1638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8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Prof: W.P.Gamini de Alwis, Senior Lecturer</a:t>
            </a:r>
          </a:p>
        </p:txBody>
      </p:sp>
      <p:sp>
        <p:nvSpPr>
          <p:cNvPr id="5" name="Slide Number Placeholder 5"/>
          <p:cNvSpPr>
            <a:spLocks noGrp="1"/>
          </p:cNvSpPr>
          <p:nvPr>
            <p:ph type="sldNum" sz="quarter" idx="12"/>
          </p:nvPr>
        </p:nvSpPr>
        <p:spPr/>
        <p:txBody>
          <a:bodyPr/>
          <a:lstStyle/>
          <a:p>
            <a:pPr>
              <a:defRPr/>
            </a:pPr>
            <a:fld id="{23F1C69C-9A2B-4AD5-B718-F6D30CD5AD09}" type="slidenum">
              <a:rPr lang="en-US"/>
              <a:pPr>
                <a:defRPr/>
              </a:pPr>
              <a:t>19</a:t>
            </a:fld>
            <a:endParaRPr lang="en-US"/>
          </a:p>
        </p:txBody>
      </p:sp>
      <p:sp>
        <p:nvSpPr>
          <p:cNvPr id="18436" name="Rectangle 2"/>
          <p:cNvSpPr>
            <a:spLocks noGrp="1" noChangeArrowheads="1"/>
          </p:cNvSpPr>
          <p:nvPr>
            <p:ph type="title"/>
          </p:nvPr>
        </p:nvSpPr>
        <p:spPr/>
        <p:txBody>
          <a:bodyPr/>
          <a:lstStyle/>
          <a:p>
            <a:r>
              <a:rPr lang="en-US" dirty="0" smtClean="0"/>
              <a:t>Operant conditioning theory  </a:t>
            </a:r>
          </a:p>
        </p:txBody>
      </p:sp>
      <p:sp>
        <p:nvSpPr>
          <p:cNvPr id="18437" name="Rectangle 3"/>
          <p:cNvSpPr>
            <a:spLocks noGrp="1" noChangeArrowheads="1"/>
          </p:cNvSpPr>
          <p:nvPr>
            <p:ph type="body" idx="1"/>
          </p:nvPr>
        </p:nvSpPr>
        <p:spPr/>
        <p:txBody>
          <a:bodyPr/>
          <a:lstStyle/>
          <a:p>
            <a:r>
              <a:rPr lang="en-US" dirty="0" smtClean="0"/>
              <a:t>Type of learning in which the consequences of a behavior determine whether or not the behavior will be repeat.</a:t>
            </a:r>
            <a:r>
              <a:rPr lang="en-US" dirty="0" smtClean="0">
                <a:latin typeface="DL-Paras.." pitchFamily="2" charset="0"/>
              </a:rPr>
              <a:t> </a:t>
            </a:r>
            <a:r>
              <a:rPr lang="en-US" dirty="0" err="1" smtClean="0">
                <a:latin typeface="DL-Paras.." pitchFamily="2" charset="0"/>
              </a:rPr>
              <a:t>lsishus</a:t>
            </a:r>
            <a:r>
              <a:rPr lang="en-US" dirty="0" smtClean="0">
                <a:latin typeface="DL-Paras.." pitchFamily="2" charset="0"/>
              </a:rPr>
              <a:t> </a:t>
            </a:r>
            <a:r>
              <a:rPr lang="en-US" dirty="0" err="1" smtClean="0">
                <a:latin typeface="DL-Paras.." pitchFamily="2" charset="0"/>
              </a:rPr>
              <a:t>yeisrsulg</a:t>
            </a:r>
            <a:r>
              <a:rPr lang="en-US" dirty="0" smtClean="0">
                <a:latin typeface="DL-Paras.." pitchFamily="2" charset="0"/>
              </a:rPr>
              <a:t> ,</a:t>
            </a:r>
            <a:r>
              <a:rPr lang="en-US" dirty="0" err="1" smtClean="0">
                <a:latin typeface="DL-Paras.." pitchFamily="2" charset="0"/>
              </a:rPr>
              <a:t>efnk</a:t>
            </a:r>
            <a:r>
              <a:rPr lang="en-US" dirty="0" smtClean="0">
                <a:latin typeface="DL-Paras.." pitchFamily="2" charset="0"/>
              </a:rPr>
              <a:t> m%;</a:t>
            </a:r>
            <a:r>
              <a:rPr lang="en-US" dirty="0" err="1" smtClean="0">
                <a:latin typeface="DL-Paras.." pitchFamily="2" charset="0"/>
              </a:rPr>
              <a:t>sM,h</a:t>
            </a:r>
            <a:r>
              <a:rPr lang="en-US" dirty="0" smtClean="0">
                <a:latin typeface="DL-Paras.." pitchFamily="2" charset="0"/>
              </a:rPr>
              <a:t> </a:t>
            </a:r>
            <a:r>
              <a:rPr lang="en-US" dirty="0" err="1" smtClean="0">
                <a:latin typeface="DL-Paras.." pitchFamily="2" charset="0"/>
              </a:rPr>
              <a:t>tu</a:t>
            </a:r>
            <a:r>
              <a:rPr lang="en-US" dirty="0" smtClean="0">
                <a:latin typeface="DL-Paras.." pitchFamily="2" charset="0"/>
              </a:rPr>
              <a:t> </a:t>
            </a:r>
            <a:r>
              <a:rPr lang="en-US" dirty="0" err="1" smtClean="0">
                <a:latin typeface="DL-Paras.." pitchFamily="2" charset="0"/>
              </a:rPr>
              <a:t>yeisrsu</a:t>
            </a:r>
            <a:r>
              <a:rPr lang="en-US" dirty="0" smtClean="0">
                <a:latin typeface="DL-Paras.." pitchFamily="2" charset="0"/>
              </a:rPr>
              <a:t> </a:t>
            </a:r>
            <a:r>
              <a:rPr lang="en-US" dirty="0" err="1" smtClean="0">
                <a:latin typeface="DL-Paras.." pitchFamily="2" charset="0"/>
              </a:rPr>
              <a:t>kej</a:t>
            </a:r>
            <a:r>
              <a:rPr lang="en-US" dirty="0" smtClean="0">
                <a:latin typeface="DL-Paras.." pitchFamily="2" charset="0"/>
              </a:rPr>
              <a:t>; </a:t>
            </a:r>
            <a:r>
              <a:rPr lang="en-US" dirty="0" err="1" smtClean="0">
                <a:latin typeface="DL-Paras.." pitchFamily="2" charset="0"/>
              </a:rPr>
              <a:t>lrkafkao</a:t>
            </a:r>
            <a:r>
              <a:rPr lang="en-US" dirty="0" smtClean="0">
                <a:latin typeface="DL-Paras.." pitchFamily="2" charset="0"/>
              </a:rPr>
              <a:t> </a:t>
            </a:r>
            <a:r>
              <a:rPr lang="en-US" dirty="0" err="1" smtClean="0">
                <a:latin typeface="DL-Paras.." pitchFamily="2" charset="0"/>
              </a:rPr>
              <a:t>hkak</a:t>
            </a:r>
            <a:r>
              <a:rPr lang="en-US" dirty="0" smtClean="0">
                <a:latin typeface="DL-Paras.." pitchFamily="2" charset="0"/>
              </a:rPr>
              <a:t> ;</a:t>
            </a:r>
            <a:r>
              <a:rPr lang="en-US" dirty="0" err="1" smtClean="0">
                <a:latin typeface="DL-Paras.." pitchFamily="2" charset="0"/>
              </a:rPr>
              <a:t>SrKh</a:t>
            </a:r>
            <a:r>
              <a:rPr lang="en-US" dirty="0" smtClean="0">
                <a:latin typeface="DL-Paras.." pitchFamily="2" charset="0"/>
              </a:rPr>
              <a:t> </a:t>
            </a:r>
            <a:r>
              <a:rPr lang="en-US" dirty="0" err="1" smtClean="0">
                <a:latin typeface="DL-Paras.." pitchFamily="2" charset="0"/>
              </a:rPr>
              <a:t>lrhs</a:t>
            </a:r>
            <a:r>
              <a:rPr lang="en-US" dirty="0" smtClean="0">
                <a:latin typeface="DL-Paras.." pitchFamily="2" charset="0"/>
              </a:rPr>
              <a:t> </a:t>
            </a:r>
            <a:endParaRPr lang="en-US" dirty="0" smtClean="0"/>
          </a:p>
          <a:p>
            <a:r>
              <a:rPr lang="en-US" dirty="0" smtClean="0"/>
              <a:t>R    S </a:t>
            </a:r>
          </a:p>
        </p:txBody>
      </p:sp>
      <p:pic>
        <p:nvPicPr>
          <p:cNvPr id="6" name="Picture 4" descr="mouse-in-maze-~-scm_097"/>
          <p:cNvPicPr>
            <a:picLocks noChangeAspect="1" noChangeArrowheads="1"/>
          </p:cNvPicPr>
          <p:nvPr/>
        </p:nvPicPr>
        <p:blipFill>
          <a:blip r:embed="rId3"/>
          <a:srcRect/>
          <a:stretch>
            <a:fillRect/>
          </a:stretch>
        </p:blipFill>
        <p:spPr bwMode="auto">
          <a:xfrm>
            <a:off x="4495800" y="3962400"/>
            <a:ext cx="2286000" cy="190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barn(inVertical)">
                                      <p:cBhvr>
                                        <p:cTn id="7" dur="500"/>
                                        <p:tgtEl>
                                          <p:spTgt spid="184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437">
                                            <p:txEl>
                                              <p:pRg st="0" end="0"/>
                                            </p:txEl>
                                          </p:spTgt>
                                        </p:tgtEl>
                                        <p:attrNameLst>
                                          <p:attrName>style.visibility</p:attrName>
                                        </p:attrNameLst>
                                      </p:cBhvr>
                                      <p:to>
                                        <p:strVal val="visible"/>
                                      </p:to>
                                    </p:set>
                                    <p:animEffect transition="in" filter="barn(inVertical)">
                                      <p:cBhvr>
                                        <p:cTn id="12" dur="500"/>
                                        <p:tgtEl>
                                          <p:spTgt spid="1843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437">
                                            <p:txEl>
                                              <p:pRg st="1" end="1"/>
                                            </p:txEl>
                                          </p:spTgt>
                                        </p:tgtEl>
                                        <p:attrNameLst>
                                          <p:attrName>style.visibility</p:attrName>
                                        </p:attrNameLst>
                                      </p:cBhvr>
                                      <p:to>
                                        <p:strVal val="visible"/>
                                      </p:to>
                                    </p:set>
                                    <p:animEffect transition="in" filter="barn(inVertical)">
                                      <p:cBhvr>
                                        <p:cTn id="17" dur="500"/>
                                        <p:tgtEl>
                                          <p:spTgt spid="184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P spid="184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a:t>
            </a:r>
            <a:endParaRPr lang="en-US" dirty="0"/>
          </a:p>
        </p:txBody>
      </p:sp>
      <p:sp>
        <p:nvSpPr>
          <p:cNvPr id="3" name="Content Placeholder 2"/>
          <p:cNvSpPr>
            <a:spLocks noGrp="1"/>
          </p:cNvSpPr>
          <p:nvPr>
            <p:ph idx="1"/>
          </p:nvPr>
        </p:nvSpPr>
        <p:spPr/>
        <p:txBody>
          <a:bodyPr>
            <a:normAutofit fontScale="92500" lnSpcReduction="20000"/>
          </a:bodyPr>
          <a:lstStyle/>
          <a:p>
            <a:r>
              <a:rPr lang="en-US" sz="4000" dirty="0" smtClean="0"/>
              <a:t>Human behavior is determine either by genetic factors or learning factors</a:t>
            </a:r>
          </a:p>
          <a:p>
            <a:r>
              <a:rPr lang="en-US" sz="4000" dirty="0" err="1" smtClean="0">
                <a:latin typeface="DL-Paras.." pitchFamily="2" charset="0"/>
              </a:rPr>
              <a:t>mqoa</a:t>
            </a:r>
            <a:r>
              <a:rPr lang="en-US" sz="4000" dirty="0" smtClean="0">
                <a:latin typeface="DL-Paras.." pitchFamily="2" charset="0"/>
              </a:rPr>
              <a:t>., </a:t>
            </a:r>
            <a:r>
              <a:rPr lang="en-US" sz="4000" dirty="0" err="1" smtClean="0">
                <a:latin typeface="DL-Paras.." pitchFamily="2" charset="0"/>
              </a:rPr>
              <a:t>yeisrsu</a:t>
            </a:r>
            <a:r>
              <a:rPr lang="en-US" sz="4000" dirty="0" smtClean="0">
                <a:latin typeface="DL-Paras.." pitchFamily="2" charset="0"/>
              </a:rPr>
              <a:t> </a:t>
            </a:r>
            <a:r>
              <a:rPr lang="en-US" sz="4000" dirty="0" err="1" smtClean="0">
                <a:latin typeface="DL-Paras.." pitchFamily="2" charset="0"/>
              </a:rPr>
              <a:t>cdkuh</a:t>
            </a:r>
            <a:r>
              <a:rPr lang="en-US" sz="4000" dirty="0" smtClean="0">
                <a:latin typeface="DL-Paras.." pitchFamily="2" charset="0"/>
              </a:rPr>
              <a:t> </a:t>
            </a:r>
            <a:r>
              <a:rPr lang="en-US" sz="4000" dirty="0" err="1" smtClean="0">
                <a:latin typeface="DL-Paras.." pitchFamily="2" charset="0"/>
              </a:rPr>
              <a:t>idOl</a:t>
            </a:r>
            <a:r>
              <a:rPr lang="en-US" sz="4000" dirty="0" smtClean="0">
                <a:latin typeface="DL-Paras.." pitchFamily="2" charset="0"/>
              </a:rPr>
              <a:t> </a:t>
            </a:r>
            <a:r>
              <a:rPr lang="en-US" sz="4000" dirty="0" err="1" smtClean="0">
                <a:latin typeface="DL-Paras.." pitchFamily="2" charset="0"/>
              </a:rPr>
              <a:t>fyda</a:t>
            </a:r>
            <a:r>
              <a:rPr lang="en-US" sz="4000" dirty="0" smtClean="0">
                <a:latin typeface="DL-Paras.." pitchFamily="2" charset="0"/>
              </a:rPr>
              <a:t> </a:t>
            </a:r>
            <a:r>
              <a:rPr lang="en-US" sz="4000" dirty="0" err="1" smtClean="0">
                <a:latin typeface="DL-Paras.." pitchFamily="2" charset="0"/>
              </a:rPr>
              <a:t>bf.Ksus</a:t>
            </a:r>
            <a:r>
              <a:rPr lang="en-US" sz="4000" dirty="0" smtClean="0">
                <a:latin typeface="DL-Paras.." pitchFamily="2" charset="0"/>
              </a:rPr>
              <a:t> </a:t>
            </a:r>
            <a:r>
              <a:rPr lang="en-US" sz="4000" dirty="0" err="1" smtClean="0">
                <a:latin typeface="DL-Paras.." pitchFamily="2" charset="0"/>
              </a:rPr>
              <a:t>idOl</a:t>
            </a:r>
            <a:r>
              <a:rPr lang="en-US" sz="4000" dirty="0" smtClean="0">
                <a:latin typeface="DL-Paras.." pitchFamily="2" charset="0"/>
              </a:rPr>
              <a:t> </a:t>
            </a:r>
            <a:r>
              <a:rPr lang="en-US" sz="4000" dirty="0" err="1" smtClean="0">
                <a:latin typeface="DL-Paras.." pitchFamily="2" charset="0"/>
              </a:rPr>
              <a:t>j,ska</a:t>
            </a:r>
            <a:r>
              <a:rPr lang="en-US" sz="4000" dirty="0" smtClean="0">
                <a:latin typeface="DL-Paras.." pitchFamily="2" charset="0"/>
              </a:rPr>
              <a:t> </a:t>
            </a:r>
            <a:r>
              <a:rPr lang="en-US" sz="4000" dirty="0" err="1" smtClean="0">
                <a:latin typeface="DL-Paras.." pitchFamily="2" charset="0"/>
              </a:rPr>
              <a:t>kSrakh</a:t>
            </a:r>
            <a:r>
              <a:rPr lang="en-US" sz="4000" dirty="0" smtClean="0">
                <a:latin typeface="DL-Paras.." pitchFamily="2" charset="0"/>
              </a:rPr>
              <a:t> </a:t>
            </a:r>
            <a:r>
              <a:rPr lang="en-US" sz="4000" dirty="0" err="1" smtClean="0">
                <a:latin typeface="DL-Paras.." pitchFamily="2" charset="0"/>
              </a:rPr>
              <a:t>flfra</a:t>
            </a:r>
            <a:r>
              <a:rPr lang="en-US" sz="4000" dirty="0" smtClean="0">
                <a:latin typeface="DL-Paras.." pitchFamily="2" charset="0"/>
              </a:rPr>
              <a:t>  </a:t>
            </a:r>
          </a:p>
          <a:p>
            <a:endParaRPr lang="en-US" sz="4000" dirty="0"/>
          </a:p>
          <a:p>
            <a:r>
              <a:rPr lang="en-US" sz="4000" dirty="0" smtClean="0"/>
              <a:t>What is learning? </a:t>
            </a:r>
            <a:r>
              <a:rPr lang="en-US" sz="4000" dirty="0" err="1" smtClean="0">
                <a:latin typeface="DL-Paras.." pitchFamily="2" charset="0"/>
              </a:rPr>
              <a:t>bf.Ksu</a:t>
            </a:r>
            <a:r>
              <a:rPr lang="en-US" sz="4000" dirty="0" smtClean="0">
                <a:latin typeface="DL-Paras.." pitchFamily="2" charset="0"/>
              </a:rPr>
              <a:t> </a:t>
            </a:r>
            <a:r>
              <a:rPr lang="en-US" sz="4000" dirty="0" err="1" smtClean="0">
                <a:latin typeface="DL-Paras.." pitchFamily="2" charset="0"/>
              </a:rPr>
              <a:t>hkq</a:t>
            </a:r>
            <a:r>
              <a:rPr lang="en-US" sz="4000" dirty="0" smtClean="0">
                <a:latin typeface="DL-Paras.." pitchFamily="2" charset="0"/>
              </a:rPr>
              <a:t> l=</a:t>
            </a:r>
            <a:r>
              <a:rPr lang="en-US" sz="4000" dirty="0" err="1" smtClean="0">
                <a:latin typeface="DL-Paras.." pitchFamily="2" charset="0"/>
              </a:rPr>
              <a:t>ulao</a:t>
            </a:r>
            <a:endParaRPr lang="en-US" sz="4000" dirty="0" smtClean="0"/>
          </a:p>
          <a:p>
            <a:r>
              <a:rPr lang="en-US" sz="4000" dirty="0" smtClean="0"/>
              <a:t>How people learn? </a:t>
            </a:r>
            <a:r>
              <a:rPr lang="en-US" sz="4000" dirty="0" err="1" smtClean="0">
                <a:latin typeface="DL-Paras.." pitchFamily="2" charset="0"/>
              </a:rPr>
              <a:t>mqoa</a:t>
            </a:r>
            <a:r>
              <a:rPr lang="en-US" sz="4000" dirty="0" smtClean="0">
                <a:latin typeface="DL-Paras.." pitchFamily="2" charset="0"/>
              </a:rPr>
              <a:t>.,</a:t>
            </a:r>
            <a:r>
              <a:rPr lang="en-US" sz="4000" dirty="0" err="1" smtClean="0">
                <a:latin typeface="DL-Paras.." pitchFamily="2" charset="0"/>
              </a:rPr>
              <a:t>hska</a:t>
            </a:r>
            <a:r>
              <a:rPr lang="en-US" sz="4000" dirty="0" smtClean="0">
                <a:latin typeface="DL-Paras.." pitchFamily="2" charset="0"/>
              </a:rPr>
              <a:t> </a:t>
            </a:r>
            <a:r>
              <a:rPr lang="en-US" sz="4000" dirty="0" err="1" smtClean="0">
                <a:latin typeface="DL-Paras.." pitchFamily="2" charset="0"/>
              </a:rPr>
              <a:t>bf.K.kafka</a:t>
            </a:r>
            <a:r>
              <a:rPr lang="en-US" sz="4000" dirty="0" smtClean="0">
                <a:latin typeface="DL-Paras.." pitchFamily="2" charset="0"/>
              </a:rPr>
              <a:t> </a:t>
            </a:r>
            <a:r>
              <a:rPr lang="en-US" sz="4000" dirty="0" err="1" smtClean="0">
                <a:latin typeface="DL-Paras.." pitchFamily="2" charset="0"/>
              </a:rPr>
              <a:t>flfiao</a:t>
            </a:r>
            <a:endParaRPr lang="en-US" sz="4000" dirty="0"/>
          </a:p>
        </p:txBody>
      </p:sp>
    </p:spTree>
    <p:extLst>
      <p:ext uri="{BB962C8B-B14F-4D97-AF65-F5344CB8AC3E}">
        <p14:creationId xmlns:p14="http://schemas.microsoft.com/office/powerpoint/2010/main" val="2488478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a:t>
            </a:r>
            <a:endParaRPr lang="en-US" dirty="0"/>
          </a:p>
        </p:txBody>
      </p:sp>
      <p:sp>
        <p:nvSpPr>
          <p:cNvPr id="3" name="Content Placeholder 2"/>
          <p:cNvSpPr>
            <a:spLocks noGrp="1"/>
          </p:cNvSpPr>
          <p:nvPr>
            <p:ph idx="1"/>
          </p:nvPr>
        </p:nvSpPr>
        <p:spPr/>
        <p:txBody>
          <a:bodyPr/>
          <a:lstStyle/>
          <a:p>
            <a:r>
              <a:rPr lang="en-US" dirty="0" smtClean="0"/>
              <a:t>Some of our behaviors are due to conditioning </a:t>
            </a:r>
            <a:endParaRPr lang="en-US" dirty="0" smtClean="0"/>
          </a:p>
          <a:p>
            <a:r>
              <a:rPr lang="en-US" dirty="0" err="1" smtClean="0">
                <a:latin typeface="DL-Paras.." pitchFamily="2" charset="0"/>
              </a:rPr>
              <a:t>wmf.a</a:t>
            </a:r>
            <a:r>
              <a:rPr lang="en-US" dirty="0" smtClean="0">
                <a:latin typeface="DL-Paras.." pitchFamily="2" charset="0"/>
              </a:rPr>
              <a:t> </a:t>
            </a:r>
            <a:r>
              <a:rPr lang="en-US" dirty="0" err="1" smtClean="0">
                <a:latin typeface="DL-Paras.." pitchFamily="2" charset="0"/>
              </a:rPr>
              <a:t>iuyr</a:t>
            </a:r>
            <a:r>
              <a:rPr lang="en-US" dirty="0" smtClean="0">
                <a:latin typeface="DL-Paras.." pitchFamily="2" charset="0"/>
              </a:rPr>
              <a:t> </a:t>
            </a:r>
            <a:r>
              <a:rPr lang="en-US" dirty="0" err="1" smtClean="0">
                <a:latin typeface="DL-Paras.." pitchFamily="2" charset="0"/>
              </a:rPr>
              <a:t>yeisrsus</a:t>
            </a:r>
            <a:r>
              <a:rPr lang="en-US" dirty="0" smtClean="0">
                <a:latin typeface="DL-Paras.." pitchFamily="2" charset="0"/>
              </a:rPr>
              <a:t> ;;</a:t>
            </a:r>
            <a:r>
              <a:rPr lang="en-US" dirty="0" err="1" smtClean="0">
                <a:latin typeface="DL-Paras.." pitchFamily="2" charset="0"/>
              </a:rPr>
              <a:t>ajdfrdamkh</a:t>
            </a:r>
            <a:r>
              <a:rPr lang="en-US" dirty="0" smtClean="0">
                <a:latin typeface="DL-Paras.." pitchFamily="2" charset="0"/>
              </a:rPr>
              <a:t> l, </a:t>
            </a:r>
            <a:r>
              <a:rPr lang="en-US" dirty="0" err="1" smtClean="0">
                <a:latin typeface="DL-Paras.." pitchFamily="2" charset="0"/>
              </a:rPr>
              <a:t>yeisrsush</a:t>
            </a:r>
            <a:r>
              <a:rPr lang="en-US" dirty="0" smtClean="0"/>
              <a:t> </a:t>
            </a:r>
            <a:endParaRPr lang="en-US" dirty="0"/>
          </a:p>
        </p:txBody>
      </p:sp>
    </p:spTree>
    <p:extLst>
      <p:ext uri="{BB962C8B-B14F-4D97-AF65-F5344CB8AC3E}">
        <p14:creationId xmlns:p14="http://schemas.microsoft.com/office/powerpoint/2010/main" val="160052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Prof: W.P.Gamini de Alwis, Senior Lecturer</a:t>
            </a:r>
          </a:p>
        </p:txBody>
      </p:sp>
      <p:sp>
        <p:nvSpPr>
          <p:cNvPr id="5" name="Slide Number Placeholder 5"/>
          <p:cNvSpPr>
            <a:spLocks noGrp="1"/>
          </p:cNvSpPr>
          <p:nvPr>
            <p:ph type="sldNum" sz="quarter" idx="12"/>
          </p:nvPr>
        </p:nvSpPr>
        <p:spPr/>
        <p:txBody>
          <a:bodyPr/>
          <a:lstStyle/>
          <a:p>
            <a:pPr>
              <a:defRPr/>
            </a:pPr>
            <a:fld id="{B2F40AB7-212B-450C-AC53-B07C692EFCE7}" type="slidenum">
              <a:rPr lang="en-US"/>
              <a:pPr>
                <a:defRPr/>
              </a:pPr>
              <a:t>21</a:t>
            </a:fld>
            <a:endParaRPr lang="en-US"/>
          </a:p>
        </p:txBody>
      </p:sp>
      <p:sp>
        <p:nvSpPr>
          <p:cNvPr id="60418" name="Rectangle 2"/>
          <p:cNvSpPr>
            <a:spLocks noGrp="1" noChangeArrowheads="1"/>
          </p:cNvSpPr>
          <p:nvPr>
            <p:ph type="title"/>
          </p:nvPr>
        </p:nvSpPr>
        <p:spPr/>
        <p:txBody>
          <a:bodyPr rtlCol="0">
            <a:normAutofit fontScale="90000"/>
          </a:bodyPr>
          <a:lstStyle/>
          <a:p>
            <a:pPr fontAlgn="auto">
              <a:spcAft>
                <a:spcPts val="0"/>
              </a:spcAft>
              <a:defRPr/>
            </a:pPr>
            <a:r>
              <a:rPr lang="en-US" sz="4000" dirty="0" smtClean="0"/>
              <a:t>Thorndike's law of effect and law of exercise </a:t>
            </a:r>
          </a:p>
        </p:txBody>
      </p:sp>
      <p:sp>
        <p:nvSpPr>
          <p:cNvPr id="19461" name="Rectangle 3"/>
          <p:cNvSpPr>
            <a:spLocks noGrp="1" noChangeArrowheads="1"/>
          </p:cNvSpPr>
          <p:nvPr>
            <p:ph type="body" idx="1"/>
          </p:nvPr>
        </p:nvSpPr>
        <p:spPr/>
        <p:txBody>
          <a:bodyPr/>
          <a:lstStyle/>
          <a:p>
            <a:r>
              <a:rPr lang="en-US" dirty="0" smtClean="0"/>
              <a:t>When a outcome of a particular behavior is desired there is a tendency to repeat the same behavior</a:t>
            </a:r>
            <a:r>
              <a:rPr lang="en-US" dirty="0" smtClean="0">
                <a:latin typeface="DL-Paras.." pitchFamily="2" charset="0"/>
              </a:rPr>
              <a:t> </a:t>
            </a:r>
            <a:r>
              <a:rPr lang="en-US" dirty="0" err="1" smtClean="0">
                <a:latin typeface="DL-Paras.." pitchFamily="2" charset="0"/>
              </a:rPr>
              <a:t>lsishus</a:t>
            </a:r>
            <a:r>
              <a:rPr lang="en-US" dirty="0" smtClean="0">
                <a:latin typeface="DL-Paras.." pitchFamily="2" charset="0"/>
              </a:rPr>
              <a:t> </a:t>
            </a:r>
            <a:r>
              <a:rPr lang="en-US" dirty="0" err="1" smtClean="0">
                <a:latin typeface="DL-Paras.." pitchFamily="2" charset="0"/>
              </a:rPr>
              <a:t>yeisrsulg</a:t>
            </a:r>
            <a:r>
              <a:rPr lang="en-US" dirty="0" smtClean="0">
                <a:latin typeface="DL-Paras.." pitchFamily="2" charset="0"/>
              </a:rPr>
              <a:t> ,</a:t>
            </a:r>
            <a:r>
              <a:rPr lang="en-US" dirty="0" err="1" smtClean="0">
                <a:latin typeface="DL-Paras.." pitchFamily="2" charset="0"/>
              </a:rPr>
              <a:t>efnk</a:t>
            </a:r>
            <a:r>
              <a:rPr lang="en-US" dirty="0" smtClean="0">
                <a:latin typeface="DL-Paras.." pitchFamily="2" charset="0"/>
              </a:rPr>
              <a:t> </a:t>
            </a:r>
            <a:r>
              <a:rPr lang="en-US" dirty="0" err="1" smtClean="0">
                <a:latin typeface="DL-Paras.." pitchFamily="2" charset="0"/>
              </a:rPr>
              <a:t>M,h</a:t>
            </a:r>
            <a:r>
              <a:rPr lang="en-US" dirty="0" smtClean="0">
                <a:latin typeface="DL-Paras.." pitchFamily="2" charset="0"/>
              </a:rPr>
              <a:t> </a:t>
            </a:r>
            <a:r>
              <a:rPr lang="en-US" dirty="0" err="1" smtClean="0">
                <a:latin typeface="DL-Paras.." pitchFamily="2" charset="0"/>
              </a:rPr>
              <a:t>ys;lr</a:t>
            </a:r>
            <a:r>
              <a:rPr lang="en-US" dirty="0" smtClean="0">
                <a:latin typeface="DL-Paras.." pitchFamily="2" charset="0"/>
              </a:rPr>
              <a:t> </a:t>
            </a:r>
            <a:r>
              <a:rPr lang="en-US" dirty="0" err="1" smtClean="0">
                <a:latin typeface="DL-Paras.." pitchFamily="2" charset="0"/>
              </a:rPr>
              <a:t>kus</a:t>
            </a:r>
            <a:r>
              <a:rPr lang="en-US" dirty="0" smtClean="0">
                <a:latin typeface="DL-Paras.." pitchFamily="2" charset="0"/>
              </a:rPr>
              <a:t> </a:t>
            </a:r>
            <a:r>
              <a:rPr lang="en-US" dirty="0" err="1" smtClean="0">
                <a:latin typeface="DL-Paras.." pitchFamily="2" charset="0"/>
              </a:rPr>
              <a:t>tu</a:t>
            </a:r>
            <a:r>
              <a:rPr lang="en-US" dirty="0" smtClean="0">
                <a:latin typeface="DL-Paras.." pitchFamily="2" charset="0"/>
              </a:rPr>
              <a:t> </a:t>
            </a:r>
            <a:r>
              <a:rPr lang="en-US" dirty="0" err="1" smtClean="0">
                <a:latin typeface="DL-Paras.." pitchFamily="2" charset="0"/>
              </a:rPr>
              <a:t>yeisrsu</a:t>
            </a:r>
            <a:r>
              <a:rPr lang="en-US" dirty="0" smtClean="0">
                <a:latin typeface="DL-Paras.." pitchFamily="2" charset="0"/>
              </a:rPr>
              <a:t> </a:t>
            </a:r>
            <a:r>
              <a:rPr lang="en-US" dirty="0" err="1" smtClean="0">
                <a:latin typeface="DL-Paras.." pitchFamily="2" charset="0"/>
              </a:rPr>
              <a:t>kej</a:t>
            </a:r>
            <a:r>
              <a:rPr lang="en-US" dirty="0" smtClean="0">
                <a:latin typeface="DL-Paras.." pitchFamily="2" charset="0"/>
              </a:rPr>
              <a:t>; </a:t>
            </a:r>
            <a:r>
              <a:rPr lang="en-US" dirty="0" err="1" smtClean="0">
                <a:latin typeface="DL-Paras.." pitchFamily="2" charset="0"/>
              </a:rPr>
              <a:t>kej</a:t>
            </a:r>
            <a:r>
              <a:rPr lang="en-US" dirty="0" smtClean="0">
                <a:latin typeface="DL-Paras.." pitchFamily="2" charset="0"/>
              </a:rPr>
              <a:t>; </a:t>
            </a:r>
            <a:r>
              <a:rPr lang="en-US" dirty="0" err="1" smtClean="0">
                <a:latin typeface="DL-Paras.." pitchFamily="2" charset="0"/>
              </a:rPr>
              <a:t>lsrsug</a:t>
            </a:r>
            <a:r>
              <a:rPr lang="en-US" dirty="0" smtClean="0">
                <a:latin typeface="DL-Paras.." pitchFamily="2" charset="0"/>
              </a:rPr>
              <a:t> </a:t>
            </a:r>
            <a:r>
              <a:rPr lang="en-US" dirty="0" err="1" smtClean="0">
                <a:latin typeface="DL-Paras.." pitchFamily="2" charset="0"/>
              </a:rPr>
              <a:t>fm,Usula</a:t>
            </a:r>
            <a:r>
              <a:rPr lang="en-US" dirty="0" smtClean="0">
                <a:latin typeface="DL-Paras.." pitchFamily="2" charset="0"/>
              </a:rPr>
              <a:t> we;</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barn(inVertical)">
                                      <p:cBhvr>
                                        <p:cTn id="7" dur="500"/>
                                        <p:tgtEl>
                                          <p:spTgt spid="604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461">
                                            <p:txEl>
                                              <p:pRg st="0" end="0"/>
                                            </p:txEl>
                                          </p:spTgt>
                                        </p:tgtEl>
                                        <p:attrNameLst>
                                          <p:attrName>style.visibility</p:attrName>
                                        </p:attrNameLst>
                                      </p:cBhvr>
                                      <p:to>
                                        <p:strVal val="visible"/>
                                      </p:to>
                                    </p:set>
                                    <p:animEffect transition="in" filter="barn(inVertical)">
                                      <p:cBhvr>
                                        <p:cTn id="12" dur="500"/>
                                        <p:tgtEl>
                                          <p:spTgt spid="194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1946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Prof: W.P.Gamini de Alwis, Senior Lecturer</a:t>
            </a:r>
          </a:p>
        </p:txBody>
      </p:sp>
      <p:sp>
        <p:nvSpPr>
          <p:cNvPr id="5" name="Slide Number Placeholder 5"/>
          <p:cNvSpPr>
            <a:spLocks noGrp="1"/>
          </p:cNvSpPr>
          <p:nvPr>
            <p:ph type="sldNum" sz="quarter" idx="12"/>
          </p:nvPr>
        </p:nvSpPr>
        <p:spPr/>
        <p:txBody>
          <a:bodyPr/>
          <a:lstStyle/>
          <a:p>
            <a:pPr>
              <a:defRPr/>
            </a:pPr>
            <a:fld id="{A536F710-1203-45AD-A20F-97D5AAB8EC4B}" type="slidenum">
              <a:rPr lang="en-US"/>
              <a:pPr>
                <a:defRPr/>
              </a:pPr>
              <a:t>22</a:t>
            </a:fld>
            <a:endParaRPr lang="en-US" dirty="0"/>
          </a:p>
        </p:txBody>
      </p:sp>
      <p:sp>
        <p:nvSpPr>
          <p:cNvPr id="20484" name="Rectangle 2"/>
          <p:cNvSpPr>
            <a:spLocks noGrp="1" noChangeArrowheads="1"/>
          </p:cNvSpPr>
          <p:nvPr>
            <p:ph type="title"/>
          </p:nvPr>
        </p:nvSpPr>
        <p:spPr/>
        <p:txBody>
          <a:bodyPr/>
          <a:lstStyle/>
          <a:p>
            <a:r>
              <a:rPr lang="en-US" dirty="0" smtClean="0"/>
              <a:t>Skinners principles </a:t>
            </a:r>
          </a:p>
        </p:txBody>
      </p:sp>
      <p:sp>
        <p:nvSpPr>
          <p:cNvPr id="20485" name="Rectangle 3"/>
          <p:cNvSpPr>
            <a:spLocks noGrp="1" noChangeArrowheads="1"/>
          </p:cNvSpPr>
          <p:nvPr>
            <p:ph type="body" idx="1"/>
          </p:nvPr>
        </p:nvSpPr>
        <p:spPr/>
        <p:txBody>
          <a:bodyPr>
            <a:normAutofit/>
          </a:bodyPr>
          <a:lstStyle/>
          <a:p>
            <a:r>
              <a:rPr lang="en-US" dirty="0" smtClean="0"/>
              <a:t>Reinforcement </a:t>
            </a:r>
            <a:r>
              <a:rPr lang="en-US" dirty="0" err="1" smtClean="0">
                <a:latin typeface="DL-Paras.." pitchFamily="2" charset="0"/>
              </a:rPr>
              <a:t>Yla;slrkh</a:t>
            </a:r>
            <a:r>
              <a:rPr lang="en-US" dirty="0" smtClean="0"/>
              <a:t>: </a:t>
            </a:r>
            <a:r>
              <a:rPr lang="en-US" dirty="0" smtClean="0"/>
              <a:t>event (or consequence) following a behavior which increases the probability that the behavior will occur again.</a:t>
            </a:r>
            <a:r>
              <a:rPr lang="en-US" dirty="0" smtClean="0">
                <a:latin typeface="DL-Paras.." pitchFamily="2" charset="0"/>
              </a:rPr>
              <a:t>  </a:t>
            </a:r>
            <a:r>
              <a:rPr lang="en-US" dirty="0" err="1" smtClean="0">
                <a:latin typeface="DL-Paras.." pitchFamily="2" charset="0"/>
              </a:rPr>
              <a:t>lsishus</a:t>
            </a:r>
            <a:r>
              <a:rPr lang="en-US" dirty="0" smtClean="0">
                <a:latin typeface="DL-Paras.." pitchFamily="2" charset="0"/>
              </a:rPr>
              <a:t> </a:t>
            </a:r>
            <a:r>
              <a:rPr lang="en-US" dirty="0" err="1" smtClean="0">
                <a:latin typeface="DL-Paras.." pitchFamily="2" charset="0"/>
              </a:rPr>
              <a:t>yeisrsulska</a:t>
            </a:r>
            <a:r>
              <a:rPr lang="en-US" dirty="0" smtClean="0">
                <a:latin typeface="DL-Paras.." pitchFamily="2" charset="0"/>
              </a:rPr>
              <a:t> </a:t>
            </a:r>
            <a:r>
              <a:rPr lang="en-US" dirty="0" err="1" smtClean="0">
                <a:latin typeface="DL-Paras.." pitchFamily="2" charset="0"/>
              </a:rPr>
              <a:t>miqj</a:t>
            </a:r>
            <a:r>
              <a:rPr lang="en-US" dirty="0" smtClean="0">
                <a:latin typeface="DL-Paras.." pitchFamily="2" charset="0"/>
              </a:rPr>
              <a:t> </a:t>
            </a:r>
            <a:r>
              <a:rPr lang="en-US" dirty="0" err="1" smtClean="0">
                <a:latin typeface="DL-Paras.." pitchFamily="2" charset="0"/>
              </a:rPr>
              <a:t>isoqjk</a:t>
            </a:r>
            <a:r>
              <a:rPr lang="en-US" dirty="0" smtClean="0">
                <a:latin typeface="DL-Paras.." pitchFamily="2" charset="0"/>
              </a:rPr>
              <a:t> </a:t>
            </a:r>
            <a:r>
              <a:rPr lang="en-US" dirty="0" err="1" smtClean="0">
                <a:latin typeface="DL-Paras.." pitchFamily="2" charset="0"/>
              </a:rPr>
              <a:t>foa</a:t>
            </a:r>
            <a:r>
              <a:rPr lang="en-US" dirty="0" smtClean="0">
                <a:latin typeface="DL-Paras.." pitchFamily="2" charset="0"/>
              </a:rPr>
              <a:t> </a:t>
            </a:r>
            <a:r>
              <a:rPr lang="en-US" dirty="0" err="1" smtClean="0">
                <a:latin typeface="DL-Paras.." pitchFamily="2" charset="0"/>
              </a:rPr>
              <a:t>fyda</a:t>
            </a:r>
            <a:r>
              <a:rPr lang="en-US" dirty="0" smtClean="0">
                <a:latin typeface="DL-Paras.." pitchFamily="2" charset="0"/>
              </a:rPr>
              <a:t> </a:t>
            </a:r>
            <a:r>
              <a:rPr lang="en-US" dirty="0" err="1" smtClean="0">
                <a:latin typeface="DL-Paras.." pitchFamily="2" charset="0"/>
              </a:rPr>
              <a:t>isoaOsh</a:t>
            </a:r>
            <a:r>
              <a:rPr lang="en-US" dirty="0" smtClean="0">
                <a:latin typeface="DL-Paras.." pitchFamily="2" charset="0"/>
              </a:rPr>
              <a:t> </a:t>
            </a:r>
            <a:r>
              <a:rPr lang="en-US" dirty="0" err="1" smtClean="0">
                <a:latin typeface="DL-Paras.." pitchFamily="2" charset="0"/>
              </a:rPr>
              <a:t>tu</a:t>
            </a:r>
            <a:r>
              <a:rPr lang="en-US" dirty="0" smtClean="0">
                <a:latin typeface="DL-Paras.." pitchFamily="2" charset="0"/>
              </a:rPr>
              <a:t> </a:t>
            </a:r>
            <a:r>
              <a:rPr lang="en-US" dirty="0" err="1" smtClean="0">
                <a:latin typeface="DL-Paras.." pitchFamily="2" charset="0"/>
              </a:rPr>
              <a:t>yeisrsu</a:t>
            </a:r>
            <a:r>
              <a:rPr lang="en-US" dirty="0" smtClean="0">
                <a:latin typeface="DL-Paras.." pitchFamily="2" charset="0"/>
              </a:rPr>
              <a:t> </a:t>
            </a:r>
            <a:r>
              <a:rPr lang="en-US" dirty="0" err="1" smtClean="0">
                <a:latin typeface="DL-Paras.." pitchFamily="2" charset="0"/>
              </a:rPr>
              <a:t>kej</a:t>
            </a:r>
            <a:r>
              <a:rPr lang="en-US" dirty="0" smtClean="0">
                <a:latin typeface="DL-Paras.." pitchFamily="2" charset="0"/>
              </a:rPr>
              <a:t>; </a:t>
            </a:r>
            <a:r>
              <a:rPr lang="en-US" dirty="0" err="1" smtClean="0">
                <a:latin typeface="DL-Paras.." pitchFamily="2" charset="0"/>
              </a:rPr>
              <a:t>isoqjSfus</a:t>
            </a:r>
            <a:r>
              <a:rPr lang="en-US" dirty="0" smtClean="0">
                <a:latin typeface="DL-Paras.." pitchFamily="2" charset="0"/>
              </a:rPr>
              <a:t> </a:t>
            </a:r>
            <a:r>
              <a:rPr lang="en-US" dirty="0" err="1" smtClean="0">
                <a:latin typeface="DL-Paras.." pitchFamily="2" charset="0"/>
              </a:rPr>
              <a:t>iusNdjs;dj</a:t>
            </a:r>
            <a:r>
              <a:rPr lang="en-US" dirty="0" smtClean="0">
                <a:latin typeface="DL-Paras.." pitchFamily="2" charset="0"/>
              </a:rPr>
              <a:t> </a:t>
            </a:r>
            <a:r>
              <a:rPr lang="en-US" dirty="0" err="1" smtClean="0">
                <a:latin typeface="DL-Paras.." pitchFamily="2" charset="0"/>
              </a:rPr>
              <a:t>jevslsrsu</a:t>
            </a:r>
            <a:endParaRPr lang="en-US" dirty="0" smtClean="0"/>
          </a:p>
          <a:p>
            <a:r>
              <a:rPr lang="en-US" dirty="0" smtClean="0"/>
              <a:t>Operant: response that an organism makes to bring about an effect.</a:t>
            </a:r>
            <a:r>
              <a:rPr lang="en-US" dirty="0" smtClean="0">
                <a:latin typeface="DL-Paras.." pitchFamily="2" charset="0"/>
              </a:rPr>
              <a:t>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barn(inVertical)">
                                      <p:cBhvr>
                                        <p:cTn id="7" dur="500"/>
                                        <p:tgtEl>
                                          <p:spTgt spid="2048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485">
                                            <p:txEl>
                                              <p:pRg st="0" end="0"/>
                                            </p:txEl>
                                          </p:spTgt>
                                        </p:tgtEl>
                                        <p:attrNameLst>
                                          <p:attrName>style.visibility</p:attrName>
                                        </p:attrNameLst>
                                      </p:cBhvr>
                                      <p:to>
                                        <p:strVal val="visible"/>
                                      </p:to>
                                    </p:set>
                                    <p:animEffect transition="in" filter="barn(inVertical)">
                                      <p:cBhvr>
                                        <p:cTn id="12" dur="500"/>
                                        <p:tgtEl>
                                          <p:spTgt spid="2048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485">
                                            <p:txEl>
                                              <p:pRg st="1" end="1"/>
                                            </p:txEl>
                                          </p:spTgt>
                                        </p:tgtEl>
                                        <p:attrNameLst>
                                          <p:attrName>style.visibility</p:attrName>
                                        </p:attrNameLst>
                                      </p:cBhvr>
                                      <p:to>
                                        <p:strVal val="visible"/>
                                      </p:to>
                                    </p:set>
                                    <p:animEffect transition="in" filter="barn(inVertical)">
                                      <p:cBhvr>
                                        <p:cTn id="17" dur="500"/>
                                        <p:tgtEl>
                                          <p:spTgt spid="2048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2048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Prof: W.P.Gamini de Alwis, Senior Lecturer</a:t>
            </a:r>
          </a:p>
        </p:txBody>
      </p:sp>
      <p:sp>
        <p:nvSpPr>
          <p:cNvPr id="5" name="Slide Number Placeholder 5"/>
          <p:cNvSpPr>
            <a:spLocks noGrp="1"/>
          </p:cNvSpPr>
          <p:nvPr>
            <p:ph type="sldNum" sz="quarter" idx="12"/>
          </p:nvPr>
        </p:nvSpPr>
        <p:spPr/>
        <p:txBody>
          <a:bodyPr/>
          <a:lstStyle/>
          <a:p>
            <a:pPr>
              <a:defRPr/>
            </a:pPr>
            <a:fld id="{02AE27CD-46CC-43BF-92CD-11CFD72BA20B}" type="slidenum">
              <a:rPr lang="en-US"/>
              <a:pPr>
                <a:defRPr/>
              </a:pPr>
              <a:t>23</a:t>
            </a:fld>
            <a:endParaRPr lang="en-US"/>
          </a:p>
        </p:txBody>
      </p:sp>
      <p:sp>
        <p:nvSpPr>
          <p:cNvPr id="21508" name="Rectangle 2"/>
          <p:cNvSpPr>
            <a:spLocks noGrp="1" noChangeArrowheads="1"/>
          </p:cNvSpPr>
          <p:nvPr>
            <p:ph type="title"/>
          </p:nvPr>
        </p:nvSpPr>
        <p:spPr>
          <a:xfrm>
            <a:off x="457200" y="1"/>
            <a:ext cx="8229600" cy="762000"/>
          </a:xfrm>
        </p:spPr>
        <p:txBody>
          <a:bodyPr/>
          <a:lstStyle/>
          <a:p>
            <a:r>
              <a:rPr lang="en-US" dirty="0" smtClean="0"/>
              <a:t>Types of reinforcement </a:t>
            </a:r>
          </a:p>
        </p:txBody>
      </p:sp>
      <p:sp>
        <p:nvSpPr>
          <p:cNvPr id="21509" name="Rectangle 3"/>
          <p:cNvSpPr>
            <a:spLocks noGrp="1" noChangeArrowheads="1"/>
          </p:cNvSpPr>
          <p:nvPr>
            <p:ph type="body" idx="1"/>
          </p:nvPr>
        </p:nvSpPr>
        <p:spPr>
          <a:xfrm>
            <a:off x="457200" y="914400"/>
            <a:ext cx="8229600" cy="5211763"/>
          </a:xfrm>
        </p:spPr>
        <p:txBody>
          <a:bodyPr>
            <a:normAutofit fontScale="92500" lnSpcReduction="10000"/>
          </a:bodyPr>
          <a:lstStyle/>
          <a:p>
            <a:r>
              <a:rPr lang="en-US" dirty="0" smtClean="0"/>
              <a:t>Positive reinforcement : stimulus which when added to a situation increases the probability of the occurrence of a response.</a:t>
            </a:r>
            <a:r>
              <a:rPr lang="en-US" dirty="0" smtClean="0">
                <a:latin typeface="DL-Paras.." pitchFamily="2" charset="0"/>
              </a:rPr>
              <a:t> </a:t>
            </a:r>
            <a:r>
              <a:rPr lang="en-US" dirty="0" smtClean="0">
                <a:latin typeface="DL-Paras.." pitchFamily="2" charset="0"/>
              </a:rPr>
              <a:t>W;af;ackhla </a:t>
            </a:r>
            <a:r>
              <a:rPr lang="en-US" dirty="0" err="1" smtClean="0">
                <a:latin typeface="DL-Paras.." pitchFamily="2" charset="0"/>
              </a:rPr>
              <a:t>tl</a:t>
            </a:r>
            <a:r>
              <a:rPr lang="en-US" dirty="0" smtClean="0">
                <a:latin typeface="DL-Paras.." pitchFamily="2" charset="0"/>
              </a:rPr>
              <a:t>;=</a:t>
            </a:r>
            <a:r>
              <a:rPr lang="en-US" dirty="0" err="1" smtClean="0">
                <a:latin typeface="DL-Paras.." pitchFamily="2" charset="0"/>
              </a:rPr>
              <a:t>lsrsu</a:t>
            </a:r>
            <a:r>
              <a:rPr lang="en-US" dirty="0" smtClean="0">
                <a:latin typeface="DL-Paras.." pitchFamily="2" charset="0"/>
              </a:rPr>
              <a:t> </a:t>
            </a:r>
            <a:r>
              <a:rPr lang="en-US" dirty="0" err="1" smtClean="0">
                <a:latin typeface="DL-Paras.." pitchFamily="2" charset="0"/>
              </a:rPr>
              <a:t>lsishus</a:t>
            </a:r>
            <a:r>
              <a:rPr lang="en-US" dirty="0" smtClean="0">
                <a:latin typeface="DL-Paras.." pitchFamily="2" charset="0"/>
              </a:rPr>
              <a:t> m%;</a:t>
            </a:r>
            <a:r>
              <a:rPr lang="en-US" dirty="0" err="1" smtClean="0">
                <a:latin typeface="DL-Paras.." pitchFamily="2" charset="0"/>
              </a:rPr>
              <a:t>spdrhl</a:t>
            </a:r>
            <a:r>
              <a:rPr lang="en-US" dirty="0" smtClean="0">
                <a:latin typeface="DL-Paras.." pitchFamily="2" charset="0"/>
              </a:rPr>
              <a:t> </a:t>
            </a:r>
            <a:r>
              <a:rPr lang="en-US" dirty="0" err="1" smtClean="0">
                <a:latin typeface="DL-Paras.." pitchFamily="2" charset="0"/>
              </a:rPr>
              <a:t>M,h</a:t>
            </a:r>
            <a:r>
              <a:rPr lang="en-US" dirty="0" smtClean="0">
                <a:latin typeface="DL-Paras.." pitchFamily="2" charset="0"/>
              </a:rPr>
              <a:t> </a:t>
            </a:r>
            <a:r>
              <a:rPr lang="en-US" dirty="0" err="1" smtClean="0">
                <a:latin typeface="DL-Paras.." pitchFamily="2" charset="0"/>
              </a:rPr>
              <a:t>isoqjsfus</a:t>
            </a:r>
            <a:r>
              <a:rPr lang="en-US" dirty="0" smtClean="0">
                <a:latin typeface="DL-Paras.." pitchFamily="2" charset="0"/>
              </a:rPr>
              <a:t> </a:t>
            </a:r>
            <a:r>
              <a:rPr lang="en-US" dirty="0" err="1" smtClean="0">
                <a:latin typeface="DL-Paras.." pitchFamily="2" charset="0"/>
              </a:rPr>
              <a:t>iusNdjs;dj</a:t>
            </a:r>
            <a:r>
              <a:rPr lang="en-US" dirty="0" smtClean="0">
                <a:latin typeface="DL-Paras.." pitchFamily="2" charset="0"/>
              </a:rPr>
              <a:t> </a:t>
            </a:r>
            <a:r>
              <a:rPr lang="en-US" dirty="0" err="1" smtClean="0">
                <a:latin typeface="DL-Paras.." pitchFamily="2" charset="0"/>
              </a:rPr>
              <a:t>jevslsrsu</a:t>
            </a:r>
            <a:r>
              <a:rPr lang="en-US" dirty="0" smtClean="0">
                <a:latin typeface="DL-Paras.." pitchFamily="2" charset="0"/>
              </a:rPr>
              <a:t> </a:t>
            </a:r>
            <a:r>
              <a:rPr lang="en-US" dirty="0" err="1" smtClean="0">
                <a:latin typeface="DL-Paras.." pitchFamily="2" charset="0"/>
              </a:rPr>
              <a:t>Okd;aul</a:t>
            </a:r>
            <a:r>
              <a:rPr lang="en-US" dirty="0" smtClean="0">
                <a:latin typeface="DL-Paras.." pitchFamily="2" charset="0"/>
              </a:rPr>
              <a:t> </a:t>
            </a:r>
            <a:r>
              <a:rPr lang="en-US" dirty="0" err="1" smtClean="0">
                <a:latin typeface="DL-Paras.." pitchFamily="2" charset="0"/>
              </a:rPr>
              <a:t>Yla;slrkhlafjs</a:t>
            </a:r>
            <a:r>
              <a:rPr lang="en-US" dirty="0" smtClean="0">
                <a:latin typeface="DL-Paras.." pitchFamily="2" charset="0"/>
              </a:rPr>
              <a:t> </a:t>
            </a:r>
            <a:endParaRPr lang="en-US" dirty="0" smtClean="0"/>
          </a:p>
          <a:p>
            <a:r>
              <a:rPr lang="en-US" dirty="0" smtClean="0"/>
              <a:t>Negative reinforcement: stimulus which when removed to a situation increases the probability of the occurrence of a response.</a:t>
            </a:r>
            <a:r>
              <a:rPr lang="en-US" dirty="0" smtClean="0">
                <a:latin typeface="DL-Paras.." pitchFamily="2" charset="0"/>
              </a:rPr>
              <a:t> </a:t>
            </a:r>
            <a:r>
              <a:rPr lang="en-US" dirty="0">
                <a:latin typeface="DL-Paras.." pitchFamily="2" charset="0"/>
              </a:rPr>
              <a:t>W;af;ackhla </a:t>
            </a:r>
            <a:r>
              <a:rPr lang="en-US" dirty="0" err="1" smtClean="0">
                <a:latin typeface="DL-Paras.." pitchFamily="2" charset="0"/>
              </a:rPr>
              <a:t>bj;alsrsu</a:t>
            </a:r>
            <a:r>
              <a:rPr lang="en-US" dirty="0" smtClean="0">
                <a:latin typeface="DL-Paras.." pitchFamily="2" charset="0"/>
              </a:rPr>
              <a:t> </a:t>
            </a:r>
            <a:r>
              <a:rPr lang="en-US" dirty="0" err="1" smtClean="0">
                <a:latin typeface="DL-Paras.." pitchFamily="2" charset="0"/>
              </a:rPr>
              <a:t>lsishus</a:t>
            </a:r>
            <a:r>
              <a:rPr lang="en-US" dirty="0" smtClean="0">
                <a:latin typeface="DL-Paras.." pitchFamily="2" charset="0"/>
              </a:rPr>
              <a:t> </a:t>
            </a:r>
            <a:r>
              <a:rPr lang="en-US" dirty="0">
                <a:latin typeface="DL-Paras.." pitchFamily="2" charset="0"/>
              </a:rPr>
              <a:t>m%;</a:t>
            </a:r>
            <a:r>
              <a:rPr lang="en-US" dirty="0" err="1">
                <a:latin typeface="DL-Paras.." pitchFamily="2" charset="0"/>
              </a:rPr>
              <a:t>spdrhl</a:t>
            </a:r>
            <a:r>
              <a:rPr lang="en-US" dirty="0">
                <a:latin typeface="DL-Paras.." pitchFamily="2" charset="0"/>
              </a:rPr>
              <a:t> </a:t>
            </a:r>
            <a:r>
              <a:rPr lang="en-US" dirty="0" err="1">
                <a:latin typeface="DL-Paras.." pitchFamily="2" charset="0"/>
              </a:rPr>
              <a:t>M,h</a:t>
            </a:r>
            <a:r>
              <a:rPr lang="en-US" dirty="0">
                <a:latin typeface="DL-Paras.." pitchFamily="2" charset="0"/>
              </a:rPr>
              <a:t> </a:t>
            </a:r>
            <a:r>
              <a:rPr lang="en-US" dirty="0" err="1">
                <a:latin typeface="DL-Paras.." pitchFamily="2" charset="0"/>
              </a:rPr>
              <a:t>isoqjsfus</a:t>
            </a:r>
            <a:r>
              <a:rPr lang="en-US" dirty="0">
                <a:latin typeface="DL-Paras.." pitchFamily="2" charset="0"/>
              </a:rPr>
              <a:t> </a:t>
            </a:r>
            <a:r>
              <a:rPr lang="en-US" dirty="0" err="1">
                <a:latin typeface="DL-Paras.." pitchFamily="2" charset="0"/>
              </a:rPr>
              <a:t>iusNdjs;dj</a:t>
            </a:r>
            <a:r>
              <a:rPr lang="en-US" dirty="0">
                <a:latin typeface="DL-Paras.." pitchFamily="2" charset="0"/>
              </a:rPr>
              <a:t> </a:t>
            </a:r>
            <a:r>
              <a:rPr lang="en-US" dirty="0" err="1">
                <a:latin typeface="DL-Paras.." pitchFamily="2" charset="0"/>
              </a:rPr>
              <a:t>jevslsrsu</a:t>
            </a:r>
            <a:r>
              <a:rPr lang="en-US" dirty="0">
                <a:latin typeface="DL-Paras.." pitchFamily="2" charset="0"/>
              </a:rPr>
              <a:t> </a:t>
            </a:r>
            <a:r>
              <a:rPr lang="en-US" dirty="0" err="1" smtClean="0">
                <a:latin typeface="DL-Paras.." pitchFamily="2" charset="0"/>
              </a:rPr>
              <a:t>iDKd;aul</a:t>
            </a:r>
            <a:r>
              <a:rPr lang="en-US" dirty="0" smtClean="0">
                <a:latin typeface="DL-Paras.." pitchFamily="2" charset="0"/>
              </a:rPr>
              <a:t> </a:t>
            </a:r>
            <a:r>
              <a:rPr lang="en-US" dirty="0" err="1">
                <a:latin typeface="DL-Paras.." pitchFamily="2" charset="0"/>
              </a:rPr>
              <a:t>Yla;slrkhlafjs</a:t>
            </a:r>
            <a:r>
              <a:rPr lang="en-US" dirty="0">
                <a:latin typeface="DL-Paras.." pitchFamily="2" charset="0"/>
              </a:rPr>
              <a:t> </a:t>
            </a:r>
            <a:endParaRPr lang="en-US" dirty="0"/>
          </a:p>
          <a:p>
            <a:r>
              <a:rPr lang="en-US" dirty="0" smtClean="0">
                <a:latin typeface="DL-Paras.." pitchFamily="2" charset="0"/>
              </a:rPr>
              <a:t> </a:t>
            </a:r>
            <a:endParaRPr lang="en-US" dirty="0" smtClean="0"/>
          </a:p>
          <a:p>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arn(inVertical)">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509">
                                            <p:txEl>
                                              <p:pRg st="0" end="0"/>
                                            </p:txEl>
                                          </p:spTgt>
                                        </p:tgtEl>
                                        <p:attrNameLst>
                                          <p:attrName>style.visibility</p:attrName>
                                        </p:attrNameLst>
                                      </p:cBhvr>
                                      <p:to>
                                        <p:strVal val="visible"/>
                                      </p:to>
                                    </p:set>
                                    <p:animEffect transition="in" filter="barn(inVertical)">
                                      <p:cBhvr>
                                        <p:cTn id="12" dur="500"/>
                                        <p:tgtEl>
                                          <p:spTgt spid="2150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509">
                                            <p:txEl>
                                              <p:pRg st="1" end="1"/>
                                            </p:txEl>
                                          </p:spTgt>
                                        </p:tgtEl>
                                        <p:attrNameLst>
                                          <p:attrName>style.visibility</p:attrName>
                                        </p:attrNameLst>
                                      </p:cBhvr>
                                      <p:to>
                                        <p:strVal val="visible"/>
                                      </p:to>
                                    </p:set>
                                    <p:animEffect transition="in" filter="barn(inVertical)">
                                      <p:cBhvr>
                                        <p:cTn id="17" dur="500"/>
                                        <p:tgtEl>
                                          <p:spTgt spid="2150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1509">
                                            <p:txEl>
                                              <p:pRg st="2" end="2"/>
                                            </p:txEl>
                                          </p:spTgt>
                                        </p:tgtEl>
                                        <p:attrNameLst>
                                          <p:attrName>style.visibility</p:attrName>
                                        </p:attrNameLst>
                                      </p:cBhvr>
                                      <p:to>
                                        <p:strVal val="visible"/>
                                      </p:to>
                                    </p:set>
                                    <p:animEffect transition="in" filter="barn(inVertical)">
                                      <p:cBhvr>
                                        <p:cTn id="22" dur="500"/>
                                        <p:tgtEl>
                                          <p:spTgt spid="2150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0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Prof: W.P.Gamini de Alwis, Senior Lecturer</a:t>
            </a:r>
          </a:p>
        </p:txBody>
      </p:sp>
      <p:sp>
        <p:nvSpPr>
          <p:cNvPr id="5" name="Slide Number Placeholder 5"/>
          <p:cNvSpPr>
            <a:spLocks noGrp="1"/>
          </p:cNvSpPr>
          <p:nvPr>
            <p:ph type="sldNum" sz="quarter" idx="12"/>
          </p:nvPr>
        </p:nvSpPr>
        <p:spPr/>
        <p:txBody>
          <a:bodyPr/>
          <a:lstStyle/>
          <a:p>
            <a:pPr>
              <a:defRPr/>
            </a:pPr>
            <a:fld id="{BD9D2FA1-C302-4CDA-BEBB-D23F312DCA2B}" type="slidenum">
              <a:rPr lang="en-US"/>
              <a:pPr>
                <a:defRPr/>
              </a:pPr>
              <a:t>24</a:t>
            </a:fld>
            <a:endParaRPr lang="en-US"/>
          </a:p>
        </p:txBody>
      </p:sp>
      <p:sp>
        <p:nvSpPr>
          <p:cNvPr id="22532" name="Rectangle 2"/>
          <p:cNvSpPr>
            <a:spLocks noGrp="1" noChangeArrowheads="1"/>
          </p:cNvSpPr>
          <p:nvPr>
            <p:ph type="title"/>
          </p:nvPr>
        </p:nvSpPr>
        <p:spPr>
          <a:xfrm>
            <a:off x="457200" y="0"/>
            <a:ext cx="8686800" cy="912813"/>
          </a:xfrm>
        </p:spPr>
        <p:txBody>
          <a:bodyPr>
            <a:normAutofit fontScale="90000"/>
          </a:bodyPr>
          <a:lstStyle/>
          <a:p>
            <a:r>
              <a:rPr lang="en-US" dirty="0" err="1" smtClean="0">
                <a:latin typeface="DL-Paras.." pitchFamily="2" charset="0"/>
              </a:rPr>
              <a:t>Yla;slrk</a:t>
            </a:r>
            <a:r>
              <a:rPr lang="en-US" dirty="0" smtClean="0">
                <a:latin typeface="DL-Paras.." pitchFamily="2" charset="0"/>
              </a:rPr>
              <a:t> </a:t>
            </a:r>
            <a:r>
              <a:rPr lang="en-US" dirty="0" err="1" smtClean="0">
                <a:latin typeface="DL-Paras.." pitchFamily="2" charset="0"/>
              </a:rPr>
              <a:t>rgdj</a:t>
            </a:r>
            <a:r>
              <a:rPr lang="en-US" dirty="0" smtClean="0">
                <a:latin typeface="DL-Paras.." pitchFamily="2" charset="0"/>
              </a:rPr>
              <a:t> </a:t>
            </a:r>
            <a:br>
              <a:rPr lang="en-US" dirty="0" smtClean="0">
                <a:latin typeface="DL-Paras.." pitchFamily="2" charset="0"/>
              </a:rPr>
            </a:br>
            <a:r>
              <a:rPr lang="en-US" dirty="0" smtClean="0"/>
              <a:t>Schedule </a:t>
            </a:r>
            <a:r>
              <a:rPr lang="en-US" dirty="0" smtClean="0"/>
              <a:t>of reinforcement </a:t>
            </a:r>
          </a:p>
        </p:txBody>
      </p:sp>
      <p:sp>
        <p:nvSpPr>
          <p:cNvPr id="22533" name="Rectangle 3"/>
          <p:cNvSpPr>
            <a:spLocks noGrp="1" noChangeArrowheads="1"/>
          </p:cNvSpPr>
          <p:nvPr>
            <p:ph type="body" idx="1"/>
          </p:nvPr>
        </p:nvSpPr>
        <p:spPr>
          <a:xfrm>
            <a:off x="228600" y="1143000"/>
            <a:ext cx="8686800" cy="4983163"/>
          </a:xfrm>
        </p:spPr>
        <p:txBody>
          <a:bodyPr>
            <a:normAutofit lnSpcReduction="10000"/>
          </a:bodyPr>
          <a:lstStyle/>
          <a:p>
            <a:pPr>
              <a:lnSpc>
                <a:spcPct val="90000"/>
              </a:lnSpc>
            </a:pPr>
            <a:r>
              <a:rPr lang="en-US" dirty="0" smtClean="0"/>
              <a:t>The way of reinforcement:</a:t>
            </a:r>
          </a:p>
          <a:p>
            <a:pPr>
              <a:lnSpc>
                <a:spcPct val="90000"/>
              </a:lnSpc>
            </a:pPr>
            <a:r>
              <a:rPr lang="en-US" dirty="0" smtClean="0"/>
              <a:t>For reinforcement to be effective, it must be prompt. </a:t>
            </a:r>
            <a:r>
              <a:rPr lang="en-US" dirty="0" smtClean="0">
                <a:latin typeface="DL-Paras.." pitchFamily="2" charset="0"/>
              </a:rPr>
              <a:t> </a:t>
            </a:r>
            <a:r>
              <a:rPr lang="en-US" dirty="0" err="1" smtClean="0">
                <a:latin typeface="DL-Paras.." pitchFamily="2" charset="0"/>
              </a:rPr>
              <a:t>Yla;slrkhla</a:t>
            </a:r>
            <a:r>
              <a:rPr lang="en-US" dirty="0" smtClean="0">
                <a:latin typeface="DL-Paras.." pitchFamily="2" charset="0"/>
              </a:rPr>
              <a:t> </a:t>
            </a:r>
            <a:r>
              <a:rPr lang="en-US" dirty="0" err="1" smtClean="0">
                <a:latin typeface="DL-Paras.." pitchFamily="2" charset="0"/>
              </a:rPr>
              <a:t>iM,odhsjSug</a:t>
            </a:r>
            <a:r>
              <a:rPr lang="en-US" dirty="0" smtClean="0">
                <a:latin typeface="DL-Paras.." pitchFamily="2" charset="0"/>
              </a:rPr>
              <a:t> </a:t>
            </a:r>
            <a:r>
              <a:rPr lang="en-US" dirty="0" err="1" smtClean="0">
                <a:latin typeface="DL-Paras.." pitchFamily="2" charset="0"/>
              </a:rPr>
              <a:t>kus</a:t>
            </a:r>
            <a:r>
              <a:rPr lang="en-US" dirty="0" smtClean="0">
                <a:latin typeface="DL-Paras.." pitchFamily="2" charset="0"/>
              </a:rPr>
              <a:t> </a:t>
            </a:r>
            <a:r>
              <a:rPr lang="en-US" dirty="0" err="1" smtClean="0">
                <a:latin typeface="DL-Paras.." pitchFamily="2" charset="0"/>
              </a:rPr>
              <a:t>th</a:t>
            </a:r>
            <a:r>
              <a:rPr lang="en-US" dirty="0" smtClean="0">
                <a:latin typeface="DL-Paras.." pitchFamily="2" charset="0"/>
              </a:rPr>
              <a:t> </a:t>
            </a:r>
            <a:r>
              <a:rPr lang="en-US" dirty="0" err="1" smtClean="0">
                <a:latin typeface="DL-Paras.." pitchFamily="2" charset="0"/>
              </a:rPr>
              <a:t>tu</a:t>
            </a:r>
            <a:r>
              <a:rPr lang="en-US" dirty="0" smtClean="0">
                <a:latin typeface="DL-Paras.." pitchFamily="2" charset="0"/>
              </a:rPr>
              <a:t> </a:t>
            </a:r>
            <a:r>
              <a:rPr lang="en-US" dirty="0" err="1" smtClean="0">
                <a:latin typeface="DL-Paras.." pitchFamily="2" charset="0"/>
              </a:rPr>
              <a:t>wjia:dfjsoSu</a:t>
            </a:r>
            <a:r>
              <a:rPr lang="en-US" dirty="0" smtClean="0">
                <a:latin typeface="DL-Paras.." pitchFamily="2" charset="0"/>
              </a:rPr>
              <a:t> </a:t>
            </a:r>
            <a:r>
              <a:rPr lang="en-US" dirty="0" err="1" smtClean="0">
                <a:latin typeface="DL-Paras.." pitchFamily="2" charset="0"/>
              </a:rPr>
              <a:t>jsh</a:t>
            </a:r>
            <a:r>
              <a:rPr lang="en-US" dirty="0" smtClean="0">
                <a:latin typeface="DL-Paras.." pitchFamily="2" charset="0"/>
              </a:rPr>
              <a:t> </a:t>
            </a:r>
            <a:r>
              <a:rPr lang="en-US" dirty="0" err="1" smtClean="0">
                <a:latin typeface="DL-Paras.." pitchFamily="2" charset="0"/>
              </a:rPr>
              <a:t>hq</a:t>
            </a:r>
            <a:r>
              <a:rPr lang="en-US" dirty="0" smtClean="0">
                <a:latin typeface="DL-Paras.." pitchFamily="2" charset="0"/>
              </a:rPr>
              <a:t>;=h</a:t>
            </a:r>
            <a:endParaRPr lang="en-US" dirty="0" smtClean="0"/>
          </a:p>
          <a:p>
            <a:pPr>
              <a:lnSpc>
                <a:spcPct val="90000"/>
              </a:lnSpc>
            </a:pPr>
            <a:r>
              <a:rPr lang="en-US" dirty="0" smtClean="0"/>
              <a:t>Pattern of by which reinforcement is </a:t>
            </a:r>
            <a:r>
              <a:rPr lang="en-US" dirty="0" smtClean="0"/>
              <a:t>administered:    </a:t>
            </a:r>
          </a:p>
          <a:p>
            <a:pPr>
              <a:lnSpc>
                <a:spcPct val="90000"/>
              </a:lnSpc>
            </a:pPr>
            <a:r>
              <a:rPr lang="en-US" b="1" dirty="0" smtClean="0"/>
              <a:t>Continuous</a:t>
            </a:r>
            <a:r>
              <a:rPr lang="en-US" dirty="0" smtClean="0"/>
              <a:t> </a:t>
            </a:r>
            <a:r>
              <a:rPr lang="en-US" dirty="0" smtClean="0"/>
              <a:t>:pattern of reinforcement by which the organism is reinforced every time that it emits the desired response.</a:t>
            </a:r>
            <a:r>
              <a:rPr lang="en-US" dirty="0" smtClean="0">
                <a:latin typeface="DL-Paras.." pitchFamily="2" charset="0"/>
              </a:rPr>
              <a:t> </a:t>
            </a:r>
            <a:r>
              <a:rPr lang="en-US" dirty="0" err="1" smtClean="0">
                <a:latin typeface="DL-Paras.." pitchFamily="2" charset="0"/>
              </a:rPr>
              <a:t>wLKav</a:t>
            </a:r>
            <a:r>
              <a:rPr lang="en-US" dirty="0" smtClean="0">
                <a:latin typeface="DL-Paras.." pitchFamily="2" charset="0"/>
              </a:rPr>
              <a:t> </a:t>
            </a:r>
            <a:r>
              <a:rPr lang="en-US" dirty="0" err="1" smtClean="0">
                <a:latin typeface="DL-Paras.." pitchFamily="2" charset="0"/>
              </a:rPr>
              <a:t>Yla;slrkh</a:t>
            </a:r>
            <a:endParaRPr lang="en-US" dirty="0" smtClean="0"/>
          </a:p>
          <a:p>
            <a:pPr>
              <a:lnSpc>
                <a:spcPct val="90000"/>
              </a:lnSpc>
            </a:pPr>
            <a:r>
              <a:rPr lang="en-US" b="1" dirty="0" smtClean="0"/>
              <a:t>Partial</a:t>
            </a:r>
            <a:r>
              <a:rPr lang="en-US" dirty="0" smtClean="0"/>
              <a:t>: the desired response is rewarded only part of the time.  </a:t>
            </a:r>
            <a:r>
              <a:rPr lang="en-US" dirty="0" err="1" smtClean="0">
                <a:latin typeface="DL-Paras.." pitchFamily="2" charset="0"/>
              </a:rPr>
              <a:t>wraO</a:t>
            </a:r>
            <a:r>
              <a:rPr lang="en-US" dirty="0" smtClean="0">
                <a:latin typeface="DL-Paras.." pitchFamily="2" charset="0"/>
              </a:rPr>
              <a:t> </a:t>
            </a:r>
            <a:r>
              <a:rPr lang="en-US" dirty="0" err="1" smtClean="0">
                <a:latin typeface="DL-Paras.." pitchFamily="2" charset="0"/>
              </a:rPr>
              <a:t>Yla;slrkh</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barn(inVertical)">
                                      <p:cBhvr>
                                        <p:cTn id="7" dur="500"/>
                                        <p:tgtEl>
                                          <p:spTgt spid="225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533">
                                            <p:txEl>
                                              <p:pRg st="0" end="0"/>
                                            </p:txEl>
                                          </p:spTgt>
                                        </p:tgtEl>
                                        <p:attrNameLst>
                                          <p:attrName>style.visibility</p:attrName>
                                        </p:attrNameLst>
                                      </p:cBhvr>
                                      <p:to>
                                        <p:strVal val="visible"/>
                                      </p:to>
                                    </p:set>
                                    <p:animEffect transition="in" filter="barn(inVertical)">
                                      <p:cBhvr>
                                        <p:cTn id="12" dur="500"/>
                                        <p:tgtEl>
                                          <p:spTgt spid="2253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533">
                                            <p:txEl>
                                              <p:pRg st="1" end="1"/>
                                            </p:txEl>
                                          </p:spTgt>
                                        </p:tgtEl>
                                        <p:attrNameLst>
                                          <p:attrName>style.visibility</p:attrName>
                                        </p:attrNameLst>
                                      </p:cBhvr>
                                      <p:to>
                                        <p:strVal val="visible"/>
                                      </p:to>
                                    </p:set>
                                    <p:animEffect transition="in" filter="barn(inVertical)">
                                      <p:cBhvr>
                                        <p:cTn id="17" dur="500"/>
                                        <p:tgtEl>
                                          <p:spTgt spid="2253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533">
                                            <p:txEl>
                                              <p:pRg st="2" end="2"/>
                                            </p:txEl>
                                          </p:spTgt>
                                        </p:tgtEl>
                                        <p:attrNameLst>
                                          <p:attrName>style.visibility</p:attrName>
                                        </p:attrNameLst>
                                      </p:cBhvr>
                                      <p:to>
                                        <p:strVal val="visible"/>
                                      </p:to>
                                    </p:set>
                                    <p:animEffect transition="in" filter="barn(inVertical)">
                                      <p:cBhvr>
                                        <p:cTn id="22" dur="500"/>
                                        <p:tgtEl>
                                          <p:spTgt spid="2253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2533">
                                            <p:txEl>
                                              <p:pRg st="3" end="3"/>
                                            </p:txEl>
                                          </p:spTgt>
                                        </p:tgtEl>
                                        <p:attrNameLst>
                                          <p:attrName>style.visibility</p:attrName>
                                        </p:attrNameLst>
                                      </p:cBhvr>
                                      <p:to>
                                        <p:strVal val="visible"/>
                                      </p:to>
                                    </p:set>
                                    <p:animEffect transition="in" filter="barn(inVertical)">
                                      <p:cBhvr>
                                        <p:cTn id="27" dur="500"/>
                                        <p:tgtEl>
                                          <p:spTgt spid="2253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2533">
                                            <p:txEl>
                                              <p:pRg st="4" end="4"/>
                                            </p:txEl>
                                          </p:spTgt>
                                        </p:tgtEl>
                                        <p:attrNameLst>
                                          <p:attrName>style.visibility</p:attrName>
                                        </p:attrNameLst>
                                      </p:cBhvr>
                                      <p:to>
                                        <p:strVal val="visible"/>
                                      </p:to>
                                    </p:set>
                                    <p:animEffect transition="in" filter="barn(inVertical)">
                                      <p:cBhvr>
                                        <p:cTn id="32" dur="500"/>
                                        <p:tgtEl>
                                          <p:spTgt spid="2253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P spid="2253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Prof: W.P.Gamini de Alwis, Senior Lecturer</a:t>
            </a:r>
          </a:p>
        </p:txBody>
      </p:sp>
      <p:sp>
        <p:nvSpPr>
          <p:cNvPr id="5" name="Slide Number Placeholder 5"/>
          <p:cNvSpPr>
            <a:spLocks noGrp="1"/>
          </p:cNvSpPr>
          <p:nvPr>
            <p:ph type="sldNum" sz="quarter" idx="12"/>
          </p:nvPr>
        </p:nvSpPr>
        <p:spPr/>
        <p:txBody>
          <a:bodyPr/>
          <a:lstStyle/>
          <a:p>
            <a:pPr>
              <a:defRPr/>
            </a:pPr>
            <a:fld id="{6096753D-74AC-4F12-9288-688176C95E87}" type="slidenum">
              <a:rPr lang="en-US"/>
              <a:pPr>
                <a:defRPr/>
              </a:pPr>
              <a:t>25</a:t>
            </a:fld>
            <a:endParaRPr lang="en-US"/>
          </a:p>
        </p:txBody>
      </p:sp>
      <p:sp>
        <p:nvSpPr>
          <p:cNvPr id="23556" name="Rectangle 2"/>
          <p:cNvSpPr>
            <a:spLocks noGrp="1" noChangeArrowheads="1"/>
          </p:cNvSpPr>
          <p:nvPr>
            <p:ph type="title"/>
          </p:nvPr>
        </p:nvSpPr>
        <p:spPr/>
        <p:txBody>
          <a:bodyPr/>
          <a:lstStyle/>
          <a:p>
            <a:r>
              <a:rPr lang="en-US" dirty="0" smtClean="0"/>
              <a:t>Schedule of reinforcement</a:t>
            </a:r>
          </a:p>
        </p:txBody>
      </p:sp>
      <p:sp>
        <p:nvSpPr>
          <p:cNvPr id="23557" name="Rectangle 3"/>
          <p:cNvSpPr>
            <a:spLocks noGrp="1" noChangeArrowheads="1"/>
          </p:cNvSpPr>
          <p:nvPr>
            <p:ph type="body" idx="1"/>
          </p:nvPr>
        </p:nvSpPr>
        <p:spPr>
          <a:xfrm>
            <a:off x="304800" y="1219200"/>
            <a:ext cx="8686800" cy="5105400"/>
          </a:xfrm>
        </p:spPr>
        <p:txBody>
          <a:bodyPr/>
          <a:lstStyle/>
          <a:p>
            <a:r>
              <a:rPr lang="en-US" dirty="0" smtClean="0"/>
              <a:t>Partial reinforcement</a:t>
            </a:r>
            <a:r>
              <a:rPr lang="en-US" dirty="0" smtClean="0">
                <a:latin typeface="DL-Paras.." pitchFamily="2" charset="0"/>
              </a:rPr>
              <a:t> </a:t>
            </a:r>
            <a:r>
              <a:rPr lang="en-US" dirty="0" err="1" smtClean="0">
                <a:latin typeface="DL-Paras.." pitchFamily="2" charset="0"/>
              </a:rPr>
              <a:t>wraO</a:t>
            </a:r>
            <a:r>
              <a:rPr lang="en-US" dirty="0" smtClean="0">
                <a:latin typeface="DL-Paras.." pitchFamily="2" charset="0"/>
              </a:rPr>
              <a:t> </a:t>
            </a:r>
            <a:r>
              <a:rPr lang="en-US" dirty="0" err="1" smtClean="0">
                <a:latin typeface="DL-Paras.." pitchFamily="2" charset="0"/>
              </a:rPr>
              <a:t>Yla;slrkh</a:t>
            </a:r>
            <a:endParaRPr lang="en-US" dirty="0" smtClean="0"/>
          </a:p>
          <a:p>
            <a:r>
              <a:rPr lang="en-US" dirty="0" smtClean="0"/>
              <a:t> interval schedules of reinforcement </a:t>
            </a:r>
            <a:r>
              <a:rPr lang="en-US" dirty="0" err="1" smtClean="0">
                <a:latin typeface="DL-Paras.." pitchFamily="2" charset="0"/>
              </a:rPr>
              <a:t>ld</a:t>
            </a:r>
            <a:r>
              <a:rPr lang="en-US" dirty="0" smtClean="0">
                <a:latin typeface="DL-Paras.." pitchFamily="2" charset="0"/>
              </a:rPr>
              <a:t>, </a:t>
            </a:r>
            <a:r>
              <a:rPr lang="en-US" dirty="0" err="1" smtClean="0">
                <a:latin typeface="DL-Paras.." pitchFamily="2" charset="0"/>
              </a:rPr>
              <a:t>mrdihla</a:t>
            </a:r>
            <a:r>
              <a:rPr lang="en-US" dirty="0" smtClean="0">
                <a:latin typeface="DL-Paras.." pitchFamily="2" charset="0"/>
              </a:rPr>
              <a:t> </a:t>
            </a:r>
            <a:r>
              <a:rPr lang="en-US" dirty="0" err="1" smtClean="0">
                <a:latin typeface="DL-Paras.." pitchFamily="2" charset="0"/>
              </a:rPr>
              <a:t>wkqj</a:t>
            </a:r>
            <a:endParaRPr lang="en-US" dirty="0" smtClean="0"/>
          </a:p>
          <a:p>
            <a:r>
              <a:rPr lang="en-US" dirty="0" smtClean="0"/>
              <a:t>    fixed </a:t>
            </a:r>
            <a:r>
              <a:rPr lang="en-US" dirty="0" err="1" smtClean="0">
                <a:latin typeface="DL-Paras.." pitchFamily="2" charset="0"/>
              </a:rPr>
              <a:t>ia:djr</a:t>
            </a:r>
            <a:endParaRPr lang="en-US" dirty="0" smtClean="0"/>
          </a:p>
          <a:p>
            <a:r>
              <a:rPr lang="en-US" dirty="0" smtClean="0"/>
              <a:t>     variable </a:t>
            </a:r>
            <a:r>
              <a:rPr lang="en-US" dirty="0" err="1" smtClean="0">
                <a:latin typeface="DL-Paras.." pitchFamily="2" charset="0"/>
              </a:rPr>
              <a:t>jsp,Hh</a:t>
            </a:r>
            <a:endParaRPr lang="en-US" dirty="0" smtClean="0"/>
          </a:p>
          <a:p>
            <a:r>
              <a:rPr lang="en-US" dirty="0" smtClean="0"/>
              <a:t> ratio schedules of reinforcement </a:t>
            </a:r>
            <a:r>
              <a:rPr lang="en-US" dirty="0" err="1" smtClean="0">
                <a:latin typeface="DL-Paras.." pitchFamily="2" charset="0"/>
              </a:rPr>
              <a:t>wkqmd;hla</a:t>
            </a:r>
            <a:r>
              <a:rPr lang="en-US" dirty="0" smtClean="0">
                <a:latin typeface="DL-Paras.." pitchFamily="2" charset="0"/>
              </a:rPr>
              <a:t> </a:t>
            </a:r>
            <a:r>
              <a:rPr lang="en-US" dirty="0" err="1" smtClean="0">
                <a:latin typeface="DL-Paras.." pitchFamily="2" charset="0"/>
              </a:rPr>
              <a:t>mrsos</a:t>
            </a:r>
            <a:endParaRPr lang="en-US" dirty="0" smtClean="0"/>
          </a:p>
          <a:p>
            <a:r>
              <a:rPr lang="en-US" dirty="0" smtClean="0"/>
              <a:t>    fixed </a:t>
            </a:r>
            <a:r>
              <a:rPr lang="en-US" dirty="0" err="1" smtClean="0">
                <a:latin typeface="DL-Paras.." pitchFamily="2" charset="0"/>
              </a:rPr>
              <a:t>ia:djr</a:t>
            </a:r>
            <a:r>
              <a:rPr lang="en-US" dirty="0" smtClean="0">
                <a:latin typeface="DL-Paras.." pitchFamily="2" charset="0"/>
              </a:rPr>
              <a:t> </a:t>
            </a:r>
            <a:endParaRPr lang="en-US" dirty="0" smtClean="0"/>
          </a:p>
          <a:p>
            <a:r>
              <a:rPr lang="en-US" dirty="0" smtClean="0"/>
              <a:t>    variable </a:t>
            </a:r>
            <a:r>
              <a:rPr lang="en-US" dirty="0" err="1" smtClean="0">
                <a:latin typeface="DL-Paras.." pitchFamily="2" charset="0"/>
              </a:rPr>
              <a:t>jsp,Hh</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barn(inVertical)">
                                      <p:cBhvr>
                                        <p:cTn id="7" dur="500"/>
                                        <p:tgtEl>
                                          <p:spTgt spid="2355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557">
                                            <p:txEl>
                                              <p:pRg st="0" end="0"/>
                                            </p:txEl>
                                          </p:spTgt>
                                        </p:tgtEl>
                                        <p:attrNameLst>
                                          <p:attrName>style.visibility</p:attrName>
                                        </p:attrNameLst>
                                      </p:cBhvr>
                                      <p:to>
                                        <p:strVal val="visible"/>
                                      </p:to>
                                    </p:set>
                                    <p:animEffect transition="in" filter="barn(inVertical)">
                                      <p:cBhvr>
                                        <p:cTn id="12" dur="500"/>
                                        <p:tgtEl>
                                          <p:spTgt spid="2355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557">
                                            <p:txEl>
                                              <p:pRg st="1" end="1"/>
                                            </p:txEl>
                                          </p:spTgt>
                                        </p:tgtEl>
                                        <p:attrNameLst>
                                          <p:attrName>style.visibility</p:attrName>
                                        </p:attrNameLst>
                                      </p:cBhvr>
                                      <p:to>
                                        <p:strVal val="visible"/>
                                      </p:to>
                                    </p:set>
                                    <p:animEffect transition="in" filter="barn(inVertical)">
                                      <p:cBhvr>
                                        <p:cTn id="17" dur="500"/>
                                        <p:tgtEl>
                                          <p:spTgt spid="2355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557">
                                            <p:txEl>
                                              <p:pRg st="2" end="2"/>
                                            </p:txEl>
                                          </p:spTgt>
                                        </p:tgtEl>
                                        <p:attrNameLst>
                                          <p:attrName>style.visibility</p:attrName>
                                        </p:attrNameLst>
                                      </p:cBhvr>
                                      <p:to>
                                        <p:strVal val="visible"/>
                                      </p:to>
                                    </p:set>
                                    <p:animEffect transition="in" filter="barn(inVertical)">
                                      <p:cBhvr>
                                        <p:cTn id="22" dur="500"/>
                                        <p:tgtEl>
                                          <p:spTgt spid="2355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3557">
                                            <p:txEl>
                                              <p:pRg st="3" end="3"/>
                                            </p:txEl>
                                          </p:spTgt>
                                        </p:tgtEl>
                                        <p:attrNameLst>
                                          <p:attrName>style.visibility</p:attrName>
                                        </p:attrNameLst>
                                      </p:cBhvr>
                                      <p:to>
                                        <p:strVal val="visible"/>
                                      </p:to>
                                    </p:set>
                                    <p:animEffect transition="in" filter="barn(inVertical)">
                                      <p:cBhvr>
                                        <p:cTn id="27" dur="500"/>
                                        <p:tgtEl>
                                          <p:spTgt spid="2355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3557">
                                            <p:txEl>
                                              <p:pRg st="4" end="4"/>
                                            </p:txEl>
                                          </p:spTgt>
                                        </p:tgtEl>
                                        <p:attrNameLst>
                                          <p:attrName>style.visibility</p:attrName>
                                        </p:attrNameLst>
                                      </p:cBhvr>
                                      <p:to>
                                        <p:strVal val="visible"/>
                                      </p:to>
                                    </p:set>
                                    <p:animEffect transition="in" filter="barn(inVertical)">
                                      <p:cBhvr>
                                        <p:cTn id="32" dur="500"/>
                                        <p:tgtEl>
                                          <p:spTgt spid="2355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3557">
                                            <p:txEl>
                                              <p:pRg st="5" end="5"/>
                                            </p:txEl>
                                          </p:spTgt>
                                        </p:tgtEl>
                                        <p:attrNameLst>
                                          <p:attrName>style.visibility</p:attrName>
                                        </p:attrNameLst>
                                      </p:cBhvr>
                                      <p:to>
                                        <p:strVal val="visible"/>
                                      </p:to>
                                    </p:set>
                                    <p:animEffect transition="in" filter="barn(inVertical)">
                                      <p:cBhvr>
                                        <p:cTn id="37" dur="500"/>
                                        <p:tgtEl>
                                          <p:spTgt spid="2355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3557">
                                            <p:txEl>
                                              <p:pRg st="6" end="6"/>
                                            </p:txEl>
                                          </p:spTgt>
                                        </p:tgtEl>
                                        <p:attrNameLst>
                                          <p:attrName>style.visibility</p:attrName>
                                        </p:attrNameLst>
                                      </p:cBhvr>
                                      <p:to>
                                        <p:strVal val="visible"/>
                                      </p:to>
                                    </p:set>
                                    <p:animEffect transition="in" filter="barn(inVertical)">
                                      <p:cBhvr>
                                        <p:cTn id="42" dur="500"/>
                                        <p:tgtEl>
                                          <p:spTgt spid="2355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Prof: W.P.Gamini de Alwis, Senior Lecturer</a:t>
            </a:r>
          </a:p>
        </p:txBody>
      </p:sp>
      <p:sp>
        <p:nvSpPr>
          <p:cNvPr id="5" name="Slide Number Placeholder 5"/>
          <p:cNvSpPr>
            <a:spLocks noGrp="1"/>
          </p:cNvSpPr>
          <p:nvPr>
            <p:ph type="sldNum" sz="quarter" idx="12"/>
          </p:nvPr>
        </p:nvSpPr>
        <p:spPr/>
        <p:txBody>
          <a:bodyPr/>
          <a:lstStyle/>
          <a:p>
            <a:pPr>
              <a:defRPr/>
            </a:pPr>
            <a:fld id="{6AE137C7-E97A-4015-A353-4521708B7242}" type="slidenum">
              <a:rPr lang="en-US"/>
              <a:pPr>
                <a:defRPr/>
              </a:pPr>
              <a:t>26</a:t>
            </a:fld>
            <a:endParaRPr lang="en-US"/>
          </a:p>
        </p:txBody>
      </p:sp>
      <p:sp>
        <p:nvSpPr>
          <p:cNvPr id="24580" name="Rectangle 2"/>
          <p:cNvSpPr>
            <a:spLocks noGrp="1" noChangeArrowheads="1"/>
          </p:cNvSpPr>
          <p:nvPr>
            <p:ph type="title"/>
          </p:nvPr>
        </p:nvSpPr>
        <p:spPr/>
        <p:txBody>
          <a:bodyPr>
            <a:normAutofit fontScale="90000"/>
          </a:bodyPr>
          <a:lstStyle/>
          <a:p>
            <a:r>
              <a:rPr lang="en-US" dirty="0" err="1" smtClean="0">
                <a:latin typeface="DL-Paras.." pitchFamily="2" charset="0"/>
              </a:rPr>
              <a:t>wlue;s</a:t>
            </a:r>
            <a:r>
              <a:rPr lang="en-US" dirty="0" smtClean="0">
                <a:latin typeface="DL-Paras.." pitchFamily="2" charset="0"/>
              </a:rPr>
              <a:t> </a:t>
            </a:r>
            <a:r>
              <a:rPr lang="en-US" dirty="0" err="1" smtClean="0">
                <a:latin typeface="DL-Paras.." pitchFamily="2" charset="0"/>
              </a:rPr>
              <a:t>W;af;acl</a:t>
            </a:r>
            <a:r>
              <a:rPr lang="en-US" dirty="0" smtClean="0">
                <a:latin typeface="DL-Paras.." pitchFamily="2" charset="0"/>
              </a:rPr>
              <a:t> </a:t>
            </a:r>
            <a:r>
              <a:rPr lang="en-US" dirty="0" smtClean="0"/>
              <a:t>Aversive </a:t>
            </a:r>
            <a:r>
              <a:rPr lang="en-US" dirty="0" smtClean="0"/>
              <a:t>stimulus</a:t>
            </a:r>
          </a:p>
        </p:txBody>
      </p:sp>
      <p:sp>
        <p:nvSpPr>
          <p:cNvPr id="24581" name="Rectangle 3"/>
          <p:cNvSpPr>
            <a:spLocks noGrp="1" noChangeArrowheads="1"/>
          </p:cNvSpPr>
          <p:nvPr>
            <p:ph type="body" idx="1"/>
          </p:nvPr>
        </p:nvSpPr>
        <p:spPr/>
        <p:txBody>
          <a:bodyPr/>
          <a:lstStyle/>
          <a:p>
            <a:r>
              <a:rPr lang="en-US" dirty="0" smtClean="0"/>
              <a:t>Stimulus that the subject does not like.</a:t>
            </a:r>
            <a:r>
              <a:rPr lang="en-US" dirty="0" smtClean="0">
                <a:latin typeface="DL-Paras.." pitchFamily="2" charset="0"/>
              </a:rPr>
              <a:t> </a:t>
            </a:r>
            <a:r>
              <a:rPr lang="en-US" dirty="0" err="1" smtClean="0">
                <a:latin typeface="DL-Paras.." pitchFamily="2" charset="0"/>
              </a:rPr>
              <a:t>mqoa</a:t>
            </a:r>
            <a:r>
              <a:rPr lang="en-US" dirty="0" smtClean="0">
                <a:latin typeface="DL-Paras.." pitchFamily="2" charset="0"/>
              </a:rPr>
              <a:t>.,</a:t>
            </a:r>
            <a:r>
              <a:rPr lang="en-US" dirty="0" err="1" smtClean="0">
                <a:latin typeface="DL-Paras.." pitchFamily="2" charset="0"/>
              </a:rPr>
              <a:t>hd</a:t>
            </a:r>
            <a:r>
              <a:rPr lang="en-US" dirty="0" smtClean="0">
                <a:latin typeface="DL-Paras.." pitchFamily="2" charset="0"/>
              </a:rPr>
              <a:t> </a:t>
            </a:r>
            <a:r>
              <a:rPr lang="en-US" dirty="0" err="1" smtClean="0">
                <a:latin typeface="DL-Paras.." pitchFamily="2" charset="0"/>
              </a:rPr>
              <a:t>wlue;s</a:t>
            </a:r>
            <a:r>
              <a:rPr lang="en-US" dirty="0" smtClean="0">
                <a:latin typeface="DL-Paras.." pitchFamily="2" charset="0"/>
              </a:rPr>
              <a:t> </a:t>
            </a:r>
            <a:r>
              <a:rPr lang="en-US" dirty="0" err="1" smtClean="0">
                <a:latin typeface="DL-Paras.." pitchFamily="2" charset="0"/>
              </a:rPr>
              <a:t>W;af;aclhka</a:t>
            </a:r>
            <a:r>
              <a:rPr lang="en-US" dirty="0" smtClean="0">
                <a:latin typeface="DL-Paras.." pitchFamily="2" charset="0"/>
              </a:rPr>
              <a:t> </a:t>
            </a:r>
            <a:endParaRPr lang="en-US" dirty="0" smtClean="0"/>
          </a:p>
          <a:p>
            <a:r>
              <a:rPr lang="en-US" dirty="0" smtClean="0"/>
              <a:t>Punishment </a:t>
            </a:r>
            <a:r>
              <a:rPr lang="en-US" dirty="0" err="1" smtClean="0">
                <a:latin typeface="DL-Paras.." pitchFamily="2" charset="0"/>
              </a:rPr>
              <a:t>ovqju</a:t>
            </a:r>
            <a:r>
              <a:rPr lang="en-US" dirty="0" smtClean="0"/>
              <a:t>: </a:t>
            </a:r>
            <a:r>
              <a:rPr lang="en-US" dirty="0" smtClean="0"/>
              <a:t>is consequence that decreases  the probability that a behavior will recur.</a:t>
            </a:r>
            <a:r>
              <a:rPr lang="en-US" dirty="0" smtClean="0">
                <a:latin typeface="DL-Paras.." pitchFamily="2" charset="0"/>
              </a:rPr>
              <a:t> </a:t>
            </a:r>
            <a:r>
              <a:rPr lang="en-US" dirty="0" err="1" smtClean="0">
                <a:latin typeface="DL-Paras.." pitchFamily="2" charset="0"/>
              </a:rPr>
              <a:t>lsishu</a:t>
            </a:r>
            <a:r>
              <a:rPr lang="en-US" dirty="0" smtClean="0">
                <a:latin typeface="DL-Paras.." pitchFamily="2" charset="0"/>
              </a:rPr>
              <a:t> </a:t>
            </a:r>
            <a:r>
              <a:rPr lang="en-US" dirty="0" err="1" smtClean="0">
                <a:latin typeface="DL-Paras.." pitchFamily="2" charset="0"/>
              </a:rPr>
              <a:t>yeisrsula</a:t>
            </a:r>
            <a:r>
              <a:rPr lang="en-US" dirty="0" smtClean="0">
                <a:latin typeface="DL-Paras.." pitchFamily="2" charset="0"/>
              </a:rPr>
              <a:t> </a:t>
            </a:r>
            <a:r>
              <a:rPr lang="en-US" dirty="0" err="1" smtClean="0">
                <a:latin typeface="DL-Paras.." pitchFamily="2" charset="0"/>
              </a:rPr>
              <a:t>isoqjsfus</a:t>
            </a:r>
            <a:r>
              <a:rPr lang="en-US" dirty="0" smtClean="0">
                <a:latin typeface="DL-Paras.." pitchFamily="2" charset="0"/>
              </a:rPr>
              <a:t> </a:t>
            </a:r>
            <a:r>
              <a:rPr lang="en-US" dirty="0" err="1" smtClean="0">
                <a:latin typeface="DL-Paras.." pitchFamily="2" charset="0"/>
              </a:rPr>
              <a:t>iusNdjs;dj</a:t>
            </a:r>
            <a:r>
              <a:rPr lang="en-US" dirty="0" smtClean="0">
                <a:latin typeface="DL-Paras.." pitchFamily="2" charset="0"/>
              </a:rPr>
              <a:t> </a:t>
            </a:r>
            <a:r>
              <a:rPr lang="en-US" dirty="0" err="1" smtClean="0">
                <a:latin typeface="DL-Paras.." pitchFamily="2" charset="0"/>
              </a:rPr>
              <a:t>wvqlrk</a:t>
            </a:r>
            <a:r>
              <a:rPr lang="en-US" dirty="0" smtClean="0">
                <a:latin typeface="DL-Paras.." pitchFamily="2" charset="0"/>
              </a:rPr>
              <a:t> </a:t>
            </a:r>
            <a:r>
              <a:rPr lang="en-US" dirty="0" err="1" smtClean="0">
                <a:latin typeface="DL-Paras.." pitchFamily="2" charset="0"/>
              </a:rPr>
              <a:t>M,hla</a:t>
            </a:r>
            <a:r>
              <a:rPr lang="en-US" dirty="0" smtClean="0">
                <a:latin typeface="DL-Paras.." pitchFamily="2" charset="0"/>
              </a:rPr>
              <a:t>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barn(inVertical)">
                                      <p:cBhvr>
                                        <p:cTn id="7" dur="500"/>
                                        <p:tgtEl>
                                          <p:spTgt spid="2458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581">
                                            <p:txEl>
                                              <p:pRg st="0" end="0"/>
                                            </p:txEl>
                                          </p:spTgt>
                                        </p:tgtEl>
                                        <p:attrNameLst>
                                          <p:attrName>style.visibility</p:attrName>
                                        </p:attrNameLst>
                                      </p:cBhvr>
                                      <p:to>
                                        <p:strVal val="visible"/>
                                      </p:to>
                                    </p:set>
                                    <p:animEffect transition="in" filter="barn(inVertical)">
                                      <p:cBhvr>
                                        <p:cTn id="12" dur="500"/>
                                        <p:tgtEl>
                                          <p:spTgt spid="2458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581">
                                            <p:txEl>
                                              <p:pRg st="1" end="1"/>
                                            </p:txEl>
                                          </p:spTgt>
                                        </p:tgtEl>
                                        <p:attrNameLst>
                                          <p:attrName>style.visibility</p:attrName>
                                        </p:attrNameLst>
                                      </p:cBhvr>
                                      <p:to>
                                        <p:strVal val="visible"/>
                                      </p:to>
                                    </p:set>
                                    <p:animEffect transition="in" filter="barn(inVertical)">
                                      <p:cBhvr>
                                        <p:cTn id="17" dur="500"/>
                                        <p:tgtEl>
                                          <p:spTgt spid="2458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a:t>
            </a:r>
            <a:endParaRPr lang="en-US" dirty="0"/>
          </a:p>
        </p:txBody>
      </p:sp>
      <p:sp>
        <p:nvSpPr>
          <p:cNvPr id="3" name="Content Placeholder 2"/>
          <p:cNvSpPr>
            <a:spLocks noGrp="1"/>
          </p:cNvSpPr>
          <p:nvPr>
            <p:ph idx="1"/>
          </p:nvPr>
        </p:nvSpPr>
        <p:spPr/>
        <p:txBody>
          <a:bodyPr/>
          <a:lstStyle/>
          <a:p>
            <a:r>
              <a:rPr lang="en-US" dirty="0" smtClean="0"/>
              <a:t>Some of our behaviors are due to fear or </a:t>
            </a:r>
            <a:r>
              <a:rPr lang="en-US" dirty="0" smtClean="0"/>
              <a:t>rewards </a:t>
            </a:r>
            <a:r>
              <a:rPr lang="en-US" dirty="0" err="1" smtClean="0">
                <a:latin typeface="DL-Paras.." pitchFamily="2" charset="0"/>
              </a:rPr>
              <a:t>wfma</a:t>
            </a:r>
            <a:r>
              <a:rPr lang="en-US" dirty="0" smtClean="0">
                <a:latin typeface="DL-Paras.." pitchFamily="2" charset="0"/>
              </a:rPr>
              <a:t> </a:t>
            </a:r>
            <a:r>
              <a:rPr lang="en-US" dirty="0" err="1" smtClean="0">
                <a:latin typeface="DL-Paras.." pitchFamily="2" charset="0"/>
              </a:rPr>
              <a:t>iuyr</a:t>
            </a:r>
            <a:r>
              <a:rPr lang="en-US" dirty="0" smtClean="0">
                <a:latin typeface="DL-Paras.." pitchFamily="2" charset="0"/>
              </a:rPr>
              <a:t> </a:t>
            </a:r>
            <a:r>
              <a:rPr lang="en-US" dirty="0" err="1" smtClean="0">
                <a:latin typeface="DL-Paras.." pitchFamily="2" charset="0"/>
              </a:rPr>
              <a:t>yeisrus</a:t>
            </a:r>
            <a:r>
              <a:rPr lang="en-US" dirty="0" smtClean="0">
                <a:latin typeface="DL-Paras.." pitchFamily="2" charset="0"/>
              </a:rPr>
              <a:t> </a:t>
            </a:r>
            <a:r>
              <a:rPr lang="en-US" dirty="0" err="1" smtClean="0">
                <a:latin typeface="DL-Paras.." pitchFamily="2" charset="0"/>
              </a:rPr>
              <a:t>Nsh</a:t>
            </a:r>
            <a:r>
              <a:rPr lang="en-US" dirty="0" smtClean="0">
                <a:latin typeface="DL-Paras.." pitchFamily="2" charset="0"/>
              </a:rPr>
              <a:t> </a:t>
            </a:r>
            <a:r>
              <a:rPr lang="en-US" dirty="0" err="1" smtClean="0">
                <a:latin typeface="DL-Paras.." pitchFamily="2" charset="0"/>
              </a:rPr>
              <a:t>fyda</a:t>
            </a:r>
            <a:r>
              <a:rPr lang="en-US" dirty="0" smtClean="0">
                <a:latin typeface="DL-Paras.." pitchFamily="2" charset="0"/>
              </a:rPr>
              <a:t> m%;</a:t>
            </a:r>
            <a:r>
              <a:rPr lang="en-US" dirty="0" err="1" smtClean="0">
                <a:latin typeface="DL-Paras.." pitchFamily="2" charset="0"/>
              </a:rPr>
              <a:t>sodk</a:t>
            </a:r>
            <a:r>
              <a:rPr lang="en-US" dirty="0" smtClean="0">
                <a:latin typeface="DL-Paras.." pitchFamily="2" charset="0"/>
              </a:rPr>
              <a:t> </a:t>
            </a:r>
            <a:r>
              <a:rPr lang="en-US" dirty="0" err="1" smtClean="0">
                <a:latin typeface="DL-Paras.." pitchFamily="2" charset="0"/>
              </a:rPr>
              <a:t>ksid</a:t>
            </a:r>
            <a:r>
              <a:rPr lang="en-US" dirty="0" smtClean="0">
                <a:latin typeface="DL-Paras.." pitchFamily="2" charset="0"/>
              </a:rPr>
              <a:t> </a:t>
            </a:r>
            <a:r>
              <a:rPr lang="en-US" dirty="0" err="1" smtClean="0">
                <a:latin typeface="DL-Paras.." pitchFamily="2" charset="0"/>
              </a:rPr>
              <a:t>isoqfjs</a:t>
            </a:r>
            <a:r>
              <a:rPr lang="en-US" dirty="0" smtClean="0">
                <a:latin typeface="DL-Paras.." pitchFamily="2" charset="0"/>
              </a:rPr>
              <a:t> </a:t>
            </a:r>
            <a:endParaRPr lang="en-US" dirty="0"/>
          </a:p>
        </p:txBody>
      </p:sp>
    </p:spTree>
    <p:extLst>
      <p:ext uri="{BB962C8B-B14F-4D97-AF65-F5344CB8AC3E}">
        <p14:creationId xmlns:p14="http://schemas.microsoft.com/office/powerpoint/2010/main" val="375337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quarter" idx="10"/>
          </p:nvPr>
        </p:nvSpPr>
        <p:spPr/>
        <p:txBody>
          <a:bodyPr/>
          <a:lstStyle/>
          <a:p>
            <a:pPr>
              <a:defRPr/>
            </a:pPr>
            <a:r>
              <a:rPr lang="en-US"/>
              <a:t>Prof: W.P.Gamini de Alwis, Senior Lecturer</a:t>
            </a:r>
          </a:p>
        </p:txBody>
      </p:sp>
      <p:sp>
        <p:nvSpPr>
          <p:cNvPr id="16" name="Slide Number Placeholder 5"/>
          <p:cNvSpPr>
            <a:spLocks noGrp="1"/>
          </p:cNvSpPr>
          <p:nvPr>
            <p:ph type="sldNum" sz="quarter" idx="12"/>
          </p:nvPr>
        </p:nvSpPr>
        <p:spPr/>
        <p:txBody>
          <a:bodyPr/>
          <a:lstStyle/>
          <a:p>
            <a:pPr>
              <a:defRPr/>
            </a:pPr>
            <a:fld id="{2E63A12C-2555-4AC2-8F50-8C6AF022FDAA}" type="slidenum">
              <a:rPr lang="en-US"/>
              <a:pPr>
                <a:defRPr/>
              </a:pPr>
              <a:t>28</a:t>
            </a:fld>
            <a:endParaRPr lang="en-US"/>
          </a:p>
        </p:txBody>
      </p:sp>
      <p:sp>
        <p:nvSpPr>
          <p:cNvPr id="72706" name="Rectangle 2"/>
          <p:cNvSpPr>
            <a:spLocks noGrp="1" noChangeArrowheads="1"/>
          </p:cNvSpPr>
          <p:nvPr>
            <p:ph type="title"/>
          </p:nvPr>
        </p:nvSpPr>
        <p:spPr/>
        <p:txBody>
          <a:bodyPr/>
          <a:lstStyle/>
          <a:p>
            <a:r>
              <a:rPr lang="en-US" smtClean="0"/>
              <a:t>Operant conditioning</a:t>
            </a:r>
          </a:p>
        </p:txBody>
      </p:sp>
      <p:sp>
        <p:nvSpPr>
          <p:cNvPr id="72707" name="Rectangle 3"/>
          <p:cNvSpPr>
            <a:spLocks noGrp="1" noChangeArrowheads="1"/>
          </p:cNvSpPr>
          <p:nvPr>
            <p:ph type="body" idx="1"/>
          </p:nvPr>
        </p:nvSpPr>
        <p:spPr>
          <a:xfrm>
            <a:off x="381000" y="1417638"/>
            <a:ext cx="8229600" cy="4708525"/>
          </a:xfrm>
        </p:spPr>
        <p:txBody>
          <a:bodyPr/>
          <a:lstStyle/>
          <a:p>
            <a:r>
              <a:rPr lang="en-US" dirty="0" smtClean="0"/>
              <a:t>Based on law of effect (Thorndike) – rewarded behavior is likely to be repeated </a:t>
            </a:r>
            <a:r>
              <a:rPr lang="en-US" dirty="0" err="1" smtClean="0">
                <a:latin typeface="DL-Paras.." pitchFamily="2" charset="0"/>
              </a:rPr>
              <a:t>we.hSula</a:t>
            </a:r>
            <a:r>
              <a:rPr lang="en-US" dirty="0" smtClean="0">
                <a:latin typeface="DL-Paras.." pitchFamily="2" charset="0"/>
              </a:rPr>
              <a:t> l, </a:t>
            </a:r>
            <a:r>
              <a:rPr lang="en-US" dirty="0" err="1" smtClean="0">
                <a:latin typeface="DL-Paras.." pitchFamily="2" charset="0"/>
              </a:rPr>
              <a:t>yeisrus</a:t>
            </a:r>
            <a:r>
              <a:rPr lang="en-US" dirty="0" smtClean="0">
                <a:latin typeface="DL-Paras.." pitchFamily="2" charset="0"/>
              </a:rPr>
              <a:t> </a:t>
            </a:r>
            <a:r>
              <a:rPr lang="en-US" dirty="0" err="1" smtClean="0">
                <a:latin typeface="DL-Paras.." pitchFamily="2" charset="0"/>
              </a:rPr>
              <a:t>kej</a:t>
            </a:r>
            <a:r>
              <a:rPr lang="en-US" dirty="0" smtClean="0">
                <a:latin typeface="DL-Paras.." pitchFamily="2" charset="0"/>
              </a:rPr>
              <a:t>; </a:t>
            </a:r>
            <a:r>
              <a:rPr lang="en-US" dirty="0" err="1" smtClean="0">
                <a:latin typeface="DL-Paras.." pitchFamily="2" charset="0"/>
              </a:rPr>
              <a:t>isoqjSug</a:t>
            </a:r>
            <a:r>
              <a:rPr lang="en-US" dirty="0" smtClean="0">
                <a:latin typeface="DL-Paras.." pitchFamily="2" charset="0"/>
              </a:rPr>
              <a:t> </a:t>
            </a:r>
            <a:r>
              <a:rPr lang="en-US" dirty="0" err="1" smtClean="0">
                <a:latin typeface="DL-Paras.." pitchFamily="2" charset="0"/>
              </a:rPr>
              <a:t>bv</a:t>
            </a:r>
            <a:r>
              <a:rPr lang="en-US" dirty="0" smtClean="0">
                <a:latin typeface="DL-Paras.." pitchFamily="2" charset="0"/>
              </a:rPr>
              <a:t> we; </a:t>
            </a:r>
            <a:endParaRPr lang="en-US" dirty="0" smtClean="0"/>
          </a:p>
        </p:txBody>
      </p:sp>
      <p:sp>
        <p:nvSpPr>
          <p:cNvPr id="25606" name="Rectangle 4"/>
          <p:cNvSpPr>
            <a:spLocks noChangeArrowheads="1"/>
          </p:cNvSpPr>
          <p:nvPr/>
        </p:nvSpPr>
        <p:spPr bwMode="auto">
          <a:xfrm>
            <a:off x="1828800" y="3733800"/>
            <a:ext cx="5029200" cy="2438400"/>
          </a:xfrm>
          <a:prstGeom prst="rect">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72709" name="Text Box 5"/>
          <p:cNvSpPr txBox="1">
            <a:spLocks noChangeArrowheads="1"/>
          </p:cNvSpPr>
          <p:nvPr/>
        </p:nvSpPr>
        <p:spPr bwMode="auto">
          <a:xfrm>
            <a:off x="1828801" y="3733801"/>
            <a:ext cx="2392362" cy="1323439"/>
          </a:xfrm>
          <a:prstGeom prst="rect">
            <a:avLst/>
          </a:prstGeom>
          <a:solidFill>
            <a:srgbClr val="FFFF00"/>
          </a:solidFill>
          <a:ln w="9525">
            <a:noFill/>
            <a:miter lim="800000"/>
            <a:headEnd/>
            <a:tailEnd/>
          </a:ln>
        </p:spPr>
        <p:txBody>
          <a:bodyPr wrap="square">
            <a:spAutoFit/>
          </a:bodyPr>
          <a:lstStyle/>
          <a:p>
            <a:pPr>
              <a:spcBef>
                <a:spcPct val="50000"/>
              </a:spcBef>
            </a:pPr>
            <a:r>
              <a:rPr lang="en-US" sz="2000" dirty="0">
                <a:latin typeface="Calibri" pitchFamily="34" charset="0"/>
              </a:rPr>
              <a:t>Positive</a:t>
            </a:r>
          </a:p>
          <a:p>
            <a:pPr>
              <a:spcBef>
                <a:spcPct val="50000"/>
              </a:spcBef>
            </a:pPr>
            <a:r>
              <a:rPr lang="en-US" sz="2000" dirty="0">
                <a:latin typeface="Calibri" pitchFamily="34" charset="0"/>
              </a:rPr>
              <a:t>Reinforcement</a:t>
            </a:r>
          </a:p>
          <a:p>
            <a:pPr>
              <a:spcBef>
                <a:spcPct val="50000"/>
              </a:spcBef>
            </a:pPr>
            <a:endParaRPr lang="en-US" sz="2000" dirty="0">
              <a:latin typeface="Calibri" pitchFamily="34" charset="0"/>
            </a:endParaRPr>
          </a:p>
        </p:txBody>
      </p:sp>
      <p:sp>
        <p:nvSpPr>
          <p:cNvPr id="72710" name="Text Box 6"/>
          <p:cNvSpPr txBox="1">
            <a:spLocks noChangeArrowheads="1"/>
          </p:cNvSpPr>
          <p:nvPr/>
        </p:nvSpPr>
        <p:spPr bwMode="auto">
          <a:xfrm>
            <a:off x="2057400" y="3367088"/>
            <a:ext cx="1981200" cy="366712"/>
          </a:xfrm>
          <a:prstGeom prst="rect">
            <a:avLst/>
          </a:prstGeom>
          <a:noFill/>
          <a:ln w="9525">
            <a:noFill/>
            <a:miter lim="800000"/>
            <a:headEnd/>
            <a:tailEnd/>
          </a:ln>
        </p:spPr>
        <p:txBody>
          <a:bodyPr>
            <a:spAutoFit/>
          </a:bodyPr>
          <a:lstStyle/>
          <a:p>
            <a:pPr>
              <a:spcBef>
                <a:spcPct val="50000"/>
              </a:spcBef>
            </a:pPr>
            <a:r>
              <a:rPr lang="en-US">
                <a:latin typeface="Calibri" pitchFamily="34" charset="0"/>
              </a:rPr>
              <a:t>Desired </a:t>
            </a:r>
          </a:p>
        </p:txBody>
      </p:sp>
      <p:sp>
        <p:nvSpPr>
          <p:cNvPr id="72711" name="Text Box 7"/>
          <p:cNvSpPr txBox="1">
            <a:spLocks noChangeArrowheads="1"/>
          </p:cNvSpPr>
          <p:nvPr/>
        </p:nvSpPr>
        <p:spPr bwMode="auto">
          <a:xfrm>
            <a:off x="4953000" y="3290888"/>
            <a:ext cx="1828800" cy="366712"/>
          </a:xfrm>
          <a:prstGeom prst="rect">
            <a:avLst/>
          </a:prstGeom>
          <a:noFill/>
          <a:ln w="9525">
            <a:noFill/>
            <a:miter lim="800000"/>
            <a:headEnd/>
            <a:tailEnd/>
          </a:ln>
        </p:spPr>
        <p:txBody>
          <a:bodyPr>
            <a:spAutoFit/>
          </a:bodyPr>
          <a:lstStyle/>
          <a:p>
            <a:pPr>
              <a:spcBef>
                <a:spcPct val="50000"/>
              </a:spcBef>
            </a:pPr>
            <a:r>
              <a:rPr lang="en-US">
                <a:latin typeface="Calibri" pitchFamily="34" charset="0"/>
              </a:rPr>
              <a:t>undesired</a:t>
            </a:r>
          </a:p>
        </p:txBody>
      </p:sp>
      <p:sp>
        <p:nvSpPr>
          <p:cNvPr id="72712" name="Text Box 8"/>
          <p:cNvSpPr txBox="1">
            <a:spLocks noChangeArrowheads="1"/>
          </p:cNvSpPr>
          <p:nvPr/>
        </p:nvSpPr>
        <p:spPr bwMode="auto">
          <a:xfrm>
            <a:off x="609600" y="4052888"/>
            <a:ext cx="1828800" cy="784225"/>
          </a:xfrm>
          <a:prstGeom prst="rect">
            <a:avLst/>
          </a:prstGeom>
          <a:noFill/>
          <a:ln w="9525">
            <a:noFill/>
            <a:miter lim="800000"/>
            <a:headEnd/>
            <a:tailEnd/>
          </a:ln>
        </p:spPr>
        <p:txBody>
          <a:bodyPr>
            <a:spAutoFit/>
          </a:bodyPr>
          <a:lstStyle/>
          <a:p>
            <a:pPr>
              <a:spcBef>
                <a:spcPct val="50000"/>
              </a:spcBef>
            </a:pPr>
            <a:r>
              <a:rPr lang="en-US" dirty="0">
                <a:latin typeface="Calibri" pitchFamily="34" charset="0"/>
              </a:rPr>
              <a:t>Offering</a:t>
            </a:r>
          </a:p>
          <a:p>
            <a:pPr>
              <a:spcBef>
                <a:spcPct val="50000"/>
              </a:spcBef>
            </a:pPr>
            <a:endParaRPr lang="en-US" dirty="0">
              <a:latin typeface="Calibri" pitchFamily="34" charset="0"/>
            </a:endParaRPr>
          </a:p>
        </p:txBody>
      </p:sp>
      <p:sp>
        <p:nvSpPr>
          <p:cNvPr id="72713" name="Text Box 9"/>
          <p:cNvSpPr txBox="1">
            <a:spLocks noChangeArrowheads="1"/>
          </p:cNvSpPr>
          <p:nvPr/>
        </p:nvSpPr>
        <p:spPr bwMode="auto">
          <a:xfrm>
            <a:off x="381000" y="5181600"/>
            <a:ext cx="1600200" cy="784225"/>
          </a:xfrm>
          <a:prstGeom prst="rect">
            <a:avLst/>
          </a:prstGeom>
          <a:noFill/>
          <a:ln w="9525">
            <a:noFill/>
            <a:miter lim="800000"/>
            <a:headEnd/>
            <a:tailEnd/>
          </a:ln>
        </p:spPr>
        <p:txBody>
          <a:bodyPr>
            <a:spAutoFit/>
          </a:bodyPr>
          <a:lstStyle/>
          <a:p>
            <a:pPr>
              <a:spcBef>
                <a:spcPct val="50000"/>
              </a:spcBef>
            </a:pPr>
            <a:r>
              <a:rPr lang="en-US" dirty="0">
                <a:latin typeface="Calibri" pitchFamily="34" charset="0"/>
              </a:rPr>
              <a:t>Withdrawing</a:t>
            </a:r>
          </a:p>
          <a:p>
            <a:pPr>
              <a:spcBef>
                <a:spcPct val="50000"/>
              </a:spcBef>
            </a:pPr>
            <a:endParaRPr lang="en-US" dirty="0">
              <a:latin typeface="Calibri" pitchFamily="34" charset="0"/>
            </a:endParaRPr>
          </a:p>
        </p:txBody>
      </p:sp>
      <p:sp>
        <p:nvSpPr>
          <p:cNvPr id="25612" name="Line 10"/>
          <p:cNvSpPr>
            <a:spLocks noChangeShapeType="1"/>
          </p:cNvSpPr>
          <p:nvPr/>
        </p:nvSpPr>
        <p:spPr bwMode="auto">
          <a:xfrm>
            <a:off x="1676400" y="4800600"/>
            <a:ext cx="5181600" cy="0"/>
          </a:xfrm>
          <a:prstGeom prst="line">
            <a:avLst/>
          </a:prstGeom>
          <a:noFill/>
          <a:ln w="9525">
            <a:solidFill>
              <a:schemeClr val="tx1"/>
            </a:solidFill>
            <a:round/>
            <a:headEnd/>
            <a:tailEnd/>
          </a:ln>
        </p:spPr>
        <p:txBody>
          <a:bodyPr/>
          <a:lstStyle/>
          <a:p>
            <a:endParaRPr lang="en-US"/>
          </a:p>
        </p:txBody>
      </p:sp>
      <p:sp>
        <p:nvSpPr>
          <p:cNvPr id="25613" name="Line 11"/>
          <p:cNvSpPr>
            <a:spLocks noChangeShapeType="1"/>
          </p:cNvSpPr>
          <p:nvPr/>
        </p:nvSpPr>
        <p:spPr bwMode="auto">
          <a:xfrm>
            <a:off x="4221163" y="3657600"/>
            <a:ext cx="46037" cy="2514600"/>
          </a:xfrm>
          <a:prstGeom prst="line">
            <a:avLst/>
          </a:prstGeom>
          <a:noFill/>
          <a:ln w="9525">
            <a:solidFill>
              <a:schemeClr val="tx1"/>
            </a:solidFill>
            <a:round/>
            <a:headEnd/>
            <a:tailEnd/>
          </a:ln>
        </p:spPr>
        <p:txBody>
          <a:bodyPr/>
          <a:lstStyle/>
          <a:p>
            <a:endParaRPr lang="en-US"/>
          </a:p>
        </p:txBody>
      </p:sp>
      <p:sp>
        <p:nvSpPr>
          <p:cNvPr id="72716" name="Text Box 12"/>
          <p:cNvSpPr txBox="1">
            <a:spLocks noChangeArrowheads="1"/>
          </p:cNvSpPr>
          <p:nvPr/>
        </p:nvSpPr>
        <p:spPr bwMode="auto">
          <a:xfrm>
            <a:off x="4267200" y="3809999"/>
            <a:ext cx="2590800" cy="877163"/>
          </a:xfrm>
          <a:prstGeom prst="rect">
            <a:avLst/>
          </a:prstGeom>
          <a:solidFill>
            <a:srgbClr val="FF0000"/>
          </a:solidFill>
          <a:ln w="9525">
            <a:noFill/>
            <a:miter lim="800000"/>
            <a:headEnd/>
            <a:tailEnd/>
          </a:ln>
        </p:spPr>
        <p:txBody>
          <a:bodyPr wrap="square">
            <a:spAutoFit/>
          </a:bodyPr>
          <a:lstStyle/>
          <a:p>
            <a:pPr>
              <a:spcBef>
                <a:spcPct val="50000"/>
              </a:spcBef>
            </a:pPr>
            <a:r>
              <a:rPr lang="en-US" sz="2400" dirty="0">
                <a:latin typeface="Calibri" pitchFamily="34" charset="0"/>
              </a:rPr>
              <a:t>Punishment</a:t>
            </a:r>
          </a:p>
          <a:p>
            <a:pPr>
              <a:spcBef>
                <a:spcPct val="50000"/>
              </a:spcBef>
            </a:pPr>
            <a:endParaRPr lang="en-US" dirty="0">
              <a:latin typeface="Calibri" pitchFamily="34" charset="0"/>
            </a:endParaRPr>
          </a:p>
        </p:txBody>
      </p:sp>
      <p:sp>
        <p:nvSpPr>
          <p:cNvPr id="72717" name="Text Box 13"/>
          <p:cNvSpPr txBox="1">
            <a:spLocks noChangeArrowheads="1"/>
          </p:cNvSpPr>
          <p:nvPr/>
        </p:nvSpPr>
        <p:spPr bwMode="auto">
          <a:xfrm>
            <a:off x="1828800" y="4876799"/>
            <a:ext cx="2392364" cy="1231106"/>
          </a:xfrm>
          <a:prstGeom prst="rect">
            <a:avLst/>
          </a:prstGeom>
          <a:solidFill>
            <a:schemeClr val="accent6">
              <a:lumMod val="60000"/>
              <a:lumOff val="40000"/>
            </a:schemeClr>
          </a:solidFill>
          <a:ln w="9525">
            <a:noFill/>
            <a:miter lim="800000"/>
            <a:headEnd/>
            <a:tailEnd/>
          </a:ln>
        </p:spPr>
        <p:txBody>
          <a:bodyPr wrap="square">
            <a:spAutoFit/>
          </a:bodyPr>
          <a:lstStyle/>
          <a:p>
            <a:pPr>
              <a:spcBef>
                <a:spcPct val="50000"/>
              </a:spcBef>
            </a:pPr>
            <a:r>
              <a:rPr lang="en-US" sz="2000" dirty="0">
                <a:latin typeface="Calibri" pitchFamily="34" charset="0"/>
              </a:rPr>
              <a:t>Negative</a:t>
            </a:r>
          </a:p>
          <a:p>
            <a:pPr>
              <a:spcBef>
                <a:spcPct val="50000"/>
              </a:spcBef>
            </a:pPr>
            <a:r>
              <a:rPr lang="en-US" sz="2000" dirty="0">
                <a:latin typeface="Calibri" pitchFamily="34" charset="0"/>
              </a:rPr>
              <a:t>Reinforcement</a:t>
            </a:r>
          </a:p>
          <a:p>
            <a:pPr>
              <a:spcBef>
                <a:spcPct val="50000"/>
              </a:spcBef>
            </a:pPr>
            <a:endParaRPr lang="en-US" sz="1600" dirty="0">
              <a:latin typeface="Calibri" pitchFamily="34" charset="0"/>
            </a:endParaRPr>
          </a:p>
        </p:txBody>
      </p:sp>
      <p:sp>
        <p:nvSpPr>
          <p:cNvPr id="72718" name="Text Box 14"/>
          <p:cNvSpPr txBox="1">
            <a:spLocks noChangeArrowheads="1"/>
          </p:cNvSpPr>
          <p:nvPr/>
        </p:nvSpPr>
        <p:spPr bwMode="auto">
          <a:xfrm>
            <a:off x="4343400" y="4876800"/>
            <a:ext cx="2514600" cy="1231106"/>
          </a:xfrm>
          <a:prstGeom prst="rect">
            <a:avLst/>
          </a:prstGeom>
          <a:solidFill>
            <a:schemeClr val="accent3">
              <a:lumMod val="60000"/>
              <a:lumOff val="40000"/>
            </a:schemeClr>
          </a:solidFill>
          <a:ln w="9525">
            <a:noFill/>
            <a:miter lim="800000"/>
            <a:headEnd/>
            <a:tailEnd/>
          </a:ln>
        </p:spPr>
        <p:txBody>
          <a:bodyPr wrap="square">
            <a:spAutoFit/>
          </a:bodyPr>
          <a:lstStyle/>
          <a:p>
            <a:pPr>
              <a:spcBef>
                <a:spcPct val="50000"/>
              </a:spcBef>
            </a:pPr>
            <a:r>
              <a:rPr lang="en-US" sz="2000" dirty="0">
                <a:latin typeface="Calibri" pitchFamily="34" charset="0"/>
              </a:rPr>
              <a:t>negative</a:t>
            </a:r>
          </a:p>
          <a:p>
            <a:pPr>
              <a:spcBef>
                <a:spcPct val="50000"/>
              </a:spcBef>
            </a:pPr>
            <a:r>
              <a:rPr lang="en-US" sz="2000" dirty="0">
                <a:latin typeface="Calibri" pitchFamily="34" charset="0"/>
              </a:rPr>
              <a:t>Reinforcement</a:t>
            </a:r>
          </a:p>
          <a:p>
            <a:pPr>
              <a:spcBef>
                <a:spcPct val="50000"/>
              </a:spcBef>
            </a:pPr>
            <a:endParaRPr lang="en-US" sz="16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checkerboard(across)">
                                      <p:cBhvr>
                                        <p:cTn id="7" dur="500"/>
                                        <p:tgtEl>
                                          <p:spTgt spid="7270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2707">
                                            <p:txEl>
                                              <p:pRg st="0" end="0"/>
                                            </p:txEl>
                                          </p:spTgt>
                                        </p:tgtEl>
                                        <p:attrNameLst>
                                          <p:attrName>style.visibility</p:attrName>
                                        </p:attrNameLst>
                                      </p:cBhvr>
                                      <p:to>
                                        <p:strVal val="visible"/>
                                      </p:to>
                                    </p:set>
                                    <p:anim calcmode="lin" valueType="num">
                                      <p:cBhvr additive="base">
                                        <p:cTn id="12" dur="500" fill="hold"/>
                                        <p:tgtEl>
                                          <p:spTgt spid="7270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27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2712"/>
                                        </p:tgtEl>
                                        <p:attrNameLst>
                                          <p:attrName>style.visibility</p:attrName>
                                        </p:attrNameLst>
                                      </p:cBhvr>
                                      <p:to>
                                        <p:strVal val="visible"/>
                                      </p:to>
                                    </p:set>
                                    <p:anim calcmode="lin" valueType="num">
                                      <p:cBhvr additive="base">
                                        <p:cTn id="18" dur="500" fill="hold"/>
                                        <p:tgtEl>
                                          <p:spTgt spid="72712"/>
                                        </p:tgtEl>
                                        <p:attrNameLst>
                                          <p:attrName>ppt_x</p:attrName>
                                        </p:attrNameLst>
                                      </p:cBhvr>
                                      <p:tavLst>
                                        <p:tav tm="0">
                                          <p:val>
                                            <p:strVal val="#ppt_x"/>
                                          </p:val>
                                        </p:tav>
                                        <p:tav tm="100000">
                                          <p:val>
                                            <p:strVal val="#ppt_x"/>
                                          </p:val>
                                        </p:tav>
                                      </p:tavLst>
                                    </p:anim>
                                    <p:anim calcmode="lin" valueType="num">
                                      <p:cBhvr additive="base">
                                        <p:cTn id="19" dur="500" fill="hold"/>
                                        <p:tgtEl>
                                          <p:spTgt spid="727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2713"/>
                                        </p:tgtEl>
                                        <p:attrNameLst>
                                          <p:attrName>style.visibility</p:attrName>
                                        </p:attrNameLst>
                                      </p:cBhvr>
                                      <p:to>
                                        <p:strVal val="visible"/>
                                      </p:to>
                                    </p:set>
                                    <p:anim calcmode="lin" valueType="num">
                                      <p:cBhvr additive="base">
                                        <p:cTn id="24" dur="500" fill="hold"/>
                                        <p:tgtEl>
                                          <p:spTgt spid="72713"/>
                                        </p:tgtEl>
                                        <p:attrNameLst>
                                          <p:attrName>ppt_x</p:attrName>
                                        </p:attrNameLst>
                                      </p:cBhvr>
                                      <p:tavLst>
                                        <p:tav tm="0">
                                          <p:val>
                                            <p:strVal val="#ppt_x"/>
                                          </p:val>
                                        </p:tav>
                                        <p:tav tm="100000">
                                          <p:val>
                                            <p:strVal val="#ppt_x"/>
                                          </p:val>
                                        </p:tav>
                                      </p:tavLst>
                                    </p:anim>
                                    <p:anim calcmode="lin" valueType="num">
                                      <p:cBhvr additive="base">
                                        <p:cTn id="25" dur="500" fill="hold"/>
                                        <p:tgtEl>
                                          <p:spTgt spid="727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2710"/>
                                        </p:tgtEl>
                                        <p:attrNameLst>
                                          <p:attrName>style.visibility</p:attrName>
                                        </p:attrNameLst>
                                      </p:cBhvr>
                                      <p:to>
                                        <p:strVal val="visible"/>
                                      </p:to>
                                    </p:set>
                                    <p:anim calcmode="lin" valueType="num">
                                      <p:cBhvr additive="base">
                                        <p:cTn id="30" dur="500" fill="hold"/>
                                        <p:tgtEl>
                                          <p:spTgt spid="72710"/>
                                        </p:tgtEl>
                                        <p:attrNameLst>
                                          <p:attrName>ppt_x</p:attrName>
                                        </p:attrNameLst>
                                      </p:cBhvr>
                                      <p:tavLst>
                                        <p:tav tm="0">
                                          <p:val>
                                            <p:strVal val="#ppt_x"/>
                                          </p:val>
                                        </p:tav>
                                        <p:tav tm="100000">
                                          <p:val>
                                            <p:strVal val="#ppt_x"/>
                                          </p:val>
                                        </p:tav>
                                      </p:tavLst>
                                    </p:anim>
                                    <p:anim calcmode="lin" valueType="num">
                                      <p:cBhvr additive="base">
                                        <p:cTn id="31" dur="500" fill="hold"/>
                                        <p:tgtEl>
                                          <p:spTgt spid="727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2711"/>
                                        </p:tgtEl>
                                        <p:attrNameLst>
                                          <p:attrName>style.visibility</p:attrName>
                                        </p:attrNameLst>
                                      </p:cBhvr>
                                      <p:to>
                                        <p:strVal val="visible"/>
                                      </p:to>
                                    </p:set>
                                    <p:anim calcmode="lin" valueType="num">
                                      <p:cBhvr additive="base">
                                        <p:cTn id="36" dur="500" fill="hold"/>
                                        <p:tgtEl>
                                          <p:spTgt spid="72711"/>
                                        </p:tgtEl>
                                        <p:attrNameLst>
                                          <p:attrName>ppt_x</p:attrName>
                                        </p:attrNameLst>
                                      </p:cBhvr>
                                      <p:tavLst>
                                        <p:tav tm="0">
                                          <p:val>
                                            <p:strVal val="#ppt_x"/>
                                          </p:val>
                                        </p:tav>
                                        <p:tav tm="100000">
                                          <p:val>
                                            <p:strVal val="#ppt_x"/>
                                          </p:val>
                                        </p:tav>
                                      </p:tavLst>
                                    </p:anim>
                                    <p:anim calcmode="lin" valueType="num">
                                      <p:cBhvr additive="base">
                                        <p:cTn id="37" dur="500" fill="hold"/>
                                        <p:tgtEl>
                                          <p:spTgt spid="727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72709"/>
                                        </p:tgtEl>
                                        <p:attrNameLst>
                                          <p:attrName>style.visibility</p:attrName>
                                        </p:attrNameLst>
                                      </p:cBhvr>
                                      <p:to>
                                        <p:strVal val="visible"/>
                                      </p:to>
                                    </p:set>
                                    <p:anim calcmode="lin" valueType="num">
                                      <p:cBhvr>
                                        <p:cTn id="42" dur="500" fill="hold"/>
                                        <p:tgtEl>
                                          <p:spTgt spid="72709"/>
                                        </p:tgtEl>
                                        <p:attrNameLst>
                                          <p:attrName>ppt_w</p:attrName>
                                        </p:attrNameLst>
                                      </p:cBhvr>
                                      <p:tavLst>
                                        <p:tav tm="0">
                                          <p:val>
                                            <p:fltVal val="0"/>
                                          </p:val>
                                        </p:tav>
                                        <p:tav tm="100000">
                                          <p:val>
                                            <p:strVal val="#ppt_w"/>
                                          </p:val>
                                        </p:tav>
                                      </p:tavLst>
                                    </p:anim>
                                    <p:anim calcmode="lin" valueType="num">
                                      <p:cBhvr>
                                        <p:cTn id="43" dur="500" fill="hold"/>
                                        <p:tgtEl>
                                          <p:spTgt spid="72709"/>
                                        </p:tgtEl>
                                        <p:attrNameLst>
                                          <p:attrName>ppt_h</p:attrName>
                                        </p:attrNameLst>
                                      </p:cBhvr>
                                      <p:tavLst>
                                        <p:tav tm="0">
                                          <p:val>
                                            <p:fltVal val="0"/>
                                          </p:val>
                                        </p:tav>
                                        <p:tav tm="100000">
                                          <p:val>
                                            <p:strVal val="#ppt_h"/>
                                          </p:val>
                                        </p:tav>
                                      </p:tavLst>
                                    </p:anim>
                                    <p:animEffect transition="in" filter="fade">
                                      <p:cBhvr>
                                        <p:cTn id="44" dur="500"/>
                                        <p:tgtEl>
                                          <p:spTgt spid="7270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72717"/>
                                        </p:tgtEl>
                                        <p:attrNameLst>
                                          <p:attrName>style.visibility</p:attrName>
                                        </p:attrNameLst>
                                      </p:cBhvr>
                                      <p:to>
                                        <p:strVal val="visible"/>
                                      </p:to>
                                    </p:set>
                                    <p:anim calcmode="lin" valueType="num">
                                      <p:cBhvr>
                                        <p:cTn id="49" dur="500" fill="hold"/>
                                        <p:tgtEl>
                                          <p:spTgt spid="72717"/>
                                        </p:tgtEl>
                                        <p:attrNameLst>
                                          <p:attrName>ppt_w</p:attrName>
                                        </p:attrNameLst>
                                      </p:cBhvr>
                                      <p:tavLst>
                                        <p:tav tm="0">
                                          <p:val>
                                            <p:fltVal val="0"/>
                                          </p:val>
                                        </p:tav>
                                        <p:tav tm="100000">
                                          <p:val>
                                            <p:strVal val="#ppt_w"/>
                                          </p:val>
                                        </p:tav>
                                      </p:tavLst>
                                    </p:anim>
                                    <p:anim calcmode="lin" valueType="num">
                                      <p:cBhvr>
                                        <p:cTn id="50" dur="500" fill="hold"/>
                                        <p:tgtEl>
                                          <p:spTgt spid="72717"/>
                                        </p:tgtEl>
                                        <p:attrNameLst>
                                          <p:attrName>ppt_h</p:attrName>
                                        </p:attrNameLst>
                                      </p:cBhvr>
                                      <p:tavLst>
                                        <p:tav tm="0">
                                          <p:val>
                                            <p:fltVal val="0"/>
                                          </p:val>
                                        </p:tav>
                                        <p:tav tm="100000">
                                          <p:val>
                                            <p:strVal val="#ppt_h"/>
                                          </p:val>
                                        </p:tav>
                                      </p:tavLst>
                                    </p:anim>
                                    <p:animEffect transition="in" filter="fade">
                                      <p:cBhvr>
                                        <p:cTn id="51" dur="500"/>
                                        <p:tgtEl>
                                          <p:spTgt spid="72717"/>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72716"/>
                                        </p:tgtEl>
                                        <p:attrNameLst>
                                          <p:attrName>style.visibility</p:attrName>
                                        </p:attrNameLst>
                                      </p:cBhvr>
                                      <p:to>
                                        <p:strVal val="visible"/>
                                      </p:to>
                                    </p:set>
                                    <p:anim calcmode="lin" valueType="num">
                                      <p:cBhvr>
                                        <p:cTn id="56" dur="500" fill="hold"/>
                                        <p:tgtEl>
                                          <p:spTgt spid="72716"/>
                                        </p:tgtEl>
                                        <p:attrNameLst>
                                          <p:attrName>ppt_w</p:attrName>
                                        </p:attrNameLst>
                                      </p:cBhvr>
                                      <p:tavLst>
                                        <p:tav tm="0">
                                          <p:val>
                                            <p:fltVal val="0"/>
                                          </p:val>
                                        </p:tav>
                                        <p:tav tm="100000">
                                          <p:val>
                                            <p:strVal val="#ppt_w"/>
                                          </p:val>
                                        </p:tav>
                                      </p:tavLst>
                                    </p:anim>
                                    <p:anim calcmode="lin" valueType="num">
                                      <p:cBhvr>
                                        <p:cTn id="57" dur="500" fill="hold"/>
                                        <p:tgtEl>
                                          <p:spTgt spid="72716"/>
                                        </p:tgtEl>
                                        <p:attrNameLst>
                                          <p:attrName>ppt_h</p:attrName>
                                        </p:attrNameLst>
                                      </p:cBhvr>
                                      <p:tavLst>
                                        <p:tav tm="0">
                                          <p:val>
                                            <p:fltVal val="0"/>
                                          </p:val>
                                        </p:tav>
                                        <p:tav tm="100000">
                                          <p:val>
                                            <p:strVal val="#ppt_h"/>
                                          </p:val>
                                        </p:tav>
                                      </p:tavLst>
                                    </p:anim>
                                    <p:animEffect transition="in" filter="fade">
                                      <p:cBhvr>
                                        <p:cTn id="58" dur="500"/>
                                        <p:tgtEl>
                                          <p:spTgt spid="7271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72718"/>
                                        </p:tgtEl>
                                        <p:attrNameLst>
                                          <p:attrName>style.visibility</p:attrName>
                                        </p:attrNameLst>
                                      </p:cBhvr>
                                      <p:to>
                                        <p:strVal val="visible"/>
                                      </p:to>
                                    </p:set>
                                    <p:anim calcmode="lin" valueType="num">
                                      <p:cBhvr>
                                        <p:cTn id="63" dur="500" fill="hold"/>
                                        <p:tgtEl>
                                          <p:spTgt spid="72718"/>
                                        </p:tgtEl>
                                        <p:attrNameLst>
                                          <p:attrName>ppt_w</p:attrName>
                                        </p:attrNameLst>
                                      </p:cBhvr>
                                      <p:tavLst>
                                        <p:tav tm="0">
                                          <p:val>
                                            <p:fltVal val="0"/>
                                          </p:val>
                                        </p:tav>
                                        <p:tav tm="100000">
                                          <p:val>
                                            <p:strVal val="#ppt_w"/>
                                          </p:val>
                                        </p:tav>
                                      </p:tavLst>
                                    </p:anim>
                                    <p:anim calcmode="lin" valueType="num">
                                      <p:cBhvr>
                                        <p:cTn id="64" dur="500" fill="hold"/>
                                        <p:tgtEl>
                                          <p:spTgt spid="72718"/>
                                        </p:tgtEl>
                                        <p:attrNameLst>
                                          <p:attrName>ppt_h</p:attrName>
                                        </p:attrNameLst>
                                      </p:cBhvr>
                                      <p:tavLst>
                                        <p:tav tm="0">
                                          <p:val>
                                            <p:fltVal val="0"/>
                                          </p:val>
                                        </p:tav>
                                        <p:tav tm="100000">
                                          <p:val>
                                            <p:strVal val="#ppt_h"/>
                                          </p:val>
                                        </p:tav>
                                      </p:tavLst>
                                    </p:anim>
                                    <p:animEffect transition="in" filter="fade">
                                      <p:cBhvr>
                                        <p:cTn id="65" dur="500"/>
                                        <p:tgtEl>
                                          <p:spTgt spid="72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P spid="72707" grpId="0" build="p"/>
      <p:bldP spid="72709" grpId="0" animBg="1"/>
      <p:bldP spid="72710" grpId="0"/>
      <p:bldP spid="72711" grpId="0"/>
      <p:bldP spid="72712" grpId="0"/>
      <p:bldP spid="72713" grpId="0"/>
      <p:bldP spid="72716" grpId="0" animBg="1"/>
      <p:bldP spid="72717" grpId="0" animBg="1"/>
      <p:bldP spid="727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smtClean="0"/>
              <a:t>Cognitive learning theory</a:t>
            </a:r>
          </a:p>
        </p:txBody>
      </p:sp>
      <p:sp>
        <p:nvSpPr>
          <p:cNvPr id="26627" name="Content Placeholder 2"/>
          <p:cNvSpPr>
            <a:spLocks noGrp="1"/>
          </p:cNvSpPr>
          <p:nvPr>
            <p:ph idx="1"/>
          </p:nvPr>
        </p:nvSpPr>
        <p:spPr>
          <a:xfrm>
            <a:off x="0" y="1066800"/>
            <a:ext cx="9144000" cy="5059363"/>
          </a:xfrm>
        </p:spPr>
        <p:txBody>
          <a:bodyPr/>
          <a:lstStyle/>
          <a:p>
            <a:r>
              <a:rPr lang="en-US" dirty="0" smtClean="0"/>
              <a:t>Learning is a complex process </a:t>
            </a:r>
            <a:r>
              <a:rPr lang="en-US" dirty="0" err="1" smtClean="0">
                <a:latin typeface="DL-Paras.." pitchFamily="2" charset="0"/>
              </a:rPr>
              <a:t>bf.Ksu</a:t>
            </a:r>
            <a:r>
              <a:rPr lang="en-US" dirty="0" smtClean="0">
                <a:latin typeface="DL-Paras.." pitchFamily="2" charset="0"/>
              </a:rPr>
              <a:t> </a:t>
            </a:r>
            <a:r>
              <a:rPr lang="en-US" dirty="0" err="1" smtClean="0">
                <a:latin typeface="DL-Paras.." pitchFamily="2" charset="0"/>
              </a:rPr>
              <a:t>ixlSraK</a:t>
            </a:r>
            <a:r>
              <a:rPr lang="en-US" dirty="0" smtClean="0">
                <a:latin typeface="DL-Paras.." pitchFamily="2" charset="0"/>
              </a:rPr>
              <a:t> </a:t>
            </a:r>
            <a:r>
              <a:rPr lang="en-US" dirty="0" err="1" smtClean="0">
                <a:latin typeface="DL-Paras.." pitchFamily="2" charset="0"/>
              </a:rPr>
              <a:t>l%shdj,shls</a:t>
            </a:r>
            <a:r>
              <a:rPr lang="en-US" dirty="0" smtClean="0">
                <a:latin typeface="DL-Paras.." pitchFamily="2" charset="0"/>
              </a:rPr>
              <a:t> </a:t>
            </a:r>
            <a:endParaRPr lang="en-US" dirty="0" smtClean="0"/>
          </a:p>
          <a:p>
            <a:r>
              <a:rPr lang="en-US" dirty="0" smtClean="0"/>
              <a:t>Human beings are not just creatures of the environment but bring to it certain capacities for understanding the nature of the world and for demonstrating their understanding when motivated to </a:t>
            </a:r>
            <a:r>
              <a:rPr lang="en-US" dirty="0" smtClean="0"/>
              <a:t>do </a:t>
            </a:r>
            <a:r>
              <a:rPr lang="en-US" dirty="0" smtClean="0"/>
              <a:t>so. </a:t>
            </a:r>
            <a:r>
              <a:rPr lang="en-US" dirty="0" err="1" smtClean="0">
                <a:latin typeface="DL-Paras.." pitchFamily="2" charset="0"/>
              </a:rPr>
              <a:t>usksiqkag</a:t>
            </a:r>
            <a:r>
              <a:rPr lang="en-US" dirty="0" smtClean="0">
                <a:latin typeface="DL-Paras.." pitchFamily="2" charset="0"/>
              </a:rPr>
              <a:t> ;u </a:t>
            </a:r>
            <a:r>
              <a:rPr lang="en-US" dirty="0" err="1" smtClean="0">
                <a:latin typeface="DL-Paras.." pitchFamily="2" charset="0"/>
              </a:rPr>
              <a:t>mrsirh</a:t>
            </a:r>
            <a:r>
              <a:rPr lang="en-US" dirty="0" smtClean="0">
                <a:latin typeface="DL-Paras.." pitchFamily="2" charset="0"/>
              </a:rPr>
              <a:t> </a:t>
            </a:r>
            <a:r>
              <a:rPr lang="en-US" dirty="0" err="1" smtClean="0">
                <a:latin typeface="DL-Paras.." pitchFamily="2" charset="0"/>
              </a:rPr>
              <a:t>f;areus.ekSfus</a:t>
            </a:r>
            <a:r>
              <a:rPr lang="en-US" dirty="0" smtClean="0">
                <a:latin typeface="DL-Paras.." pitchFamily="2" charset="0"/>
              </a:rPr>
              <a:t> </a:t>
            </a:r>
            <a:r>
              <a:rPr lang="en-US" dirty="0" err="1" smtClean="0">
                <a:latin typeface="DL-Paras.." pitchFamily="2" charset="0"/>
              </a:rPr>
              <a:t>yelshdjla</a:t>
            </a:r>
            <a:r>
              <a:rPr lang="en-US" dirty="0" smtClean="0">
                <a:latin typeface="DL-Paras.." pitchFamily="2" charset="0"/>
              </a:rPr>
              <a:t> we;</a:t>
            </a:r>
            <a:endParaRPr lang="en-US" dirty="0" smtClean="0"/>
          </a:p>
        </p:txBody>
      </p:sp>
      <p:pic>
        <p:nvPicPr>
          <p:cNvPr id="4" name="Picture 6" descr="ANA_149C"/>
          <p:cNvPicPr>
            <a:picLocks noChangeAspect="1" noChangeArrowheads="1"/>
          </p:cNvPicPr>
          <p:nvPr/>
        </p:nvPicPr>
        <p:blipFill>
          <a:blip r:embed="rId2"/>
          <a:srcRect/>
          <a:stretch>
            <a:fillRect/>
          </a:stretch>
        </p:blipFill>
        <p:spPr bwMode="auto">
          <a:xfrm>
            <a:off x="6899031" y="4554415"/>
            <a:ext cx="2209800" cy="228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arn(inVertical)">
                                      <p:cBhvr>
                                        <p:cTn id="7" dur="5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627">
                                            <p:txEl>
                                              <p:pRg st="0" end="0"/>
                                            </p:txEl>
                                          </p:spTgt>
                                        </p:tgtEl>
                                        <p:attrNameLst>
                                          <p:attrName>style.visibility</p:attrName>
                                        </p:attrNameLst>
                                      </p:cBhvr>
                                      <p:to>
                                        <p:strVal val="visible"/>
                                      </p:to>
                                    </p:set>
                                    <p:animEffect transition="in" filter="barn(inVertical)">
                                      <p:cBhvr>
                                        <p:cTn id="12" dur="500"/>
                                        <p:tgtEl>
                                          <p:spTgt spid="266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627">
                                            <p:txEl>
                                              <p:pRg st="1" end="1"/>
                                            </p:txEl>
                                          </p:spTgt>
                                        </p:tgtEl>
                                        <p:attrNameLst>
                                          <p:attrName>style.visibility</p:attrName>
                                        </p:attrNameLst>
                                      </p:cBhvr>
                                      <p:to>
                                        <p:strVal val="visible"/>
                                      </p:to>
                                    </p:set>
                                    <p:animEffect transition="in" filter="barn(inVertical)">
                                      <p:cBhvr>
                                        <p:cTn id="17" dur="500"/>
                                        <p:tgtEl>
                                          <p:spTgt spid="266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Prof: W.P.Gamini de Alwis, Senior Lecturer</a:t>
            </a:r>
          </a:p>
        </p:txBody>
      </p:sp>
      <p:sp>
        <p:nvSpPr>
          <p:cNvPr id="5" name="Slide Number Placeholder 5"/>
          <p:cNvSpPr>
            <a:spLocks noGrp="1"/>
          </p:cNvSpPr>
          <p:nvPr>
            <p:ph type="sldNum" sz="quarter" idx="12"/>
          </p:nvPr>
        </p:nvSpPr>
        <p:spPr/>
        <p:txBody>
          <a:bodyPr/>
          <a:lstStyle/>
          <a:p>
            <a:pPr>
              <a:defRPr/>
            </a:pPr>
            <a:fld id="{9DADB905-E970-4EA5-B38C-99B11A30A648}" type="slidenum">
              <a:rPr lang="en-US"/>
              <a:pPr>
                <a:defRPr/>
              </a:pPr>
              <a:t>3</a:t>
            </a:fld>
            <a:endParaRPr lang="en-US"/>
          </a:p>
        </p:txBody>
      </p:sp>
      <p:sp>
        <p:nvSpPr>
          <p:cNvPr id="7170" name="Rectangle 2"/>
          <p:cNvSpPr>
            <a:spLocks noGrp="1" noChangeArrowheads="1"/>
          </p:cNvSpPr>
          <p:nvPr>
            <p:ph type="title"/>
          </p:nvPr>
        </p:nvSpPr>
        <p:spPr/>
        <p:txBody>
          <a:bodyPr/>
          <a:lstStyle/>
          <a:p>
            <a:r>
              <a:rPr lang="en-US" smtClean="0"/>
              <a:t>Usefulness of learning</a:t>
            </a:r>
          </a:p>
        </p:txBody>
      </p:sp>
      <p:sp>
        <p:nvSpPr>
          <p:cNvPr id="7171" name="Rectangle 3"/>
          <p:cNvSpPr>
            <a:spLocks noGrp="1" noChangeArrowheads="1"/>
          </p:cNvSpPr>
          <p:nvPr>
            <p:ph type="body" idx="1"/>
          </p:nvPr>
        </p:nvSpPr>
        <p:spPr>
          <a:xfrm>
            <a:off x="381000" y="1295400"/>
            <a:ext cx="8305800" cy="4830763"/>
          </a:xfrm>
        </p:spPr>
        <p:txBody>
          <a:bodyPr>
            <a:normAutofit lnSpcReduction="10000"/>
          </a:bodyPr>
          <a:lstStyle/>
          <a:p>
            <a:r>
              <a:rPr lang="en-US" dirty="0" smtClean="0"/>
              <a:t>To understand how to do work</a:t>
            </a:r>
          </a:p>
          <a:p>
            <a:r>
              <a:rPr lang="en-US" dirty="0" smtClean="0"/>
              <a:t>To develop concept and thought</a:t>
            </a:r>
          </a:p>
          <a:p>
            <a:r>
              <a:rPr lang="en-US" dirty="0" smtClean="0"/>
              <a:t>To change attitudes and behavior </a:t>
            </a:r>
          </a:p>
          <a:p>
            <a:r>
              <a:rPr lang="en-US" dirty="0" smtClean="0"/>
              <a:t>To learn or transfer culture</a:t>
            </a:r>
          </a:p>
          <a:p>
            <a:r>
              <a:rPr lang="en-US" dirty="0" smtClean="0"/>
              <a:t>For intelligent and creativity </a:t>
            </a:r>
            <a:r>
              <a:rPr lang="en-US" dirty="0" smtClean="0">
                <a:latin typeface="DL-Paras.." pitchFamily="2" charset="0"/>
              </a:rPr>
              <a:t> </a:t>
            </a:r>
            <a:endParaRPr lang="en-US" dirty="0">
              <a:latin typeface="DL-Paras.." pitchFamily="2" charset="0"/>
            </a:endParaRPr>
          </a:p>
          <a:p>
            <a:endParaRPr lang="en-US" dirty="0" smtClean="0">
              <a:latin typeface="DL-Paras.." pitchFamily="2" charset="0"/>
            </a:endParaRPr>
          </a:p>
          <a:p>
            <a:r>
              <a:rPr lang="en-US" dirty="0" smtClean="0"/>
              <a:t>You cannot learn from formal education classes only. Do you agree </a:t>
            </a:r>
            <a:r>
              <a:rPr lang="en-US" dirty="0" err="1" smtClean="0">
                <a:latin typeface="DL-Paras.." pitchFamily="2" charset="0"/>
              </a:rPr>
              <a:t>Tng</a:t>
            </a:r>
            <a:r>
              <a:rPr lang="en-US" dirty="0" smtClean="0">
                <a:latin typeface="DL-Paras.." pitchFamily="2" charset="0"/>
              </a:rPr>
              <a:t> </a:t>
            </a:r>
            <a:r>
              <a:rPr lang="en-US" dirty="0" err="1" smtClean="0">
                <a:latin typeface="DL-Paras.." pitchFamily="2" charset="0"/>
              </a:rPr>
              <a:t>jsOsu;a</a:t>
            </a:r>
            <a:r>
              <a:rPr lang="en-US" dirty="0" smtClean="0">
                <a:latin typeface="DL-Paras.." pitchFamily="2" charset="0"/>
              </a:rPr>
              <a:t> </a:t>
            </a:r>
            <a:r>
              <a:rPr lang="en-US" dirty="0" err="1" smtClean="0">
                <a:latin typeface="DL-Paras.." pitchFamily="2" charset="0"/>
              </a:rPr>
              <a:t>wdldrhg</a:t>
            </a:r>
            <a:r>
              <a:rPr lang="en-US" dirty="0" smtClean="0">
                <a:latin typeface="DL-Paras.." pitchFamily="2" charset="0"/>
              </a:rPr>
              <a:t> </a:t>
            </a:r>
            <a:r>
              <a:rPr lang="en-US" dirty="0" err="1" smtClean="0">
                <a:latin typeface="DL-Paras.." pitchFamily="2" charset="0"/>
              </a:rPr>
              <a:t>muKla</a:t>
            </a:r>
            <a:r>
              <a:rPr lang="en-US" dirty="0" smtClean="0">
                <a:latin typeface="DL-Paras.." pitchFamily="2" charset="0"/>
              </a:rPr>
              <a:t> </a:t>
            </a:r>
            <a:r>
              <a:rPr lang="en-US" dirty="0" err="1" smtClean="0">
                <a:latin typeface="DL-Paras.." pitchFamily="2" charset="0"/>
              </a:rPr>
              <a:t>bf.kSu</a:t>
            </a:r>
            <a:r>
              <a:rPr lang="en-US" dirty="0" smtClean="0">
                <a:latin typeface="DL-Paras.." pitchFamily="2" charset="0"/>
              </a:rPr>
              <a:t> l, </a:t>
            </a:r>
            <a:r>
              <a:rPr lang="en-US" dirty="0" err="1" smtClean="0">
                <a:latin typeface="DL-Paras.." pitchFamily="2" charset="0"/>
              </a:rPr>
              <a:t>fkdyel</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900" decel="100000" fill="hold"/>
                                        <p:tgtEl>
                                          <p:spTgt spid="717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17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7171">
                                            <p:txEl>
                                              <p:pRg st="0" end="0"/>
                                            </p:txEl>
                                          </p:spTgt>
                                        </p:tgtEl>
                                        <p:attrNameLst>
                                          <p:attrName>style.visibility</p:attrName>
                                        </p:attrNameLst>
                                      </p:cBhvr>
                                      <p:to>
                                        <p:strVal val="visible"/>
                                      </p:to>
                                    </p:set>
                                    <p:animEffect transition="in" filter="fade">
                                      <p:cBhvr>
                                        <p:cTn id="15" dur="800" decel="100000"/>
                                        <p:tgtEl>
                                          <p:spTgt spid="7171">
                                            <p:txEl>
                                              <p:pRg st="0" end="0"/>
                                            </p:txEl>
                                          </p:spTgt>
                                        </p:tgtEl>
                                      </p:cBhvr>
                                    </p:animEffect>
                                    <p:anim calcmode="lin" valueType="num">
                                      <p:cBhvr>
                                        <p:cTn id="16" dur="800" decel="100000" fill="hold"/>
                                        <p:tgtEl>
                                          <p:spTgt spid="7171">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7171">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7171">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7171">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717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7171">
                                            <p:txEl>
                                              <p:pRg st="1" end="1"/>
                                            </p:txEl>
                                          </p:spTgt>
                                        </p:tgtEl>
                                        <p:attrNameLst>
                                          <p:attrName>style.visibility</p:attrName>
                                        </p:attrNameLst>
                                      </p:cBhvr>
                                      <p:to>
                                        <p:strVal val="visible"/>
                                      </p:to>
                                    </p:set>
                                    <p:animEffect transition="in" filter="fade">
                                      <p:cBhvr>
                                        <p:cTn id="25" dur="800" decel="100000"/>
                                        <p:tgtEl>
                                          <p:spTgt spid="7171">
                                            <p:txEl>
                                              <p:pRg st="1" end="1"/>
                                            </p:txEl>
                                          </p:spTgt>
                                        </p:tgtEl>
                                      </p:cBhvr>
                                    </p:animEffect>
                                    <p:anim calcmode="lin" valueType="num">
                                      <p:cBhvr>
                                        <p:cTn id="26" dur="800" decel="100000" fill="hold"/>
                                        <p:tgtEl>
                                          <p:spTgt spid="7171">
                                            <p:txEl>
                                              <p:pRg st="1" end="1"/>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7171">
                                            <p:txEl>
                                              <p:pRg st="1" end="1"/>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7171">
                                            <p:txEl>
                                              <p:pRg st="1" end="1"/>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7171">
                                            <p:txEl>
                                              <p:pRg st="1" end="1"/>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7171">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grpId="0" nodeType="clickEffect">
                                  <p:stCondLst>
                                    <p:cond delay="0"/>
                                  </p:stCondLst>
                                  <p:childTnLst>
                                    <p:set>
                                      <p:cBhvr>
                                        <p:cTn id="34" dur="1" fill="hold">
                                          <p:stCondLst>
                                            <p:cond delay="0"/>
                                          </p:stCondLst>
                                        </p:cTn>
                                        <p:tgtEl>
                                          <p:spTgt spid="7171">
                                            <p:txEl>
                                              <p:pRg st="2" end="2"/>
                                            </p:txEl>
                                          </p:spTgt>
                                        </p:tgtEl>
                                        <p:attrNameLst>
                                          <p:attrName>style.visibility</p:attrName>
                                        </p:attrNameLst>
                                      </p:cBhvr>
                                      <p:to>
                                        <p:strVal val="visible"/>
                                      </p:to>
                                    </p:set>
                                    <p:animEffect transition="in" filter="fade">
                                      <p:cBhvr>
                                        <p:cTn id="35" dur="800" decel="100000"/>
                                        <p:tgtEl>
                                          <p:spTgt spid="7171">
                                            <p:txEl>
                                              <p:pRg st="2" end="2"/>
                                            </p:txEl>
                                          </p:spTgt>
                                        </p:tgtEl>
                                      </p:cBhvr>
                                    </p:animEffect>
                                    <p:anim calcmode="lin" valueType="num">
                                      <p:cBhvr>
                                        <p:cTn id="36" dur="800" decel="100000" fill="hold"/>
                                        <p:tgtEl>
                                          <p:spTgt spid="7171">
                                            <p:txEl>
                                              <p:pRg st="2" end="2"/>
                                            </p:txEl>
                                          </p:spTgt>
                                        </p:tgtEl>
                                        <p:attrNameLst>
                                          <p:attrName>style.rotation</p:attrName>
                                        </p:attrNameLst>
                                      </p:cBhvr>
                                      <p:tavLst>
                                        <p:tav tm="0">
                                          <p:val>
                                            <p:fltVal val="-90"/>
                                          </p:val>
                                        </p:tav>
                                        <p:tav tm="100000">
                                          <p:val>
                                            <p:fltVal val="0"/>
                                          </p:val>
                                        </p:tav>
                                      </p:tavLst>
                                    </p:anim>
                                    <p:anim calcmode="lin" valueType="num">
                                      <p:cBhvr>
                                        <p:cTn id="37" dur="800" decel="100000" fill="hold"/>
                                        <p:tgtEl>
                                          <p:spTgt spid="7171">
                                            <p:txEl>
                                              <p:pRg st="2" end="2"/>
                                            </p:txEl>
                                          </p:spTgt>
                                        </p:tgtEl>
                                        <p:attrNameLst>
                                          <p:attrName>ppt_x</p:attrName>
                                        </p:attrNameLst>
                                      </p:cBhvr>
                                      <p:tavLst>
                                        <p:tav tm="0">
                                          <p:val>
                                            <p:strVal val="#ppt_x+0.4"/>
                                          </p:val>
                                        </p:tav>
                                        <p:tav tm="100000">
                                          <p:val>
                                            <p:strVal val="#ppt_x-0.05"/>
                                          </p:val>
                                        </p:tav>
                                      </p:tavLst>
                                    </p:anim>
                                    <p:anim calcmode="lin" valueType="num">
                                      <p:cBhvr>
                                        <p:cTn id="38" dur="800" decel="100000" fill="hold"/>
                                        <p:tgtEl>
                                          <p:spTgt spid="7171">
                                            <p:txEl>
                                              <p:pRg st="2" end="2"/>
                                            </p:txEl>
                                          </p:spTgt>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7171">
                                            <p:txEl>
                                              <p:pRg st="2" end="2"/>
                                            </p:txEl>
                                          </p:spTgt>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7171">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grpId="0" nodeType="clickEffect">
                                  <p:stCondLst>
                                    <p:cond delay="0"/>
                                  </p:stCondLst>
                                  <p:childTnLst>
                                    <p:set>
                                      <p:cBhvr>
                                        <p:cTn id="44" dur="1" fill="hold">
                                          <p:stCondLst>
                                            <p:cond delay="0"/>
                                          </p:stCondLst>
                                        </p:cTn>
                                        <p:tgtEl>
                                          <p:spTgt spid="7171">
                                            <p:txEl>
                                              <p:pRg st="3" end="3"/>
                                            </p:txEl>
                                          </p:spTgt>
                                        </p:tgtEl>
                                        <p:attrNameLst>
                                          <p:attrName>style.visibility</p:attrName>
                                        </p:attrNameLst>
                                      </p:cBhvr>
                                      <p:to>
                                        <p:strVal val="visible"/>
                                      </p:to>
                                    </p:set>
                                    <p:animEffect transition="in" filter="fade">
                                      <p:cBhvr>
                                        <p:cTn id="45" dur="800" decel="100000"/>
                                        <p:tgtEl>
                                          <p:spTgt spid="7171">
                                            <p:txEl>
                                              <p:pRg st="3" end="3"/>
                                            </p:txEl>
                                          </p:spTgt>
                                        </p:tgtEl>
                                      </p:cBhvr>
                                    </p:animEffect>
                                    <p:anim calcmode="lin" valueType="num">
                                      <p:cBhvr>
                                        <p:cTn id="46" dur="800" decel="100000" fill="hold"/>
                                        <p:tgtEl>
                                          <p:spTgt spid="7171">
                                            <p:txEl>
                                              <p:pRg st="3" end="3"/>
                                            </p:txEl>
                                          </p:spTgt>
                                        </p:tgtEl>
                                        <p:attrNameLst>
                                          <p:attrName>style.rotation</p:attrName>
                                        </p:attrNameLst>
                                      </p:cBhvr>
                                      <p:tavLst>
                                        <p:tav tm="0">
                                          <p:val>
                                            <p:fltVal val="-90"/>
                                          </p:val>
                                        </p:tav>
                                        <p:tav tm="100000">
                                          <p:val>
                                            <p:fltVal val="0"/>
                                          </p:val>
                                        </p:tav>
                                      </p:tavLst>
                                    </p:anim>
                                    <p:anim calcmode="lin" valueType="num">
                                      <p:cBhvr>
                                        <p:cTn id="47" dur="800" decel="100000" fill="hold"/>
                                        <p:tgtEl>
                                          <p:spTgt spid="7171">
                                            <p:txEl>
                                              <p:pRg st="3" end="3"/>
                                            </p:txEl>
                                          </p:spTgt>
                                        </p:tgtEl>
                                        <p:attrNameLst>
                                          <p:attrName>ppt_x</p:attrName>
                                        </p:attrNameLst>
                                      </p:cBhvr>
                                      <p:tavLst>
                                        <p:tav tm="0">
                                          <p:val>
                                            <p:strVal val="#ppt_x+0.4"/>
                                          </p:val>
                                        </p:tav>
                                        <p:tav tm="100000">
                                          <p:val>
                                            <p:strVal val="#ppt_x-0.05"/>
                                          </p:val>
                                        </p:tav>
                                      </p:tavLst>
                                    </p:anim>
                                    <p:anim calcmode="lin" valueType="num">
                                      <p:cBhvr>
                                        <p:cTn id="48" dur="800" decel="100000" fill="hold"/>
                                        <p:tgtEl>
                                          <p:spTgt spid="7171">
                                            <p:txEl>
                                              <p:pRg st="3" end="3"/>
                                            </p:txEl>
                                          </p:spTgt>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7171">
                                            <p:txEl>
                                              <p:pRg st="3" end="3"/>
                                            </p:txEl>
                                          </p:spTgt>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7171">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0" presetClass="entr" presetSubtype="0" fill="hold" grpId="0" nodeType="clickEffect">
                                  <p:stCondLst>
                                    <p:cond delay="0"/>
                                  </p:stCondLst>
                                  <p:childTnLst>
                                    <p:set>
                                      <p:cBhvr>
                                        <p:cTn id="54" dur="1" fill="hold">
                                          <p:stCondLst>
                                            <p:cond delay="0"/>
                                          </p:stCondLst>
                                        </p:cTn>
                                        <p:tgtEl>
                                          <p:spTgt spid="7171">
                                            <p:txEl>
                                              <p:pRg st="4" end="4"/>
                                            </p:txEl>
                                          </p:spTgt>
                                        </p:tgtEl>
                                        <p:attrNameLst>
                                          <p:attrName>style.visibility</p:attrName>
                                        </p:attrNameLst>
                                      </p:cBhvr>
                                      <p:to>
                                        <p:strVal val="visible"/>
                                      </p:to>
                                    </p:set>
                                    <p:animEffect transition="in" filter="fade">
                                      <p:cBhvr>
                                        <p:cTn id="55" dur="800" decel="100000"/>
                                        <p:tgtEl>
                                          <p:spTgt spid="7171">
                                            <p:txEl>
                                              <p:pRg st="4" end="4"/>
                                            </p:txEl>
                                          </p:spTgt>
                                        </p:tgtEl>
                                      </p:cBhvr>
                                    </p:animEffect>
                                    <p:anim calcmode="lin" valueType="num">
                                      <p:cBhvr>
                                        <p:cTn id="56" dur="800" decel="100000" fill="hold"/>
                                        <p:tgtEl>
                                          <p:spTgt spid="7171">
                                            <p:txEl>
                                              <p:pRg st="4" end="4"/>
                                            </p:txEl>
                                          </p:spTgt>
                                        </p:tgtEl>
                                        <p:attrNameLst>
                                          <p:attrName>style.rotation</p:attrName>
                                        </p:attrNameLst>
                                      </p:cBhvr>
                                      <p:tavLst>
                                        <p:tav tm="0">
                                          <p:val>
                                            <p:fltVal val="-90"/>
                                          </p:val>
                                        </p:tav>
                                        <p:tav tm="100000">
                                          <p:val>
                                            <p:fltVal val="0"/>
                                          </p:val>
                                        </p:tav>
                                      </p:tavLst>
                                    </p:anim>
                                    <p:anim calcmode="lin" valueType="num">
                                      <p:cBhvr>
                                        <p:cTn id="57" dur="800" decel="100000" fill="hold"/>
                                        <p:tgtEl>
                                          <p:spTgt spid="7171">
                                            <p:txEl>
                                              <p:pRg st="4" end="4"/>
                                            </p:txEl>
                                          </p:spTgt>
                                        </p:tgtEl>
                                        <p:attrNameLst>
                                          <p:attrName>ppt_x</p:attrName>
                                        </p:attrNameLst>
                                      </p:cBhvr>
                                      <p:tavLst>
                                        <p:tav tm="0">
                                          <p:val>
                                            <p:strVal val="#ppt_x+0.4"/>
                                          </p:val>
                                        </p:tav>
                                        <p:tav tm="100000">
                                          <p:val>
                                            <p:strVal val="#ppt_x-0.05"/>
                                          </p:val>
                                        </p:tav>
                                      </p:tavLst>
                                    </p:anim>
                                    <p:anim calcmode="lin" valueType="num">
                                      <p:cBhvr>
                                        <p:cTn id="58" dur="800" decel="100000" fill="hold"/>
                                        <p:tgtEl>
                                          <p:spTgt spid="7171">
                                            <p:txEl>
                                              <p:pRg st="4" end="4"/>
                                            </p:txEl>
                                          </p:spTgt>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7171">
                                            <p:txEl>
                                              <p:pRg st="4" end="4"/>
                                            </p:txEl>
                                          </p:spTgt>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7171">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0" presetClass="entr" presetSubtype="0" fill="hold" grpId="0" nodeType="clickEffect">
                                  <p:stCondLst>
                                    <p:cond delay="0"/>
                                  </p:stCondLst>
                                  <p:childTnLst>
                                    <p:set>
                                      <p:cBhvr>
                                        <p:cTn id="64" dur="1" fill="hold">
                                          <p:stCondLst>
                                            <p:cond delay="0"/>
                                          </p:stCondLst>
                                        </p:cTn>
                                        <p:tgtEl>
                                          <p:spTgt spid="7171">
                                            <p:txEl>
                                              <p:pRg st="6" end="6"/>
                                            </p:txEl>
                                          </p:spTgt>
                                        </p:tgtEl>
                                        <p:attrNameLst>
                                          <p:attrName>style.visibility</p:attrName>
                                        </p:attrNameLst>
                                      </p:cBhvr>
                                      <p:to>
                                        <p:strVal val="visible"/>
                                      </p:to>
                                    </p:set>
                                    <p:animEffect transition="in" filter="fade">
                                      <p:cBhvr>
                                        <p:cTn id="65" dur="800" decel="100000"/>
                                        <p:tgtEl>
                                          <p:spTgt spid="7171">
                                            <p:txEl>
                                              <p:pRg st="6" end="6"/>
                                            </p:txEl>
                                          </p:spTgt>
                                        </p:tgtEl>
                                      </p:cBhvr>
                                    </p:animEffect>
                                    <p:anim calcmode="lin" valueType="num">
                                      <p:cBhvr>
                                        <p:cTn id="66" dur="800" decel="100000" fill="hold"/>
                                        <p:tgtEl>
                                          <p:spTgt spid="7171">
                                            <p:txEl>
                                              <p:pRg st="6" end="6"/>
                                            </p:txEl>
                                          </p:spTgt>
                                        </p:tgtEl>
                                        <p:attrNameLst>
                                          <p:attrName>style.rotation</p:attrName>
                                        </p:attrNameLst>
                                      </p:cBhvr>
                                      <p:tavLst>
                                        <p:tav tm="0">
                                          <p:val>
                                            <p:fltVal val="-90"/>
                                          </p:val>
                                        </p:tav>
                                        <p:tav tm="100000">
                                          <p:val>
                                            <p:fltVal val="0"/>
                                          </p:val>
                                        </p:tav>
                                      </p:tavLst>
                                    </p:anim>
                                    <p:anim calcmode="lin" valueType="num">
                                      <p:cBhvr>
                                        <p:cTn id="67" dur="800" decel="100000" fill="hold"/>
                                        <p:tgtEl>
                                          <p:spTgt spid="7171">
                                            <p:txEl>
                                              <p:pRg st="6" end="6"/>
                                            </p:txEl>
                                          </p:spTgt>
                                        </p:tgtEl>
                                        <p:attrNameLst>
                                          <p:attrName>ppt_x</p:attrName>
                                        </p:attrNameLst>
                                      </p:cBhvr>
                                      <p:tavLst>
                                        <p:tav tm="0">
                                          <p:val>
                                            <p:strVal val="#ppt_x+0.4"/>
                                          </p:val>
                                        </p:tav>
                                        <p:tav tm="100000">
                                          <p:val>
                                            <p:strVal val="#ppt_x-0.05"/>
                                          </p:val>
                                        </p:tav>
                                      </p:tavLst>
                                    </p:anim>
                                    <p:anim calcmode="lin" valueType="num">
                                      <p:cBhvr>
                                        <p:cTn id="68" dur="800" decel="100000" fill="hold"/>
                                        <p:tgtEl>
                                          <p:spTgt spid="7171">
                                            <p:txEl>
                                              <p:pRg st="6" end="6"/>
                                            </p:txEl>
                                          </p:spTgt>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7171">
                                            <p:txEl>
                                              <p:pRg st="6" end="6"/>
                                            </p:txEl>
                                          </p:spTgt>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7171">
                                            <p:txEl>
                                              <p:pRg st="6" end="6"/>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t>Cognitive learning theory</a:t>
            </a:r>
          </a:p>
        </p:txBody>
      </p:sp>
      <p:sp>
        <p:nvSpPr>
          <p:cNvPr id="27651" name="Content Placeholder 2"/>
          <p:cNvSpPr>
            <a:spLocks noGrp="1"/>
          </p:cNvSpPr>
          <p:nvPr>
            <p:ph idx="1"/>
          </p:nvPr>
        </p:nvSpPr>
        <p:spPr/>
        <p:txBody>
          <a:bodyPr/>
          <a:lstStyle/>
          <a:p>
            <a:r>
              <a:rPr lang="en-US" dirty="0" smtClean="0"/>
              <a:t>Thought process </a:t>
            </a:r>
            <a:r>
              <a:rPr lang="en-US" dirty="0" smtClean="0">
                <a:latin typeface="DL-Paras.." pitchFamily="2" charset="0"/>
              </a:rPr>
              <a:t>is;=</a:t>
            </a:r>
            <a:r>
              <a:rPr lang="en-US" dirty="0" err="1" smtClean="0">
                <a:latin typeface="DL-Paras.." pitchFamily="2" charset="0"/>
              </a:rPr>
              <a:t>js,s</a:t>
            </a:r>
            <a:r>
              <a:rPr lang="en-US" dirty="0" smtClean="0">
                <a:latin typeface="DL-Paras.." pitchFamily="2" charset="0"/>
              </a:rPr>
              <a:t> </a:t>
            </a:r>
            <a:r>
              <a:rPr lang="en-US" dirty="0" err="1" smtClean="0">
                <a:latin typeface="DL-Paras.." pitchFamily="2" charset="0"/>
              </a:rPr>
              <a:t>oduh</a:t>
            </a:r>
            <a:endParaRPr lang="en-US" dirty="0" smtClean="0"/>
          </a:p>
          <a:p>
            <a:r>
              <a:rPr lang="en-US" dirty="0" smtClean="0"/>
              <a:t>Mental imagery  </a:t>
            </a:r>
            <a:r>
              <a:rPr lang="en-US" dirty="0" err="1" smtClean="0">
                <a:latin typeface="DL-Paras.." pitchFamily="2" charset="0"/>
              </a:rPr>
              <a:t>udkisl</a:t>
            </a:r>
            <a:r>
              <a:rPr lang="en-US" dirty="0" smtClean="0">
                <a:latin typeface="DL-Paras.." pitchFamily="2" charset="0"/>
              </a:rPr>
              <a:t> </a:t>
            </a:r>
            <a:r>
              <a:rPr lang="en-US" dirty="0" err="1" smtClean="0">
                <a:latin typeface="DL-Paras.." pitchFamily="2" charset="0"/>
              </a:rPr>
              <a:t>ixl,am</a:t>
            </a:r>
            <a:endParaRPr lang="en-US" dirty="0" smtClean="0"/>
          </a:p>
          <a:p>
            <a:r>
              <a:rPr lang="en-US" dirty="0" smtClean="0"/>
              <a:t> Expectation </a:t>
            </a:r>
            <a:r>
              <a:rPr lang="en-US" dirty="0" err="1" smtClean="0">
                <a:latin typeface="DL-Paras.." pitchFamily="2" charset="0"/>
              </a:rPr>
              <a:t>wfmaCIdjka</a:t>
            </a:r>
            <a:endParaRPr lang="en-US" dirty="0" smtClean="0"/>
          </a:p>
          <a:p>
            <a:r>
              <a:rPr lang="en-US" dirty="0" smtClean="0"/>
              <a:t>Concept – describe a class or category that subsumes a number of individual instances. Ex dwelling (hut, house, tent, apartment etc)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arn(inVertical)">
                                      <p:cBhvr>
                                        <p:cTn id="7" dur="5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Effect transition="in" filter="barn(inVertical)">
                                      <p:cBhvr>
                                        <p:cTn id="12" dur="500"/>
                                        <p:tgtEl>
                                          <p:spTgt spid="276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7651">
                                            <p:txEl>
                                              <p:pRg st="1" end="1"/>
                                            </p:txEl>
                                          </p:spTgt>
                                        </p:tgtEl>
                                        <p:attrNameLst>
                                          <p:attrName>style.visibility</p:attrName>
                                        </p:attrNameLst>
                                      </p:cBhvr>
                                      <p:to>
                                        <p:strVal val="visible"/>
                                      </p:to>
                                    </p:set>
                                    <p:animEffect transition="in" filter="barn(inVertical)">
                                      <p:cBhvr>
                                        <p:cTn id="17" dur="500"/>
                                        <p:tgtEl>
                                          <p:spTgt spid="276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7651">
                                            <p:txEl>
                                              <p:pRg st="2" end="2"/>
                                            </p:txEl>
                                          </p:spTgt>
                                        </p:tgtEl>
                                        <p:attrNameLst>
                                          <p:attrName>style.visibility</p:attrName>
                                        </p:attrNameLst>
                                      </p:cBhvr>
                                      <p:to>
                                        <p:strVal val="visible"/>
                                      </p:to>
                                    </p:set>
                                    <p:animEffect transition="in" filter="barn(inVertical)">
                                      <p:cBhvr>
                                        <p:cTn id="22" dur="500"/>
                                        <p:tgtEl>
                                          <p:spTgt spid="2765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7651">
                                            <p:txEl>
                                              <p:pRg st="3" end="3"/>
                                            </p:txEl>
                                          </p:spTgt>
                                        </p:tgtEl>
                                        <p:attrNameLst>
                                          <p:attrName>style.visibility</p:attrName>
                                        </p:attrNameLst>
                                      </p:cBhvr>
                                      <p:to>
                                        <p:strVal val="visible"/>
                                      </p:to>
                                    </p:set>
                                    <p:animEffect transition="in" filter="barn(inVertical)">
                                      <p:cBhvr>
                                        <p:cTn id="27" dur="500"/>
                                        <p:tgtEl>
                                          <p:spTgt spid="276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Social learning theory </a:t>
            </a:r>
          </a:p>
        </p:txBody>
      </p:sp>
      <p:sp>
        <p:nvSpPr>
          <p:cNvPr id="29699" name="Content Placeholder 2"/>
          <p:cNvSpPr>
            <a:spLocks noGrp="1"/>
          </p:cNvSpPr>
          <p:nvPr>
            <p:ph idx="1"/>
          </p:nvPr>
        </p:nvSpPr>
        <p:spPr>
          <a:xfrm>
            <a:off x="304800" y="1219200"/>
            <a:ext cx="8382000" cy="4906963"/>
          </a:xfrm>
        </p:spPr>
        <p:txBody>
          <a:bodyPr/>
          <a:lstStyle/>
          <a:p>
            <a:r>
              <a:rPr lang="en-US" dirty="0" smtClean="0"/>
              <a:t>Observational learning – based on the imitation of models </a:t>
            </a:r>
            <a:r>
              <a:rPr lang="en-US" dirty="0" err="1" smtClean="0">
                <a:latin typeface="DL-Paras.." pitchFamily="2" charset="0"/>
              </a:rPr>
              <a:t>wdlD;ska</a:t>
            </a:r>
            <a:r>
              <a:rPr lang="en-US" dirty="0" smtClean="0">
                <a:latin typeface="DL-Paras.." pitchFamily="2" charset="0"/>
              </a:rPr>
              <a:t> </a:t>
            </a:r>
            <a:r>
              <a:rPr lang="en-US" dirty="0" err="1" smtClean="0">
                <a:latin typeface="DL-Paras.." pitchFamily="2" charset="0"/>
              </a:rPr>
              <a:t>wkq</a:t>
            </a:r>
            <a:r>
              <a:rPr lang="en-US" dirty="0" err="1" smtClean="0">
                <a:latin typeface="DL-Paras.." pitchFamily="2" charset="0"/>
              </a:rPr>
              <a:t>lrkh</a:t>
            </a:r>
            <a:r>
              <a:rPr lang="en-US" dirty="0" smtClean="0">
                <a:latin typeface="DL-Paras.." pitchFamily="2" charset="0"/>
              </a:rPr>
              <a:t> </a:t>
            </a:r>
            <a:r>
              <a:rPr lang="en-US" dirty="0" err="1" smtClean="0">
                <a:latin typeface="DL-Paras.." pitchFamily="2" charset="0"/>
              </a:rPr>
              <a:t>lsrsu</a:t>
            </a:r>
            <a:endParaRPr lang="en-US" dirty="0" smtClean="0"/>
          </a:p>
          <a:p>
            <a:r>
              <a:rPr lang="en-US" dirty="0" smtClean="0"/>
              <a:t>Modeling – type of learning that involve observing and imitating other persons’ </a:t>
            </a:r>
            <a:r>
              <a:rPr lang="en-US" dirty="0" smtClean="0"/>
              <a:t>behavior </a:t>
            </a:r>
            <a:r>
              <a:rPr lang="en-US" dirty="0" err="1" smtClean="0">
                <a:latin typeface="DL-Paras.." pitchFamily="2" charset="0"/>
              </a:rPr>
              <a:t>ksrsCIKh</a:t>
            </a:r>
            <a:r>
              <a:rPr lang="en-US" dirty="0" smtClean="0">
                <a:latin typeface="DL-Paras.." pitchFamily="2" charset="0"/>
              </a:rPr>
              <a:t> </a:t>
            </a:r>
            <a:r>
              <a:rPr lang="en-US" dirty="0" err="1" smtClean="0">
                <a:latin typeface="DL-Paras.." pitchFamily="2" charset="0"/>
              </a:rPr>
              <a:t>yd</a:t>
            </a:r>
            <a:r>
              <a:rPr lang="en-US" dirty="0" smtClean="0">
                <a:latin typeface="DL-Paras.." pitchFamily="2" charset="0"/>
              </a:rPr>
              <a:t> </a:t>
            </a:r>
            <a:r>
              <a:rPr lang="en-US" dirty="0" err="1" smtClean="0">
                <a:latin typeface="DL-Paras.." pitchFamily="2" charset="0"/>
              </a:rPr>
              <a:t>wdlD;shlajSu</a:t>
            </a:r>
            <a:endParaRPr lang="en-US" dirty="0" smtClean="0"/>
          </a:p>
        </p:txBody>
      </p:sp>
      <p:pic>
        <p:nvPicPr>
          <p:cNvPr id="4" name="Picture 2"/>
          <p:cNvPicPr>
            <a:picLocks noChangeAspect="1" noChangeArrowheads="1"/>
          </p:cNvPicPr>
          <p:nvPr/>
        </p:nvPicPr>
        <p:blipFill>
          <a:blip r:embed="rId2"/>
          <a:srcRect/>
          <a:stretch>
            <a:fillRect/>
          </a:stretch>
        </p:blipFill>
        <p:spPr bwMode="auto">
          <a:xfrm>
            <a:off x="3962400" y="3810000"/>
            <a:ext cx="3810000" cy="284357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9698"/>
                                        </p:tgtEl>
                                        <p:attrNameLst>
                                          <p:attrName>style.visibility</p:attrName>
                                        </p:attrNameLst>
                                      </p:cBhvr>
                                      <p:to>
                                        <p:strVal val="visible"/>
                                      </p:to>
                                    </p:set>
                                    <p:animEffect transition="in" filter="barn(inVertical)">
                                      <p:cBhvr>
                                        <p:cTn id="14" dur="500"/>
                                        <p:tgtEl>
                                          <p:spTgt spid="2969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9699">
                                            <p:txEl>
                                              <p:pRg st="0" end="0"/>
                                            </p:txEl>
                                          </p:spTgt>
                                        </p:tgtEl>
                                        <p:attrNameLst>
                                          <p:attrName>style.visibility</p:attrName>
                                        </p:attrNameLst>
                                      </p:cBhvr>
                                      <p:to>
                                        <p:strVal val="visible"/>
                                      </p:to>
                                    </p:set>
                                    <p:animEffect transition="in" filter="barn(inVertical)">
                                      <p:cBhvr>
                                        <p:cTn id="19" dur="500"/>
                                        <p:tgtEl>
                                          <p:spTgt spid="2969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9699">
                                            <p:txEl>
                                              <p:pRg st="1" end="1"/>
                                            </p:txEl>
                                          </p:spTgt>
                                        </p:tgtEl>
                                        <p:attrNameLst>
                                          <p:attrName>style.visibility</p:attrName>
                                        </p:attrNameLst>
                                      </p:cBhvr>
                                      <p:to>
                                        <p:strVal val="visible"/>
                                      </p:to>
                                    </p:set>
                                    <p:animEffect transition="in" filter="barn(inVertical)">
                                      <p:cBhvr>
                                        <p:cTn id="24" dur="500"/>
                                        <p:tgtEl>
                                          <p:spTgt spid="296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and organizational issues</a:t>
            </a:r>
            <a:endParaRPr lang="en-US" dirty="0"/>
          </a:p>
        </p:txBody>
      </p:sp>
      <p:sp>
        <p:nvSpPr>
          <p:cNvPr id="3" name="Content Placeholder 2"/>
          <p:cNvSpPr>
            <a:spLocks noGrp="1"/>
          </p:cNvSpPr>
          <p:nvPr>
            <p:ph idx="1"/>
          </p:nvPr>
        </p:nvSpPr>
        <p:spPr>
          <a:xfrm>
            <a:off x="457200" y="1600200"/>
            <a:ext cx="8229600" cy="4953000"/>
          </a:xfrm>
        </p:spPr>
        <p:txBody>
          <a:bodyPr>
            <a:normAutofit fontScale="92500"/>
          </a:bodyPr>
          <a:lstStyle/>
          <a:p>
            <a:r>
              <a:rPr lang="en-US" dirty="0" smtClean="0"/>
              <a:t>Organizations spent lot of money on training. Can organizations satisfy with the training outcome. Is there adequate changes in employees behavior?</a:t>
            </a:r>
          </a:p>
          <a:p>
            <a:r>
              <a:rPr lang="en-US" dirty="0" smtClean="0"/>
              <a:t>Organizations expect some particular behavior from employees. But there are many issues. Organizations take many actions to change employee behavior as they expected. But what is the result can they happy?</a:t>
            </a:r>
          </a:p>
          <a:p>
            <a:r>
              <a:rPr lang="en-US" dirty="0" smtClean="0"/>
              <a:t>All problems are due to lack of learning? </a:t>
            </a:r>
            <a:r>
              <a:rPr lang="en-US" dirty="0" err="1" smtClean="0">
                <a:latin typeface="DL-Paras.." pitchFamily="2" charset="0"/>
              </a:rPr>
              <a:t>bf.Ksula</a:t>
            </a:r>
            <a:r>
              <a:rPr lang="en-US" dirty="0" smtClean="0">
                <a:latin typeface="DL-Paras.." pitchFamily="2" charset="0"/>
              </a:rPr>
              <a:t> </a:t>
            </a:r>
            <a:r>
              <a:rPr lang="en-US" dirty="0" err="1" smtClean="0">
                <a:latin typeface="DL-Paras.." pitchFamily="2" charset="0"/>
              </a:rPr>
              <a:t>isoqfkdjqk</a:t>
            </a:r>
            <a:r>
              <a:rPr lang="en-US" dirty="0" smtClean="0">
                <a:latin typeface="DL-Paras.." pitchFamily="2" charset="0"/>
              </a:rPr>
              <a:t> l, </a:t>
            </a:r>
            <a:r>
              <a:rPr lang="en-US" dirty="0" err="1" smtClean="0">
                <a:latin typeface="DL-Paras.." pitchFamily="2" charset="0"/>
              </a:rPr>
              <a:t>mqyqKqj</a:t>
            </a:r>
            <a:r>
              <a:rPr lang="en-US" dirty="0" smtClean="0">
                <a:latin typeface="DL-Paras.." pitchFamily="2" charset="0"/>
              </a:rPr>
              <a:t> </a:t>
            </a:r>
            <a:r>
              <a:rPr lang="en-US" dirty="0" err="1" smtClean="0">
                <a:latin typeface="DL-Paras.." pitchFamily="2" charset="0"/>
              </a:rPr>
              <a:t>widra:l</a:t>
            </a:r>
            <a:r>
              <a:rPr lang="en-US" dirty="0" smtClean="0">
                <a:latin typeface="DL-Paras.." pitchFamily="2" charset="0"/>
              </a:rPr>
              <a:t> </a:t>
            </a:r>
            <a:r>
              <a:rPr lang="en-US" dirty="0" err="1" smtClean="0">
                <a:latin typeface="DL-Paras.." pitchFamily="2" charset="0"/>
              </a:rPr>
              <a:t>fjs</a:t>
            </a:r>
            <a:r>
              <a:rPr lang="en-US" dirty="0" smtClean="0">
                <a:latin typeface="DL-Paras.." pitchFamily="2" charset="0"/>
              </a:rPr>
              <a:t> </a:t>
            </a:r>
            <a:endParaRPr lang="en-US" dirty="0"/>
          </a:p>
        </p:txBody>
      </p:sp>
    </p:spTree>
    <p:extLst>
      <p:ext uri="{BB962C8B-B14F-4D97-AF65-F5344CB8AC3E}">
        <p14:creationId xmlns:p14="http://schemas.microsoft.com/office/powerpoint/2010/main" val="3940693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Prof: W.P.Gamini de Alwis, Senior Lecturer</a:t>
            </a:r>
          </a:p>
        </p:txBody>
      </p:sp>
      <p:sp>
        <p:nvSpPr>
          <p:cNvPr id="5" name="Slide Number Placeholder 5"/>
          <p:cNvSpPr>
            <a:spLocks noGrp="1"/>
          </p:cNvSpPr>
          <p:nvPr>
            <p:ph type="sldNum" sz="quarter" idx="12"/>
          </p:nvPr>
        </p:nvSpPr>
        <p:spPr/>
        <p:txBody>
          <a:bodyPr/>
          <a:lstStyle/>
          <a:p>
            <a:pPr>
              <a:defRPr/>
            </a:pPr>
            <a:fld id="{D05090F6-A37D-4D4B-9382-90DC34E9FE45}" type="slidenum">
              <a:rPr lang="en-US"/>
              <a:pPr>
                <a:defRPr/>
              </a:pPr>
              <a:t>5</a:t>
            </a:fld>
            <a:endParaRPr lang="en-US"/>
          </a:p>
        </p:txBody>
      </p:sp>
      <p:sp>
        <p:nvSpPr>
          <p:cNvPr id="9218" name="Rectangle 2"/>
          <p:cNvSpPr>
            <a:spLocks noGrp="1" noChangeArrowheads="1"/>
          </p:cNvSpPr>
          <p:nvPr>
            <p:ph type="title"/>
          </p:nvPr>
        </p:nvSpPr>
        <p:spPr/>
        <p:txBody>
          <a:bodyPr/>
          <a:lstStyle/>
          <a:p>
            <a:r>
              <a:rPr lang="en-US" smtClean="0"/>
              <a:t>Definition </a:t>
            </a:r>
          </a:p>
        </p:txBody>
      </p:sp>
      <p:sp>
        <p:nvSpPr>
          <p:cNvPr id="9219" name="Rectangle 3"/>
          <p:cNvSpPr>
            <a:spLocks noGrp="1" noChangeArrowheads="1"/>
          </p:cNvSpPr>
          <p:nvPr>
            <p:ph type="body" idx="1"/>
          </p:nvPr>
        </p:nvSpPr>
        <p:spPr/>
        <p:txBody>
          <a:bodyPr/>
          <a:lstStyle/>
          <a:p>
            <a:r>
              <a:rPr lang="en-US" dirty="0" smtClean="0"/>
              <a:t>Education is any long term learning activity aimed at preparing individuals for a variety of roles in society. </a:t>
            </a:r>
            <a:r>
              <a:rPr lang="en-US" u="sng" dirty="0" smtClean="0"/>
              <a:t>The focus is primarily on individual and his needs. Secondly on community as a whole</a:t>
            </a:r>
          </a:p>
          <a:p>
            <a:r>
              <a:rPr lang="en-US" dirty="0" err="1" smtClean="0">
                <a:latin typeface="DL-Paras.." pitchFamily="2" charset="0"/>
              </a:rPr>
              <a:t>wOHdmkh</a:t>
            </a:r>
            <a:r>
              <a:rPr lang="en-US" dirty="0" smtClean="0">
                <a:latin typeface="DL-Paras.." pitchFamily="2" charset="0"/>
              </a:rPr>
              <a:t> </a:t>
            </a:r>
            <a:r>
              <a:rPr lang="en-US" dirty="0" err="1" smtClean="0">
                <a:latin typeface="DL-Paras.." pitchFamily="2" charset="0"/>
              </a:rPr>
              <a:t>iudcfha</a:t>
            </a:r>
            <a:r>
              <a:rPr lang="en-US" dirty="0" smtClean="0">
                <a:latin typeface="DL-Paras.." pitchFamily="2" charset="0"/>
              </a:rPr>
              <a:t> </a:t>
            </a:r>
            <a:r>
              <a:rPr lang="en-US" dirty="0" err="1" smtClean="0">
                <a:latin typeface="DL-Paras.." pitchFamily="2" charset="0"/>
              </a:rPr>
              <a:t>jsjsO</a:t>
            </a:r>
            <a:r>
              <a:rPr lang="en-US" dirty="0" smtClean="0">
                <a:latin typeface="DL-Paras.." pitchFamily="2" charset="0"/>
              </a:rPr>
              <a:t> N=</a:t>
            </a:r>
            <a:r>
              <a:rPr lang="en-US" dirty="0" err="1" smtClean="0">
                <a:latin typeface="DL-Paras.." pitchFamily="2" charset="0"/>
              </a:rPr>
              <a:t>usld</a:t>
            </a:r>
            <a:r>
              <a:rPr lang="en-US" dirty="0" smtClean="0">
                <a:latin typeface="DL-Paras.." pitchFamily="2" charset="0"/>
              </a:rPr>
              <a:t> </a:t>
            </a:r>
            <a:r>
              <a:rPr lang="en-US" dirty="0" err="1" smtClean="0">
                <a:latin typeface="DL-Paras.." pitchFamily="2" charset="0"/>
              </a:rPr>
              <a:t>i|yd</a:t>
            </a:r>
            <a:r>
              <a:rPr lang="en-US" dirty="0" smtClean="0">
                <a:latin typeface="DL-Paras.." pitchFamily="2" charset="0"/>
              </a:rPr>
              <a:t> </a:t>
            </a:r>
            <a:r>
              <a:rPr lang="en-US" dirty="0" err="1" smtClean="0">
                <a:latin typeface="DL-Paras.." pitchFamily="2" charset="0"/>
              </a:rPr>
              <a:t>mqoa</a:t>
            </a:r>
            <a:r>
              <a:rPr lang="en-US" dirty="0" smtClean="0">
                <a:latin typeface="DL-Paras.." pitchFamily="2" charset="0"/>
              </a:rPr>
              <a:t>.,</a:t>
            </a:r>
            <a:r>
              <a:rPr lang="en-US" dirty="0" err="1" smtClean="0">
                <a:latin typeface="DL-Paras.." pitchFamily="2" charset="0"/>
              </a:rPr>
              <a:t>hska</a:t>
            </a:r>
            <a:r>
              <a:rPr lang="en-US" dirty="0" smtClean="0">
                <a:latin typeface="DL-Paras.." pitchFamily="2" charset="0"/>
              </a:rPr>
              <a:t> </a:t>
            </a:r>
            <a:r>
              <a:rPr lang="en-US" dirty="0" err="1" smtClean="0">
                <a:latin typeface="DL-Paras.." pitchFamily="2" charset="0"/>
              </a:rPr>
              <a:t>iqodkuslsrsfus</a:t>
            </a:r>
            <a:r>
              <a:rPr lang="en-US" dirty="0" smtClean="0">
                <a:latin typeface="DL-Paras.." pitchFamily="2" charset="0"/>
              </a:rPr>
              <a:t> </a:t>
            </a:r>
            <a:r>
              <a:rPr lang="en-US" dirty="0" err="1" smtClean="0">
                <a:latin typeface="DL-Paras.." pitchFamily="2" charset="0"/>
              </a:rPr>
              <a:t>os</a:t>
            </a:r>
            <a:r>
              <a:rPr lang="en-US" dirty="0" smtClean="0">
                <a:latin typeface="DL-Paras.." pitchFamily="2" charset="0"/>
              </a:rPr>
              <a:t>.=</a:t>
            </a:r>
            <a:r>
              <a:rPr lang="en-US" dirty="0" err="1" smtClean="0">
                <a:latin typeface="DL-Paras.." pitchFamily="2" charset="0"/>
              </a:rPr>
              <a:t>ld,sk</a:t>
            </a:r>
            <a:r>
              <a:rPr lang="en-US" dirty="0" smtClean="0">
                <a:latin typeface="DL-Paras.." pitchFamily="2" charset="0"/>
              </a:rPr>
              <a:t> </a:t>
            </a:r>
            <a:r>
              <a:rPr lang="en-US" dirty="0" err="1" smtClean="0">
                <a:latin typeface="DL-Paras.." pitchFamily="2" charset="0"/>
              </a:rPr>
              <a:t>bf.Ksfus</a:t>
            </a:r>
            <a:r>
              <a:rPr lang="en-US" dirty="0" smtClean="0">
                <a:latin typeface="DL-Paras.." pitchFamily="2" charset="0"/>
              </a:rPr>
              <a:t> </a:t>
            </a:r>
            <a:r>
              <a:rPr lang="en-US" dirty="0" err="1" smtClean="0">
                <a:latin typeface="DL-Paras.." pitchFamily="2" charset="0"/>
              </a:rPr>
              <a:t>l%shdj,shls</a:t>
            </a:r>
            <a:r>
              <a:rPr lang="en-US" dirty="0" smtClean="0">
                <a:latin typeface="DL-Paras.." pitchFamily="2" charset="0"/>
              </a:rPr>
              <a:t> </a:t>
            </a:r>
            <a:endParaRPr lang="en-US" u="sng" dirty="0" smtClean="0"/>
          </a:p>
          <a:p>
            <a:endParaRPr lang="en-US" u="sng"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diamond(in)">
                                      <p:cBhvr>
                                        <p:cTn id="7" dur="2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9219">
                                            <p:txEl>
                                              <p:pRg st="0" end="0"/>
                                            </p:txEl>
                                          </p:spTgt>
                                        </p:tgtEl>
                                        <p:attrNameLst>
                                          <p:attrName>style.visibility</p:attrName>
                                        </p:attrNameLst>
                                      </p:cBhvr>
                                      <p:to>
                                        <p:strVal val="visible"/>
                                      </p:to>
                                    </p:set>
                                    <p:anim calcmode="discrete" valueType="clr">
                                      <p:cBhvr override="childStyle">
                                        <p:cTn id="12" dur="80"/>
                                        <p:tgtEl>
                                          <p:spTgt spid="921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9219">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9219">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9219">
                                            <p:txEl>
                                              <p:pRg st="1" end="1"/>
                                            </p:txEl>
                                          </p:spTgt>
                                        </p:tgtEl>
                                        <p:attrNameLst>
                                          <p:attrName>style.visibility</p:attrName>
                                        </p:attrNameLst>
                                      </p:cBhvr>
                                      <p:to>
                                        <p:strVal val="visible"/>
                                      </p:to>
                                    </p:set>
                                    <p:anim calcmode="discrete" valueType="clr">
                                      <p:cBhvr override="childStyle">
                                        <p:cTn id="19" dur="80"/>
                                        <p:tgtEl>
                                          <p:spTgt spid="921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9219">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9219">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Prof: W.P.Gamini de Alwis, Senior Lecturer</a:t>
            </a:r>
          </a:p>
        </p:txBody>
      </p:sp>
      <p:sp>
        <p:nvSpPr>
          <p:cNvPr id="5" name="Slide Number Placeholder 5"/>
          <p:cNvSpPr>
            <a:spLocks noGrp="1"/>
          </p:cNvSpPr>
          <p:nvPr>
            <p:ph type="sldNum" sz="quarter" idx="12"/>
          </p:nvPr>
        </p:nvSpPr>
        <p:spPr/>
        <p:txBody>
          <a:bodyPr/>
          <a:lstStyle/>
          <a:p>
            <a:pPr>
              <a:defRPr/>
            </a:pPr>
            <a:fld id="{569BB4A9-D6E5-4FE2-9131-C23B0F875B45}" type="slidenum">
              <a:rPr lang="en-US"/>
              <a:pPr>
                <a:defRPr/>
              </a:pPr>
              <a:t>6</a:t>
            </a:fld>
            <a:endParaRPr lang="en-US"/>
          </a:p>
        </p:txBody>
      </p:sp>
      <p:sp>
        <p:nvSpPr>
          <p:cNvPr id="11266" name="Rectangle 2"/>
          <p:cNvSpPr>
            <a:spLocks noGrp="1" noChangeArrowheads="1"/>
          </p:cNvSpPr>
          <p:nvPr>
            <p:ph type="title"/>
          </p:nvPr>
        </p:nvSpPr>
        <p:spPr/>
        <p:txBody>
          <a:bodyPr/>
          <a:lstStyle/>
          <a:p>
            <a:r>
              <a:rPr lang="en-US" smtClean="0"/>
              <a:t>Definition ..development </a:t>
            </a:r>
          </a:p>
        </p:txBody>
      </p:sp>
      <p:sp>
        <p:nvSpPr>
          <p:cNvPr id="11267" name="Rectangle 3"/>
          <p:cNvSpPr>
            <a:spLocks noGrp="1" noChangeArrowheads="1"/>
          </p:cNvSpPr>
          <p:nvPr>
            <p:ph type="body" idx="1"/>
          </p:nvPr>
        </p:nvSpPr>
        <p:spPr/>
        <p:txBody>
          <a:bodyPr/>
          <a:lstStyle/>
          <a:p>
            <a:pPr>
              <a:lnSpc>
                <a:spcPct val="90000"/>
              </a:lnSpc>
            </a:pPr>
            <a:r>
              <a:rPr lang="en-US" dirty="0" smtClean="0"/>
              <a:t>Is any learning activity which is directed toward future needs rather than present needs, and which is concerned more with career growth than immediate performances. </a:t>
            </a:r>
          </a:p>
          <a:p>
            <a:pPr>
              <a:lnSpc>
                <a:spcPct val="90000"/>
              </a:lnSpc>
            </a:pPr>
            <a:r>
              <a:rPr lang="en-US" dirty="0" err="1" smtClean="0">
                <a:latin typeface="DL-Paras.." pitchFamily="2" charset="0"/>
              </a:rPr>
              <a:t>wkd</a:t>
            </a:r>
            <a:r>
              <a:rPr lang="en-US" dirty="0" smtClean="0">
                <a:latin typeface="DL-Paras.." pitchFamily="2" charset="0"/>
              </a:rPr>
              <a:t>.; </a:t>
            </a:r>
            <a:r>
              <a:rPr lang="en-US" dirty="0" err="1" smtClean="0">
                <a:latin typeface="DL-Paras.." pitchFamily="2" charset="0"/>
              </a:rPr>
              <a:t>wjYH;d</a:t>
            </a:r>
            <a:r>
              <a:rPr lang="en-US" dirty="0" smtClean="0">
                <a:latin typeface="DL-Paras.." pitchFamily="2" charset="0"/>
              </a:rPr>
              <a:t> </a:t>
            </a:r>
            <a:r>
              <a:rPr lang="en-US" dirty="0" err="1" smtClean="0">
                <a:latin typeface="DL-Paras.." pitchFamily="2" charset="0"/>
              </a:rPr>
              <a:t>fmrgqlrf.k</a:t>
            </a:r>
            <a:r>
              <a:rPr lang="en-US" dirty="0" smtClean="0">
                <a:latin typeface="DL-Paras.." pitchFamily="2" charset="0"/>
              </a:rPr>
              <a:t> </a:t>
            </a:r>
            <a:r>
              <a:rPr lang="en-US" dirty="0" err="1" smtClean="0">
                <a:latin typeface="DL-Paras.." pitchFamily="2" charset="0"/>
              </a:rPr>
              <a:t>lrkq</a:t>
            </a:r>
            <a:r>
              <a:rPr lang="en-US" dirty="0" smtClean="0">
                <a:latin typeface="DL-Paras.." pitchFamily="2" charset="0"/>
              </a:rPr>
              <a:t> ,</a:t>
            </a:r>
            <a:r>
              <a:rPr lang="en-US" dirty="0" err="1" smtClean="0">
                <a:latin typeface="DL-Paras.." pitchFamily="2" charset="0"/>
              </a:rPr>
              <a:t>nk</a:t>
            </a:r>
            <a:r>
              <a:rPr lang="en-US" dirty="0" smtClean="0">
                <a:latin typeface="DL-Paras.." pitchFamily="2" charset="0"/>
              </a:rPr>
              <a:t> </a:t>
            </a:r>
            <a:r>
              <a:rPr lang="en-US" dirty="0" err="1" smtClean="0">
                <a:latin typeface="DL-Paras.." pitchFamily="2" charset="0"/>
              </a:rPr>
              <a:t>bf.Ksfus</a:t>
            </a:r>
            <a:r>
              <a:rPr lang="en-US" dirty="0" smtClean="0">
                <a:latin typeface="DL-Paras.." pitchFamily="2" charset="0"/>
              </a:rPr>
              <a:t> </a:t>
            </a:r>
            <a:r>
              <a:rPr lang="en-US" dirty="0" err="1" smtClean="0">
                <a:latin typeface="DL-Paras.." pitchFamily="2" charset="0"/>
              </a:rPr>
              <a:t>l%shdj,shls</a:t>
            </a:r>
            <a:r>
              <a:rPr lang="en-US" dirty="0" smtClean="0">
                <a:latin typeface="DL-Paras.." pitchFamily="2" charset="0"/>
              </a:rPr>
              <a:t> </a:t>
            </a:r>
            <a:endParaRPr lang="en-US" u="sng"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1267">
                                            <p:txEl>
                                              <p:pRg st="0" end="0"/>
                                            </p:txEl>
                                          </p:spTgt>
                                        </p:tgtEl>
                                        <p:attrNameLst>
                                          <p:attrName>style.visibility</p:attrName>
                                        </p:attrNameLst>
                                      </p:cBhvr>
                                      <p:to>
                                        <p:strVal val="visible"/>
                                      </p:to>
                                    </p:set>
                                    <p:anim calcmode="discrete" valueType="clr">
                                      <p:cBhvr override="childStyle">
                                        <p:cTn id="14" dur="80"/>
                                        <p:tgtEl>
                                          <p:spTgt spid="1126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1267">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11267">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11267">
                                            <p:txEl>
                                              <p:pRg st="1" end="1"/>
                                            </p:txEl>
                                          </p:spTgt>
                                        </p:tgtEl>
                                        <p:attrNameLst>
                                          <p:attrName>style.visibility</p:attrName>
                                        </p:attrNameLst>
                                      </p:cBhvr>
                                      <p:to>
                                        <p:strVal val="visible"/>
                                      </p:to>
                                    </p:set>
                                    <p:anim calcmode="discrete" valueType="clr">
                                      <p:cBhvr override="childStyle">
                                        <p:cTn id="21" dur="80"/>
                                        <p:tgtEl>
                                          <p:spTgt spid="1126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267">
                                            <p:txEl>
                                              <p:pRg st="1" end="1"/>
                                            </p:txEl>
                                          </p:spTgt>
                                        </p:tgtEl>
                                        <p:attrNameLst>
                                          <p:attrName>fillcolor</p:attrName>
                                        </p:attrNameLst>
                                      </p:cBhvr>
                                      <p:tavLst>
                                        <p:tav tm="0">
                                          <p:val>
                                            <p:clrVal>
                                              <a:schemeClr val="accent2"/>
                                            </p:clrVal>
                                          </p:val>
                                        </p:tav>
                                        <p:tav tm="50000">
                                          <p:val>
                                            <p:clrVal>
                                              <a:schemeClr val="hlink"/>
                                            </p:clrVal>
                                          </p:val>
                                        </p:tav>
                                      </p:tavLst>
                                    </p:anim>
                                    <p:set>
                                      <p:cBhvr>
                                        <p:cTn id="23" dur="80"/>
                                        <p:tgtEl>
                                          <p:spTgt spid="11267">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Prof: W.P.Gamini de Alwis, Senior Lecturer</a:t>
            </a:r>
          </a:p>
        </p:txBody>
      </p:sp>
      <p:sp>
        <p:nvSpPr>
          <p:cNvPr id="5" name="Slide Number Placeholder 5"/>
          <p:cNvSpPr>
            <a:spLocks noGrp="1"/>
          </p:cNvSpPr>
          <p:nvPr>
            <p:ph type="sldNum" sz="quarter" idx="12"/>
          </p:nvPr>
        </p:nvSpPr>
        <p:spPr/>
        <p:txBody>
          <a:bodyPr/>
          <a:lstStyle/>
          <a:p>
            <a:pPr>
              <a:defRPr/>
            </a:pPr>
            <a:fld id="{12C85EF8-C469-41A3-A7EB-E44E7B0B134D}" type="slidenum">
              <a:rPr lang="en-US"/>
              <a:pPr>
                <a:defRPr/>
              </a:pPr>
              <a:t>7</a:t>
            </a:fld>
            <a:endParaRPr lang="en-US"/>
          </a:p>
        </p:txBody>
      </p:sp>
      <p:sp>
        <p:nvSpPr>
          <p:cNvPr id="13314" name="Rectangle 2"/>
          <p:cNvSpPr>
            <a:spLocks noGrp="1" noChangeArrowheads="1"/>
          </p:cNvSpPr>
          <p:nvPr>
            <p:ph type="title"/>
          </p:nvPr>
        </p:nvSpPr>
        <p:spPr/>
        <p:txBody>
          <a:bodyPr/>
          <a:lstStyle/>
          <a:p>
            <a:r>
              <a:rPr lang="en-US" smtClean="0"/>
              <a:t>Definition..Training  </a:t>
            </a:r>
          </a:p>
        </p:txBody>
      </p:sp>
      <p:sp>
        <p:nvSpPr>
          <p:cNvPr id="13315" name="Rectangle 3"/>
          <p:cNvSpPr>
            <a:spLocks noGrp="1" noChangeArrowheads="1"/>
          </p:cNvSpPr>
          <p:nvPr>
            <p:ph type="body" idx="1"/>
          </p:nvPr>
        </p:nvSpPr>
        <p:spPr/>
        <p:txBody>
          <a:bodyPr rtlCol="0">
            <a:normAutofit lnSpcReduction="10000"/>
          </a:bodyPr>
          <a:lstStyle/>
          <a:p>
            <a:pPr fontAlgn="auto">
              <a:spcAft>
                <a:spcPts val="0"/>
              </a:spcAft>
              <a:buFont typeface="Arial" pitchFamily="34" charset="0"/>
              <a:buChar char="•"/>
              <a:defRPr/>
            </a:pPr>
            <a:r>
              <a:rPr lang="en-US" sz="2800" dirty="0" smtClean="0"/>
              <a:t>Training is any learning activity, which is directed toward the acquisition of specific knowledge and skill for the purpose or an occupation or task. The focus of training is the job or task.</a:t>
            </a:r>
          </a:p>
          <a:p>
            <a:pPr fontAlgn="auto">
              <a:spcAft>
                <a:spcPts val="0"/>
              </a:spcAft>
              <a:buFont typeface="Arial" pitchFamily="34" charset="0"/>
              <a:buChar char="•"/>
              <a:defRPr/>
            </a:pPr>
            <a:r>
              <a:rPr lang="en-US" sz="2800" dirty="0" smtClean="0"/>
              <a:t>Is planned process to modify attitudes, knowledge, skill, or behavior through learning experiences to achieve performances in activity or range of activity </a:t>
            </a:r>
          </a:p>
          <a:p>
            <a:pPr>
              <a:defRPr/>
            </a:pPr>
            <a:r>
              <a:rPr lang="en-US" sz="2800" dirty="0" err="1" smtClean="0">
                <a:latin typeface="DL-Paras.." pitchFamily="2" charset="0"/>
              </a:rPr>
              <a:t>oekg</a:t>
            </a:r>
            <a:r>
              <a:rPr lang="en-US" sz="2800" dirty="0" smtClean="0">
                <a:latin typeface="DL-Paras.." pitchFamily="2" charset="0"/>
              </a:rPr>
              <a:t> </a:t>
            </a:r>
            <a:r>
              <a:rPr lang="en-US" sz="2800" dirty="0" err="1" smtClean="0">
                <a:latin typeface="DL-Paras.." pitchFamily="2" charset="0"/>
              </a:rPr>
              <a:t>lrkq</a:t>
            </a:r>
            <a:r>
              <a:rPr lang="en-US" sz="2800" dirty="0" smtClean="0">
                <a:latin typeface="DL-Paras.." pitchFamily="2" charset="0"/>
              </a:rPr>
              <a:t> ,</a:t>
            </a:r>
            <a:r>
              <a:rPr lang="en-US" sz="2800" dirty="0" err="1" smtClean="0">
                <a:latin typeface="DL-Paras.." pitchFamily="2" charset="0"/>
              </a:rPr>
              <a:t>nk</a:t>
            </a:r>
            <a:r>
              <a:rPr lang="en-US" sz="2800" dirty="0" smtClean="0">
                <a:latin typeface="DL-Paras.." pitchFamily="2" charset="0"/>
              </a:rPr>
              <a:t> /</a:t>
            </a:r>
            <a:r>
              <a:rPr lang="en-US" sz="2800" dirty="0" err="1" smtClean="0">
                <a:latin typeface="DL-Paras.." pitchFamily="2" charset="0"/>
              </a:rPr>
              <a:t>lshdj</a:t>
            </a:r>
            <a:r>
              <a:rPr lang="en-US" sz="2800" dirty="0" smtClean="0">
                <a:latin typeface="DL-Paras.." pitchFamily="2" charset="0"/>
              </a:rPr>
              <a:t> </a:t>
            </a:r>
            <a:r>
              <a:rPr lang="en-US" sz="2800" dirty="0" err="1" smtClean="0">
                <a:latin typeface="DL-Paras.." pitchFamily="2" charset="0"/>
              </a:rPr>
              <a:t>fyda</a:t>
            </a:r>
            <a:r>
              <a:rPr lang="en-US" sz="2800" dirty="0" smtClean="0">
                <a:latin typeface="DL-Paras.." pitchFamily="2" charset="0"/>
              </a:rPr>
              <a:t> </a:t>
            </a:r>
            <a:r>
              <a:rPr lang="en-US" sz="2800" dirty="0" err="1" smtClean="0">
                <a:latin typeface="DL-Paras.." pitchFamily="2" charset="0"/>
              </a:rPr>
              <a:t>ldraHka</a:t>
            </a:r>
            <a:r>
              <a:rPr lang="en-US" sz="2800" dirty="0" smtClean="0">
                <a:latin typeface="DL-Paras.." pitchFamily="2" charset="0"/>
              </a:rPr>
              <a:t> </a:t>
            </a:r>
            <a:r>
              <a:rPr lang="en-US" sz="2800" dirty="0" err="1" smtClean="0">
                <a:latin typeface="DL-Paras.." pitchFamily="2" charset="0"/>
              </a:rPr>
              <a:t>jvd</a:t>
            </a:r>
            <a:r>
              <a:rPr lang="en-US" sz="2800" dirty="0" smtClean="0">
                <a:latin typeface="DL-Paras.." pitchFamily="2" charset="0"/>
              </a:rPr>
              <a:t> </a:t>
            </a:r>
            <a:r>
              <a:rPr lang="en-US" sz="2800" dirty="0" err="1" smtClean="0">
                <a:latin typeface="DL-Paras.." pitchFamily="2" charset="0"/>
              </a:rPr>
              <a:t>fyd|ska</a:t>
            </a:r>
            <a:r>
              <a:rPr lang="en-US" sz="2800" dirty="0" smtClean="0">
                <a:latin typeface="DL-Paras.." pitchFamily="2" charset="0"/>
              </a:rPr>
              <a:t> </a:t>
            </a:r>
            <a:r>
              <a:rPr lang="en-US" sz="2800" dirty="0" err="1" smtClean="0">
                <a:latin typeface="DL-Paras.." pitchFamily="2" charset="0"/>
              </a:rPr>
              <a:t>lsrsug</a:t>
            </a:r>
            <a:r>
              <a:rPr lang="en-US" sz="2800" dirty="0" smtClean="0">
                <a:latin typeface="DL-Paras.." pitchFamily="2" charset="0"/>
              </a:rPr>
              <a:t> </a:t>
            </a:r>
            <a:r>
              <a:rPr lang="en-US" sz="2800" dirty="0" err="1" smtClean="0">
                <a:latin typeface="DL-Paras.." pitchFamily="2" charset="0"/>
              </a:rPr>
              <a:t>wjYH</a:t>
            </a:r>
            <a:r>
              <a:rPr lang="en-US" sz="2800" dirty="0" smtClean="0">
                <a:latin typeface="DL-Paras.." pitchFamily="2" charset="0"/>
              </a:rPr>
              <a:t> </a:t>
            </a:r>
            <a:r>
              <a:rPr lang="en-US" sz="2800" dirty="0" err="1" smtClean="0">
                <a:latin typeface="DL-Paras.." pitchFamily="2" charset="0"/>
              </a:rPr>
              <a:t>oeKqu</a:t>
            </a:r>
            <a:r>
              <a:rPr lang="en-US" sz="2800" dirty="0" smtClean="0">
                <a:latin typeface="DL-Paras.." pitchFamily="2" charset="0"/>
              </a:rPr>
              <a:t> l=</a:t>
            </a:r>
            <a:r>
              <a:rPr lang="en-US" sz="2800" dirty="0" err="1" smtClean="0">
                <a:latin typeface="DL-Paras.." pitchFamily="2" charset="0"/>
              </a:rPr>
              <a:t>I,;d</a:t>
            </a:r>
            <a:r>
              <a:rPr lang="en-US" sz="2800" dirty="0" smtClean="0">
                <a:latin typeface="DL-Paras.." pitchFamily="2" charset="0"/>
              </a:rPr>
              <a:t> </a:t>
            </a:r>
            <a:r>
              <a:rPr lang="en-US" sz="2800" dirty="0" err="1" smtClean="0">
                <a:latin typeface="DL-Paras.." pitchFamily="2" charset="0"/>
              </a:rPr>
              <a:t>yd</a:t>
            </a:r>
            <a:r>
              <a:rPr lang="en-US" sz="2800" dirty="0" smtClean="0">
                <a:latin typeface="DL-Paras.." pitchFamily="2" charset="0"/>
              </a:rPr>
              <a:t> </a:t>
            </a:r>
            <a:r>
              <a:rPr lang="en-US" sz="2800" dirty="0" err="1" smtClean="0">
                <a:latin typeface="DL-Paras.." pitchFamily="2" charset="0"/>
              </a:rPr>
              <a:t>wdl,am</a:t>
            </a:r>
            <a:r>
              <a:rPr lang="en-US" sz="2800" dirty="0" smtClean="0">
                <a:latin typeface="DL-Paras.." pitchFamily="2" charset="0"/>
              </a:rPr>
              <a:t> </a:t>
            </a:r>
            <a:r>
              <a:rPr lang="en-US" sz="2800" dirty="0" err="1" smtClean="0">
                <a:latin typeface="DL-Paras.." pitchFamily="2" charset="0"/>
              </a:rPr>
              <a:t>jraOkh</a:t>
            </a:r>
            <a:r>
              <a:rPr lang="en-US" sz="2800" dirty="0" smtClean="0">
                <a:latin typeface="DL-Paras.." pitchFamily="2" charset="0"/>
              </a:rPr>
              <a:t> </a:t>
            </a:r>
            <a:r>
              <a:rPr lang="en-US" sz="2800" dirty="0" err="1" smtClean="0">
                <a:latin typeface="DL-Paras.." pitchFamily="2" charset="0"/>
              </a:rPr>
              <a:t>lsrsfus</a:t>
            </a:r>
            <a:r>
              <a:rPr lang="en-US" sz="2800" dirty="0" smtClean="0">
                <a:latin typeface="DL-Paras.." pitchFamily="2" charset="0"/>
              </a:rPr>
              <a:t> </a:t>
            </a:r>
            <a:r>
              <a:rPr lang="en-US" sz="2800" dirty="0" err="1" smtClean="0">
                <a:latin typeface="DL-Paras.." pitchFamily="2" charset="0"/>
              </a:rPr>
              <a:t>wruqKska</a:t>
            </a:r>
            <a:r>
              <a:rPr lang="en-US" sz="2800" dirty="0" smtClean="0">
                <a:latin typeface="DL-Paras.." pitchFamily="2" charset="0"/>
              </a:rPr>
              <a:t> </a:t>
            </a:r>
            <a:r>
              <a:rPr lang="en-US" sz="2800" dirty="0" err="1" smtClean="0">
                <a:latin typeface="DL-Paras.." pitchFamily="2" charset="0"/>
              </a:rPr>
              <a:t>lrkq</a:t>
            </a:r>
            <a:r>
              <a:rPr lang="en-US" sz="2800" dirty="0" smtClean="0">
                <a:latin typeface="DL-Paras.." pitchFamily="2" charset="0"/>
              </a:rPr>
              <a:t> ,</a:t>
            </a:r>
            <a:r>
              <a:rPr lang="en-US" sz="2800" dirty="0" err="1" smtClean="0">
                <a:latin typeface="DL-Paras.." pitchFamily="2" charset="0"/>
              </a:rPr>
              <a:t>nk</a:t>
            </a:r>
            <a:r>
              <a:rPr lang="en-US" sz="2800" dirty="0" smtClean="0">
                <a:latin typeface="DL-Paras.." pitchFamily="2" charset="0"/>
              </a:rPr>
              <a:t> </a:t>
            </a:r>
            <a:r>
              <a:rPr lang="en-US" sz="2800" dirty="0" err="1" smtClean="0">
                <a:latin typeface="DL-Paras.." pitchFamily="2" charset="0"/>
              </a:rPr>
              <a:t>bf.Ksfus</a:t>
            </a:r>
            <a:r>
              <a:rPr lang="en-US" sz="2800" dirty="0" smtClean="0">
                <a:latin typeface="DL-Paras.." pitchFamily="2" charset="0"/>
              </a:rPr>
              <a:t> </a:t>
            </a:r>
            <a:r>
              <a:rPr lang="en-US" sz="2800" dirty="0" err="1" smtClean="0">
                <a:latin typeface="DL-Paras.." pitchFamily="2" charset="0"/>
              </a:rPr>
              <a:t>l%shdj,shls</a:t>
            </a:r>
            <a:r>
              <a:rPr lang="en-US" sz="2800" dirty="0" smtClean="0">
                <a:latin typeface="DL-Paras.." pitchFamily="2" charset="0"/>
              </a:rPr>
              <a:t> </a:t>
            </a:r>
            <a:endParaRPr lang="en-US" sz="2800" dirty="0" smtClean="0"/>
          </a:p>
          <a:p>
            <a:pPr fontAlgn="auto">
              <a:spcAft>
                <a:spcPts val="0"/>
              </a:spcAft>
              <a:buFont typeface="Arial" pitchFamily="34" charset="0"/>
              <a:buChar char="•"/>
              <a:defRPr/>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1000"/>
                                        <p:tgtEl>
                                          <p:spTgt spid="13314"/>
                                        </p:tgtEl>
                                      </p:cBhvr>
                                    </p:animEffect>
                                    <p:anim calcmode="lin" valueType="num">
                                      <p:cBhvr>
                                        <p:cTn id="8" dur="1000" fill="hold"/>
                                        <p:tgtEl>
                                          <p:spTgt spid="13314"/>
                                        </p:tgtEl>
                                        <p:attrNameLst>
                                          <p:attrName>ppt_x</p:attrName>
                                        </p:attrNameLst>
                                      </p:cBhvr>
                                      <p:tavLst>
                                        <p:tav tm="0">
                                          <p:val>
                                            <p:strVal val="#ppt_x"/>
                                          </p:val>
                                        </p:tav>
                                        <p:tav tm="100000">
                                          <p:val>
                                            <p:strVal val="#ppt_x"/>
                                          </p:val>
                                        </p:tav>
                                      </p:tavLst>
                                    </p:anim>
                                    <p:anim calcmode="lin" valueType="num">
                                      <p:cBhvr>
                                        <p:cTn id="9"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3315">
                                            <p:txEl>
                                              <p:pRg st="0" end="0"/>
                                            </p:txEl>
                                          </p:spTgt>
                                        </p:tgtEl>
                                        <p:attrNameLst>
                                          <p:attrName>style.visibility</p:attrName>
                                        </p:attrNameLst>
                                      </p:cBhvr>
                                      <p:to>
                                        <p:strVal val="visible"/>
                                      </p:to>
                                    </p:set>
                                    <p:anim calcmode="discrete" valueType="clr">
                                      <p:cBhvr override="childStyle">
                                        <p:cTn id="14" dur="80"/>
                                        <p:tgtEl>
                                          <p:spTgt spid="1331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3315">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13315">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3315">
                                            <p:txEl>
                                              <p:pRg st="1" end="1"/>
                                            </p:txEl>
                                          </p:spTgt>
                                        </p:tgtEl>
                                        <p:attrNameLst>
                                          <p:attrName>style.visibility</p:attrName>
                                        </p:attrNameLst>
                                      </p:cBhvr>
                                      <p:to>
                                        <p:strVal val="visible"/>
                                      </p:to>
                                    </p:set>
                                    <p:anim calcmode="discrete" valueType="clr">
                                      <p:cBhvr override="childStyle">
                                        <p:cTn id="21" dur="80"/>
                                        <p:tgtEl>
                                          <p:spTgt spid="1331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3315">
                                            <p:txEl>
                                              <p:pRg st="1" end="1"/>
                                            </p:txEl>
                                          </p:spTgt>
                                        </p:tgtEl>
                                        <p:attrNameLst>
                                          <p:attrName>fillcolor</p:attrName>
                                        </p:attrNameLst>
                                      </p:cBhvr>
                                      <p:tavLst>
                                        <p:tav tm="0">
                                          <p:val>
                                            <p:clrVal>
                                              <a:schemeClr val="accent2"/>
                                            </p:clrVal>
                                          </p:val>
                                        </p:tav>
                                        <p:tav tm="50000">
                                          <p:val>
                                            <p:clrVal>
                                              <a:schemeClr val="hlink"/>
                                            </p:clrVal>
                                          </p:val>
                                        </p:tav>
                                      </p:tavLst>
                                    </p:anim>
                                    <p:set>
                                      <p:cBhvr>
                                        <p:cTn id="23" dur="80"/>
                                        <p:tgtEl>
                                          <p:spTgt spid="13315">
                                            <p:txEl>
                                              <p:pRg st="1" end="1"/>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3315">
                                            <p:txEl>
                                              <p:pRg st="2" end="2"/>
                                            </p:txEl>
                                          </p:spTgt>
                                        </p:tgtEl>
                                        <p:attrNameLst>
                                          <p:attrName>style.visibility</p:attrName>
                                        </p:attrNameLst>
                                      </p:cBhvr>
                                      <p:to>
                                        <p:strVal val="visible"/>
                                      </p:to>
                                    </p:set>
                                    <p:anim calcmode="discrete" valueType="clr">
                                      <p:cBhvr override="childStyle">
                                        <p:cTn id="28" dur="80"/>
                                        <p:tgtEl>
                                          <p:spTgt spid="1331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3315">
                                            <p:txEl>
                                              <p:pRg st="2" end="2"/>
                                            </p:txEl>
                                          </p:spTgt>
                                        </p:tgtEl>
                                        <p:attrNameLst>
                                          <p:attrName>fillcolor</p:attrName>
                                        </p:attrNameLst>
                                      </p:cBhvr>
                                      <p:tavLst>
                                        <p:tav tm="0">
                                          <p:val>
                                            <p:clrVal>
                                              <a:schemeClr val="accent2"/>
                                            </p:clrVal>
                                          </p:val>
                                        </p:tav>
                                        <p:tav tm="50000">
                                          <p:val>
                                            <p:clrVal>
                                              <a:schemeClr val="hlink"/>
                                            </p:clrVal>
                                          </p:val>
                                        </p:tav>
                                      </p:tavLst>
                                    </p:anim>
                                    <p:set>
                                      <p:cBhvr>
                                        <p:cTn id="30" dur="80"/>
                                        <p:tgtEl>
                                          <p:spTgt spid="13315">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Prof: W.P.Gamini de Alwis, Senior Lecturer</a:t>
            </a:r>
          </a:p>
        </p:txBody>
      </p:sp>
      <p:sp>
        <p:nvSpPr>
          <p:cNvPr id="5" name="Slide Number Placeholder 5"/>
          <p:cNvSpPr>
            <a:spLocks noGrp="1"/>
          </p:cNvSpPr>
          <p:nvPr>
            <p:ph type="sldNum" sz="quarter" idx="12"/>
          </p:nvPr>
        </p:nvSpPr>
        <p:spPr/>
        <p:txBody>
          <a:bodyPr/>
          <a:lstStyle/>
          <a:p>
            <a:pPr>
              <a:defRPr/>
            </a:pPr>
            <a:fld id="{42D0554A-F1C5-4A21-9D19-14FAB729369E}" type="slidenum">
              <a:rPr lang="en-US"/>
              <a:pPr>
                <a:defRPr/>
              </a:pPr>
              <a:t>8</a:t>
            </a:fld>
            <a:endParaRPr lang="en-US"/>
          </a:p>
        </p:txBody>
      </p:sp>
      <p:sp>
        <p:nvSpPr>
          <p:cNvPr id="7172" name="Rectangle 2"/>
          <p:cNvSpPr>
            <a:spLocks noGrp="1" noChangeArrowheads="1"/>
          </p:cNvSpPr>
          <p:nvPr>
            <p:ph type="title"/>
          </p:nvPr>
        </p:nvSpPr>
        <p:spPr/>
        <p:txBody>
          <a:bodyPr/>
          <a:lstStyle/>
          <a:p>
            <a:r>
              <a:rPr lang="en-US" dirty="0" smtClean="0"/>
              <a:t>What is Learning- definition</a:t>
            </a:r>
          </a:p>
        </p:txBody>
      </p:sp>
      <p:sp>
        <p:nvSpPr>
          <p:cNvPr id="7173" name="Rectangle 3"/>
          <p:cNvSpPr>
            <a:spLocks noGrp="1" noChangeArrowheads="1"/>
          </p:cNvSpPr>
          <p:nvPr>
            <p:ph type="body" idx="1"/>
          </p:nvPr>
        </p:nvSpPr>
        <p:spPr>
          <a:xfrm>
            <a:off x="304800" y="1295400"/>
            <a:ext cx="8382000" cy="4830763"/>
          </a:xfrm>
        </p:spPr>
        <p:txBody>
          <a:bodyPr rtlCol="0">
            <a:normAutofit lnSpcReduction="10000"/>
          </a:bodyPr>
          <a:lstStyle/>
          <a:p>
            <a:pPr fontAlgn="auto">
              <a:lnSpc>
                <a:spcPct val="90000"/>
              </a:lnSpc>
              <a:spcAft>
                <a:spcPts val="0"/>
              </a:spcAft>
              <a:buFont typeface="Arial" pitchFamily="34" charset="0"/>
              <a:buChar char="•"/>
              <a:defRPr/>
            </a:pPr>
            <a:r>
              <a:rPr lang="en-US" dirty="0" smtClean="0"/>
              <a:t>Learning is </a:t>
            </a:r>
            <a:r>
              <a:rPr lang="en-US" b="1" dirty="0" smtClean="0"/>
              <a:t>relatively permanent change </a:t>
            </a:r>
            <a:r>
              <a:rPr lang="en-US" dirty="0" smtClean="0"/>
              <a:t>in behavior, which reflects knowledge, understanding, or skill achieved through experience </a:t>
            </a:r>
            <a:r>
              <a:rPr lang="en-US" dirty="0" smtClean="0">
                <a:latin typeface="DL-Paras.." pitchFamily="2" charset="0"/>
              </a:rPr>
              <a:t>  </a:t>
            </a:r>
          </a:p>
          <a:p>
            <a:pPr fontAlgn="auto">
              <a:lnSpc>
                <a:spcPct val="90000"/>
              </a:lnSpc>
              <a:spcAft>
                <a:spcPts val="0"/>
              </a:spcAft>
              <a:buFont typeface="Arial" pitchFamily="34" charset="0"/>
              <a:buChar char="•"/>
              <a:defRPr/>
            </a:pPr>
            <a:r>
              <a:rPr lang="en-US" dirty="0" err="1" smtClean="0">
                <a:latin typeface="DL-Paras.." pitchFamily="2" charset="0"/>
              </a:rPr>
              <a:t>bf.Ksu</a:t>
            </a:r>
            <a:r>
              <a:rPr lang="en-US" dirty="0" smtClean="0">
                <a:latin typeface="DL-Paras.." pitchFamily="2" charset="0"/>
              </a:rPr>
              <a:t> </a:t>
            </a:r>
            <a:r>
              <a:rPr lang="en-US" dirty="0" err="1" smtClean="0">
                <a:latin typeface="DL-Paras.." pitchFamily="2" charset="0"/>
              </a:rPr>
              <a:t>hkq</a:t>
            </a:r>
            <a:r>
              <a:rPr lang="en-US" dirty="0" smtClean="0">
                <a:latin typeface="DL-Paras.." pitchFamily="2" charset="0"/>
              </a:rPr>
              <a:t> </a:t>
            </a:r>
            <a:r>
              <a:rPr lang="en-US" dirty="0" err="1" smtClean="0">
                <a:latin typeface="DL-Paras.." pitchFamily="2" charset="0"/>
              </a:rPr>
              <a:t>w;aoelsus</a:t>
            </a:r>
            <a:r>
              <a:rPr lang="en-US" dirty="0" smtClean="0">
                <a:latin typeface="DL-Paras.." pitchFamily="2" charset="0"/>
              </a:rPr>
              <a:t> ;=,</a:t>
            </a:r>
            <a:r>
              <a:rPr lang="en-US" dirty="0" err="1" smtClean="0">
                <a:latin typeface="DL-Paras.." pitchFamily="2" charset="0"/>
              </a:rPr>
              <a:t>ska</a:t>
            </a:r>
            <a:r>
              <a:rPr lang="en-US" dirty="0" smtClean="0">
                <a:latin typeface="DL-Paras.." pitchFamily="2" charset="0"/>
              </a:rPr>
              <a:t> ,</a:t>
            </a:r>
            <a:r>
              <a:rPr lang="en-US" dirty="0" err="1" smtClean="0">
                <a:latin typeface="DL-Paras.." pitchFamily="2" charset="0"/>
              </a:rPr>
              <a:t>nd</a:t>
            </a:r>
            <a:r>
              <a:rPr lang="en-US" dirty="0" smtClean="0">
                <a:latin typeface="DL-Paras.." pitchFamily="2" charset="0"/>
              </a:rPr>
              <a:t>.;a  </a:t>
            </a:r>
            <a:r>
              <a:rPr lang="en-US" dirty="0" err="1" smtClean="0">
                <a:latin typeface="DL-Paras.." pitchFamily="2" charset="0"/>
              </a:rPr>
              <a:t>oeKqu</a:t>
            </a:r>
            <a:r>
              <a:rPr lang="en-US" dirty="0" smtClean="0">
                <a:latin typeface="DL-Paras.." pitchFamily="2" charset="0"/>
              </a:rPr>
              <a:t> </a:t>
            </a:r>
            <a:r>
              <a:rPr lang="en-US" dirty="0" err="1" smtClean="0">
                <a:latin typeface="DL-Paras.." pitchFamily="2" charset="0"/>
              </a:rPr>
              <a:t>wjfndaOh</a:t>
            </a:r>
            <a:r>
              <a:rPr lang="en-US" dirty="0" smtClean="0">
                <a:latin typeface="DL-Paras.." pitchFamily="2" charset="0"/>
              </a:rPr>
              <a:t> l=</a:t>
            </a:r>
            <a:r>
              <a:rPr lang="en-US" dirty="0" err="1" smtClean="0">
                <a:latin typeface="DL-Paras.." pitchFamily="2" charset="0"/>
              </a:rPr>
              <a:t>I,;d</a:t>
            </a:r>
            <a:r>
              <a:rPr lang="en-US" dirty="0" smtClean="0">
                <a:latin typeface="DL-Paras.." pitchFamily="2" charset="0"/>
              </a:rPr>
              <a:t> </a:t>
            </a:r>
            <a:r>
              <a:rPr lang="en-US" dirty="0" err="1" smtClean="0">
                <a:latin typeface="DL-Paras.." pitchFamily="2" charset="0"/>
              </a:rPr>
              <a:t>jsoydmdk</a:t>
            </a:r>
            <a:r>
              <a:rPr lang="en-US" dirty="0" smtClean="0">
                <a:latin typeface="DL-Paras.." pitchFamily="2" charset="0"/>
              </a:rPr>
              <a:t> </a:t>
            </a:r>
            <a:r>
              <a:rPr lang="en-US" dirty="0" err="1" smtClean="0">
                <a:latin typeface="DL-Paras.." pitchFamily="2" charset="0"/>
              </a:rPr>
              <a:t>yeisrsfus</a:t>
            </a:r>
            <a:r>
              <a:rPr lang="en-US" dirty="0" smtClean="0">
                <a:latin typeface="DL-Paras.." pitchFamily="2" charset="0"/>
              </a:rPr>
              <a:t> </a:t>
            </a:r>
            <a:r>
              <a:rPr lang="en-US" dirty="0" err="1" smtClean="0">
                <a:latin typeface="DL-Paras.." pitchFamily="2" charset="0"/>
              </a:rPr>
              <a:t>we;sjk</a:t>
            </a:r>
            <a:r>
              <a:rPr lang="en-US" dirty="0" smtClean="0">
                <a:latin typeface="DL-Paras.." pitchFamily="2" charset="0"/>
              </a:rPr>
              <a:t> </a:t>
            </a:r>
            <a:r>
              <a:rPr lang="en-US" dirty="0" err="1" smtClean="0">
                <a:latin typeface="DL-Paras.." pitchFamily="2" charset="0"/>
              </a:rPr>
              <a:t>ia:djr</a:t>
            </a:r>
            <a:r>
              <a:rPr lang="en-US" dirty="0" smtClean="0">
                <a:latin typeface="DL-Paras.." pitchFamily="2" charset="0"/>
              </a:rPr>
              <a:t> </a:t>
            </a:r>
            <a:r>
              <a:rPr lang="en-US" dirty="0" err="1" smtClean="0">
                <a:latin typeface="DL-Paras.." pitchFamily="2" charset="0"/>
              </a:rPr>
              <a:t>fjkialush</a:t>
            </a:r>
            <a:endParaRPr lang="en-US" dirty="0" smtClean="0"/>
          </a:p>
          <a:p>
            <a:pPr>
              <a:lnSpc>
                <a:spcPct val="90000"/>
              </a:lnSpc>
              <a:defRPr/>
            </a:pPr>
            <a:r>
              <a:rPr lang="en-US" dirty="0" smtClean="0"/>
              <a:t>Learning is </a:t>
            </a:r>
            <a:r>
              <a:rPr lang="en-US" b="1" dirty="0" smtClean="0"/>
              <a:t>an adaptive process </a:t>
            </a:r>
            <a:r>
              <a:rPr lang="en-US" dirty="0" smtClean="0"/>
              <a:t>because it enhance our ability to change</a:t>
            </a:r>
            <a:r>
              <a:rPr lang="en-US" dirty="0" smtClean="0">
                <a:latin typeface="DL-Paras.." pitchFamily="2" charset="0"/>
              </a:rPr>
              <a:t> </a:t>
            </a:r>
            <a:r>
              <a:rPr lang="en-US" dirty="0" err="1" smtClean="0">
                <a:latin typeface="DL-Paras.." pitchFamily="2" charset="0"/>
              </a:rPr>
              <a:t>bf.Ksu</a:t>
            </a:r>
            <a:r>
              <a:rPr lang="en-US" dirty="0" smtClean="0">
                <a:latin typeface="DL-Paras.." pitchFamily="2" charset="0"/>
              </a:rPr>
              <a:t> .</a:t>
            </a:r>
            <a:r>
              <a:rPr lang="en-US" dirty="0" err="1" smtClean="0">
                <a:latin typeface="DL-Paras.." pitchFamily="2" charset="0"/>
              </a:rPr>
              <a:t>e,mSfus</a:t>
            </a:r>
            <a:r>
              <a:rPr lang="en-US" dirty="0" smtClean="0">
                <a:latin typeface="DL-Paras.." pitchFamily="2" charset="0"/>
              </a:rPr>
              <a:t> </a:t>
            </a:r>
            <a:r>
              <a:rPr lang="en-US" dirty="0" err="1" smtClean="0">
                <a:latin typeface="DL-Paras.." pitchFamily="2" charset="0"/>
              </a:rPr>
              <a:t>l%shdj,shls</a:t>
            </a:r>
            <a:r>
              <a:rPr lang="en-US" dirty="0" smtClean="0">
                <a:latin typeface="DL-Paras.." pitchFamily="2" charset="0"/>
              </a:rPr>
              <a:t> </a:t>
            </a:r>
            <a:r>
              <a:rPr lang="en-US" dirty="0" err="1" smtClean="0">
                <a:latin typeface="DL-Paras.." pitchFamily="2" charset="0"/>
              </a:rPr>
              <a:t>th</a:t>
            </a:r>
            <a:r>
              <a:rPr lang="en-US" dirty="0" smtClean="0">
                <a:latin typeface="DL-Paras.." pitchFamily="2" charset="0"/>
              </a:rPr>
              <a:t> </a:t>
            </a:r>
            <a:r>
              <a:rPr lang="en-US" dirty="0" err="1" smtClean="0">
                <a:latin typeface="DL-Paras.." pitchFamily="2" charset="0"/>
              </a:rPr>
              <a:t>wmf.a</a:t>
            </a:r>
            <a:r>
              <a:rPr lang="en-US" dirty="0" smtClean="0">
                <a:latin typeface="DL-Paras.." pitchFamily="2" charset="0"/>
              </a:rPr>
              <a:t> </a:t>
            </a:r>
            <a:r>
              <a:rPr lang="en-US" dirty="0" err="1" smtClean="0">
                <a:latin typeface="DL-Paras.." pitchFamily="2" charset="0"/>
              </a:rPr>
              <a:t>fjkiajsfus</a:t>
            </a:r>
            <a:r>
              <a:rPr lang="en-US" dirty="0" smtClean="0">
                <a:latin typeface="DL-Paras.." pitchFamily="2" charset="0"/>
              </a:rPr>
              <a:t> </a:t>
            </a:r>
            <a:r>
              <a:rPr lang="en-US" dirty="0" err="1" smtClean="0">
                <a:latin typeface="DL-Paras.." pitchFamily="2" charset="0"/>
              </a:rPr>
              <a:t>yelshdj</a:t>
            </a:r>
            <a:r>
              <a:rPr lang="en-US" dirty="0" smtClean="0">
                <a:latin typeface="DL-Paras.." pitchFamily="2" charset="0"/>
              </a:rPr>
              <a:t> </a:t>
            </a:r>
            <a:r>
              <a:rPr lang="en-US" dirty="0" err="1" smtClean="0">
                <a:latin typeface="DL-Paras.." pitchFamily="2" charset="0"/>
              </a:rPr>
              <a:t>mq,q,a</a:t>
            </a:r>
            <a:r>
              <a:rPr lang="en-US" dirty="0" smtClean="0">
                <a:latin typeface="DL-Paras.." pitchFamily="2" charset="0"/>
              </a:rPr>
              <a:t> </a:t>
            </a:r>
            <a:r>
              <a:rPr lang="en-US" dirty="0" err="1" smtClean="0">
                <a:latin typeface="DL-Paras.." pitchFamily="2" charset="0"/>
              </a:rPr>
              <a:t>lrhs</a:t>
            </a:r>
            <a:r>
              <a:rPr lang="en-US" dirty="0" smtClean="0">
                <a:latin typeface="DL-Paras.." pitchFamily="2" charset="0"/>
              </a:rPr>
              <a:t> </a:t>
            </a:r>
            <a:endParaRPr lang="en-US" dirty="0" smtClean="0"/>
          </a:p>
          <a:p>
            <a:pPr fontAlgn="auto">
              <a:lnSpc>
                <a:spcPct val="90000"/>
              </a:lnSpc>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blinds(horizontal)">
                                      <p:cBhvr>
                                        <p:cTn id="7" dur="5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173">
                                            <p:txEl>
                                              <p:pRg st="0" end="0"/>
                                            </p:txEl>
                                          </p:spTgt>
                                        </p:tgtEl>
                                        <p:attrNameLst>
                                          <p:attrName>style.visibility</p:attrName>
                                        </p:attrNameLst>
                                      </p:cBhvr>
                                      <p:to>
                                        <p:strVal val="visible"/>
                                      </p:to>
                                    </p:set>
                                    <p:animEffect transition="in" filter="checkerboard(across)">
                                      <p:cBhvr>
                                        <p:cTn id="12" dur="500"/>
                                        <p:tgtEl>
                                          <p:spTgt spid="717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173">
                                            <p:txEl>
                                              <p:pRg st="1" end="1"/>
                                            </p:txEl>
                                          </p:spTgt>
                                        </p:tgtEl>
                                        <p:attrNameLst>
                                          <p:attrName>style.visibility</p:attrName>
                                        </p:attrNameLst>
                                      </p:cBhvr>
                                      <p:to>
                                        <p:strVal val="visible"/>
                                      </p:to>
                                    </p:set>
                                    <p:animEffect transition="in" filter="checkerboard(across)">
                                      <p:cBhvr>
                                        <p:cTn id="17" dur="500"/>
                                        <p:tgtEl>
                                          <p:spTgt spid="717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173">
                                            <p:txEl>
                                              <p:pRg st="2" end="2"/>
                                            </p:txEl>
                                          </p:spTgt>
                                        </p:tgtEl>
                                        <p:attrNameLst>
                                          <p:attrName>style.visibility</p:attrName>
                                        </p:attrNameLst>
                                      </p:cBhvr>
                                      <p:to>
                                        <p:strVal val="visible"/>
                                      </p:to>
                                    </p:set>
                                    <p:animEffect transition="in" filter="checkerboard(across)">
                                      <p:cBhvr>
                                        <p:cTn id="22" dur="500"/>
                                        <p:tgtEl>
                                          <p:spTgt spid="717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Prof: W.P.Gamini de Alwis, Senior Lecturer</a:t>
            </a:r>
          </a:p>
        </p:txBody>
      </p:sp>
      <p:sp>
        <p:nvSpPr>
          <p:cNvPr id="5" name="Slide Number Placeholder 5"/>
          <p:cNvSpPr>
            <a:spLocks noGrp="1"/>
          </p:cNvSpPr>
          <p:nvPr>
            <p:ph type="sldNum" sz="quarter" idx="12"/>
          </p:nvPr>
        </p:nvSpPr>
        <p:spPr/>
        <p:txBody>
          <a:bodyPr/>
          <a:lstStyle/>
          <a:p>
            <a:pPr>
              <a:defRPr/>
            </a:pPr>
            <a:fld id="{859845FA-FA44-4A25-9171-0B512893CA7B}" type="slidenum">
              <a:rPr lang="en-US"/>
              <a:pPr>
                <a:defRPr/>
              </a:pPr>
              <a:t>9</a:t>
            </a:fld>
            <a:endParaRPr lang="en-US"/>
          </a:p>
        </p:txBody>
      </p:sp>
      <p:sp>
        <p:nvSpPr>
          <p:cNvPr id="17410" name="Rectangle 2"/>
          <p:cNvSpPr>
            <a:spLocks noGrp="1" noChangeArrowheads="1"/>
          </p:cNvSpPr>
          <p:nvPr>
            <p:ph type="title"/>
          </p:nvPr>
        </p:nvSpPr>
        <p:spPr/>
        <p:txBody>
          <a:bodyPr/>
          <a:lstStyle/>
          <a:p>
            <a:r>
              <a:rPr lang="en-US" smtClean="0"/>
              <a:t>Definition …Learning</a:t>
            </a:r>
          </a:p>
        </p:txBody>
      </p:sp>
      <p:sp>
        <p:nvSpPr>
          <p:cNvPr id="17411" name="Rectangle 3"/>
          <p:cNvSpPr>
            <a:spLocks noGrp="1" noChangeArrowheads="1"/>
          </p:cNvSpPr>
          <p:nvPr>
            <p:ph type="body" idx="1"/>
          </p:nvPr>
        </p:nvSpPr>
        <p:spPr/>
        <p:txBody>
          <a:bodyPr/>
          <a:lstStyle/>
          <a:p>
            <a:r>
              <a:rPr lang="en-US" dirty="0" smtClean="0"/>
              <a:t>Is the process by which a new capability is attained </a:t>
            </a:r>
            <a:r>
              <a:rPr lang="en-US" dirty="0" err="1" smtClean="0">
                <a:latin typeface="DL-Paras.." pitchFamily="2" charset="0"/>
              </a:rPr>
              <a:t>kj</a:t>
            </a:r>
            <a:r>
              <a:rPr lang="en-US" dirty="0" smtClean="0">
                <a:latin typeface="DL-Paras.." pitchFamily="2" charset="0"/>
              </a:rPr>
              <a:t> </a:t>
            </a:r>
            <a:r>
              <a:rPr lang="en-US" dirty="0" err="1" smtClean="0">
                <a:latin typeface="DL-Paras.." pitchFamily="2" charset="0"/>
              </a:rPr>
              <a:t>yelshdjka</a:t>
            </a:r>
            <a:r>
              <a:rPr lang="en-US" dirty="0" smtClean="0">
                <a:latin typeface="DL-Paras.." pitchFamily="2" charset="0"/>
              </a:rPr>
              <a:t> </a:t>
            </a:r>
            <a:r>
              <a:rPr lang="en-US" dirty="0" err="1" smtClean="0">
                <a:latin typeface="DL-Paras.." pitchFamily="2" charset="0"/>
              </a:rPr>
              <a:t>w;am;alr.ekSfus</a:t>
            </a:r>
            <a:r>
              <a:rPr lang="en-US" dirty="0" smtClean="0">
                <a:latin typeface="DL-Paras.." pitchFamily="2" charset="0"/>
              </a:rPr>
              <a:t> </a:t>
            </a:r>
            <a:r>
              <a:rPr lang="en-US" dirty="0" err="1" smtClean="0">
                <a:latin typeface="DL-Paras.." pitchFamily="2" charset="0"/>
              </a:rPr>
              <a:t>l%shdj,shls</a:t>
            </a:r>
            <a:r>
              <a:rPr lang="en-US" dirty="0" smtClean="0">
                <a:latin typeface="DL-Paras.." pitchFamily="2" charset="0"/>
              </a:rPr>
              <a:t>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1000"/>
                                        <p:tgtEl>
                                          <p:spTgt spid="17410"/>
                                        </p:tgtEl>
                                      </p:cBhvr>
                                    </p:animEffect>
                                    <p:anim calcmode="lin" valueType="num">
                                      <p:cBhvr>
                                        <p:cTn id="8" dur="1000" fill="hold"/>
                                        <p:tgtEl>
                                          <p:spTgt spid="17410"/>
                                        </p:tgtEl>
                                        <p:attrNameLst>
                                          <p:attrName>ppt_x</p:attrName>
                                        </p:attrNameLst>
                                      </p:cBhvr>
                                      <p:tavLst>
                                        <p:tav tm="0">
                                          <p:val>
                                            <p:strVal val="#ppt_x"/>
                                          </p:val>
                                        </p:tav>
                                        <p:tav tm="100000">
                                          <p:val>
                                            <p:strVal val="#ppt_x"/>
                                          </p:val>
                                        </p:tav>
                                      </p:tavLst>
                                    </p:anim>
                                    <p:anim calcmode="lin" valueType="num">
                                      <p:cBhvr>
                                        <p:cTn id="9" dur="1000" fill="hold"/>
                                        <p:tgtEl>
                                          <p:spTgt spid="174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7411">
                                            <p:txEl>
                                              <p:pRg st="0" end="0"/>
                                            </p:txEl>
                                          </p:spTgt>
                                        </p:tgtEl>
                                        <p:attrNameLst>
                                          <p:attrName>style.visibility</p:attrName>
                                        </p:attrNameLst>
                                      </p:cBhvr>
                                      <p:to>
                                        <p:strVal val="visible"/>
                                      </p:to>
                                    </p:set>
                                    <p:anim calcmode="discrete" valueType="clr">
                                      <p:cBhvr override="childStyle">
                                        <p:cTn id="14" dur="80"/>
                                        <p:tgtEl>
                                          <p:spTgt spid="1741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7411">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1741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TotalTime>
  <Words>1516</Words>
  <Application>Microsoft Office PowerPoint</Application>
  <PresentationFormat>On-screen Show (4:3)</PresentationFormat>
  <Paragraphs>199</Paragraphs>
  <Slides>31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DL-Paras..</vt:lpstr>
      <vt:lpstr>Office Theme</vt:lpstr>
      <vt:lpstr>Psychology of learning</vt:lpstr>
      <vt:lpstr>Remember </vt:lpstr>
      <vt:lpstr>Usefulness of learning</vt:lpstr>
      <vt:lpstr>Learning and organizational issues</vt:lpstr>
      <vt:lpstr>Definition </vt:lpstr>
      <vt:lpstr>Definition ..development </vt:lpstr>
      <vt:lpstr>Definition..Training  </vt:lpstr>
      <vt:lpstr>What is Learning- definition</vt:lpstr>
      <vt:lpstr>Definition …Learning</vt:lpstr>
      <vt:lpstr>PowerPoint Presentation</vt:lpstr>
      <vt:lpstr>PowerPoint Presentation</vt:lpstr>
      <vt:lpstr>Learning &amp; Memory</vt:lpstr>
      <vt:lpstr>Types of learning</vt:lpstr>
      <vt:lpstr>Learning theories </vt:lpstr>
      <vt:lpstr>Classical conditioning theory </vt:lpstr>
      <vt:lpstr>Pavlov’s Experiments on Salivation </vt:lpstr>
      <vt:lpstr>Generalization </vt:lpstr>
      <vt:lpstr>Discrimination </vt:lpstr>
      <vt:lpstr>Operant conditioning theory  </vt:lpstr>
      <vt:lpstr>Remember </vt:lpstr>
      <vt:lpstr>Thorndike's law of effect and law of exercise </vt:lpstr>
      <vt:lpstr>Skinners principles </vt:lpstr>
      <vt:lpstr>Types of reinforcement </vt:lpstr>
      <vt:lpstr>Yla;slrk rgdj  Schedule of reinforcement </vt:lpstr>
      <vt:lpstr>Schedule of reinforcement</vt:lpstr>
      <vt:lpstr>wlue;s W;af;acl Aversive stimulus</vt:lpstr>
      <vt:lpstr>Remember </vt:lpstr>
      <vt:lpstr>Operant conditioning</vt:lpstr>
      <vt:lpstr>Cognitive learning theory</vt:lpstr>
      <vt:lpstr>Cognitive learning theory</vt:lpstr>
      <vt:lpstr>Social learning theory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of learning</dc:title>
  <dc:creator>PCDC</dc:creator>
  <cp:lastModifiedBy>User</cp:lastModifiedBy>
  <cp:revision>25</cp:revision>
  <dcterms:created xsi:type="dcterms:W3CDTF">2013-08-26T00:12:09Z</dcterms:created>
  <dcterms:modified xsi:type="dcterms:W3CDTF">2018-03-02T14:47:52Z</dcterms:modified>
</cp:coreProperties>
</file>