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9"/>
  </p:notesMasterIdLst>
  <p:sldIdLst>
    <p:sldId id="308" r:id="rId2"/>
    <p:sldId id="345" r:id="rId3"/>
    <p:sldId id="346" r:id="rId4"/>
    <p:sldId id="347" r:id="rId5"/>
    <p:sldId id="348" r:id="rId6"/>
    <p:sldId id="349" r:id="rId7"/>
    <p:sldId id="350" r:id="rId8"/>
    <p:sldId id="351" r:id="rId9"/>
    <p:sldId id="352" r:id="rId10"/>
    <p:sldId id="353" r:id="rId11"/>
    <p:sldId id="326" r:id="rId12"/>
    <p:sldId id="313" r:id="rId13"/>
    <p:sldId id="327" r:id="rId14"/>
    <p:sldId id="330" r:id="rId15"/>
    <p:sldId id="332" r:id="rId16"/>
    <p:sldId id="331" r:id="rId17"/>
    <p:sldId id="333" r:id="rId18"/>
    <p:sldId id="340" r:id="rId19"/>
    <p:sldId id="334" r:id="rId20"/>
    <p:sldId id="335" r:id="rId21"/>
    <p:sldId id="336" r:id="rId22"/>
    <p:sldId id="337" r:id="rId23"/>
    <p:sldId id="380" r:id="rId24"/>
    <p:sldId id="363" r:id="rId25"/>
    <p:sldId id="381" r:id="rId26"/>
    <p:sldId id="365" r:id="rId27"/>
    <p:sldId id="36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599" autoAdjust="0"/>
  </p:normalViewPr>
  <p:slideViewPr>
    <p:cSldViewPr>
      <p:cViewPr varScale="1">
        <p:scale>
          <a:sx n="56" d="100"/>
          <a:sy n="56" d="100"/>
        </p:scale>
        <p:origin x="-177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64447D-ADCE-4D71-A523-8525118422D7}" type="doc">
      <dgm:prSet loTypeId="urn:microsoft.com/office/officeart/2005/8/layout/pyramid1" loCatId="pyramid" qsTypeId="urn:microsoft.com/office/officeart/2005/8/quickstyle/3d3" qsCatId="3D" csTypeId="urn:microsoft.com/office/officeart/2005/8/colors/accent1_2" csCatId="accent1" phldr="1"/>
      <dgm:spPr/>
    </dgm:pt>
    <dgm:pt modelId="{C90BB8B4-DE1A-42CE-8ADB-355DB1833F91}">
      <dgm:prSet phldrT="[Text]"/>
      <dgm:spPr/>
      <dgm:t>
        <a:bodyPr/>
        <a:lstStyle/>
        <a:p>
          <a:pPr algn="ctr"/>
          <a:r>
            <a:rPr lang="en-US" dirty="0" smtClean="0"/>
            <a:t>Marketing   	</a:t>
          </a:r>
        </a:p>
        <a:p>
          <a:pPr algn="ctr"/>
          <a:r>
            <a:rPr lang="en-US" dirty="0" smtClean="0"/>
            <a:t>    Plan	</a:t>
          </a:r>
          <a:endParaRPr lang="en-GB" dirty="0"/>
        </a:p>
      </dgm:t>
    </dgm:pt>
    <dgm:pt modelId="{DBC92C91-DA80-4136-B70E-AB46133EB9C3}" type="parTrans" cxnId="{6B8361C6-1656-4455-9DD2-E70685E6165D}">
      <dgm:prSet/>
      <dgm:spPr/>
      <dgm:t>
        <a:bodyPr/>
        <a:lstStyle/>
        <a:p>
          <a:endParaRPr lang="en-GB"/>
        </a:p>
      </dgm:t>
    </dgm:pt>
    <dgm:pt modelId="{6FACA92C-8233-45A0-90A0-71B05E33A202}" type="sibTrans" cxnId="{6B8361C6-1656-4455-9DD2-E70685E6165D}">
      <dgm:prSet/>
      <dgm:spPr/>
      <dgm:t>
        <a:bodyPr/>
        <a:lstStyle/>
        <a:p>
          <a:endParaRPr lang="en-GB"/>
        </a:p>
      </dgm:t>
    </dgm:pt>
    <dgm:pt modelId="{B9227F5C-D422-43EC-B6ED-9F12B70DA144}">
      <dgm:prSet phldrT="[Text]"/>
      <dgm:spPr>
        <a:solidFill>
          <a:srgbClr val="92D050"/>
        </a:solidFill>
      </dgm:spPr>
      <dgm:t>
        <a:bodyPr/>
        <a:lstStyle/>
        <a:p>
          <a:r>
            <a:rPr lang="en-US" dirty="0" smtClean="0"/>
            <a:t>Marketing Mix</a:t>
          </a:r>
          <a:endParaRPr lang="en-GB" dirty="0"/>
        </a:p>
      </dgm:t>
    </dgm:pt>
    <dgm:pt modelId="{0588511F-F10E-4ECC-8989-4D0D9ADBC983}" type="parTrans" cxnId="{7AD85A53-1142-45ED-8A78-52F3A2764B91}">
      <dgm:prSet/>
      <dgm:spPr/>
      <dgm:t>
        <a:bodyPr/>
        <a:lstStyle/>
        <a:p>
          <a:endParaRPr lang="en-GB"/>
        </a:p>
      </dgm:t>
    </dgm:pt>
    <dgm:pt modelId="{9428A6F7-F738-4BE3-AEB4-C53EEBBC8DB5}" type="sibTrans" cxnId="{7AD85A53-1142-45ED-8A78-52F3A2764B91}">
      <dgm:prSet/>
      <dgm:spPr/>
      <dgm:t>
        <a:bodyPr/>
        <a:lstStyle/>
        <a:p>
          <a:endParaRPr lang="en-GB"/>
        </a:p>
      </dgm:t>
    </dgm:pt>
    <dgm:pt modelId="{94945979-2746-4342-ADF4-F48FD9C082C2}">
      <dgm:prSet phldrT="[Text]"/>
      <dgm:spPr>
        <a:solidFill>
          <a:srgbClr val="00B0F0"/>
        </a:solidFill>
      </dgm:spPr>
      <dgm:t>
        <a:bodyPr/>
        <a:lstStyle/>
        <a:p>
          <a:r>
            <a:rPr lang="en-US" dirty="0" smtClean="0"/>
            <a:t>Business Goal</a:t>
          </a:r>
          <a:endParaRPr lang="en-GB" dirty="0"/>
        </a:p>
      </dgm:t>
    </dgm:pt>
    <dgm:pt modelId="{BFD801A3-FF1A-41FA-8294-360A723D7001}" type="parTrans" cxnId="{F358AF7C-0940-4218-8A8A-173A550429D2}">
      <dgm:prSet/>
      <dgm:spPr/>
      <dgm:t>
        <a:bodyPr/>
        <a:lstStyle/>
        <a:p>
          <a:endParaRPr lang="en-GB"/>
        </a:p>
      </dgm:t>
    </dgm:pt>
    <dgm:pt modelId="{BD4D8C36-6AF9-4946-80D9-5D50EA4A04E1}" type="sibTrans" cxnId="{F358AF7C-0940-4218-8A8A-173A550429D2}">
      <dgm:prSet/>
      <dgm:spPr/>
      <dgm:t>
        <a:bodyPr/>
        <a:lstStyle/>
        <a:p>
          <a:endParaRPr lang="en-GB"/>
        </a:p>
      </dgm:t>
    </dgm:pt>
    <dgm:pt modelId="{5D35CCC4-237A-4A3D-BF29-16EF5434453D}">
      <dgm:prSet/>
      <dgm:spPr>
        <a:solidFill>
          <a:srgbClr val="7030A0"/>
        </a:solidFill>
      </dgm:spPr>
      <dgm:t>
        <a:bodyPr/>
        <a:lstStyle/>
        <a:p>
          <a:r>
            <a:rPr lang="en-US" dirty="0" smtClean="0"/>
            <a:t>Marketing Strategy</a:t>
          </a:r>
          <a:endParaRPr lang="en-GB" dirty="0"/>
        </a:p>
      </dgm:t>
    </dgm:pt>
    <dgm:pt modelId="{51956F3A-1172-4743-B01E-CE1EB49F79B3}" type="parTrans" cxnId="{18F7F816-1DE4-4FB1-9ED0-BE9D71290F39}">
      <dgm:prSet/>
      <dgm:spPr/>
      <dgm:t>
        <a:bodyPr/>
        <a:lstStyle/>
        <a:p>
          <a:endParaRPr lang="en-GB"/>
        </a:p>
      </dgm:t>
    </dgm:pt>
    <dgm:pt modelId="{800A995D-9558-4D19-A395-DCDB18DFA970}" type="sibTrans" cxnId="{18F7F816-1DE4-4FB1-9ED0-BE9D71290F39}">
      <dgm:prSet/>
      <dgm:spPr/>
      <dgm:t>
        <a:bodyPr/>
        <a:lstStyle/>
        <a:p>
          <a:endParaRPr lang="en-GB"/>
        </a:p>
      </dgm:t>
    </dgm:pt>
    <dgm:pt modelId="{E9C4BCF0-61D9-4D31-A55C-9A557F55A8EC}" type="pres">
      <dgm:prSet presAssocID="{4C64447D-ADCE-4D71-A523-8525118422D7}" presName="Name0" presStyleCnt="0">
        <dgm:presLayoutVars>
          <dgm:dir/>
          <dgm:animLvl val="lvl"/>
          <dgm:resizeHandles val="exact"/>
        </dgm:presLayoutVars>
      </dgm:prSet>
      <dgm:spPr/>
    </dgm:pt>
    <dgm:pt modelId="{8E7D9623-6AA4-4E52-8360-582D59705CEE}" type="pres">
      <dgm:prSet presAssocID="{C90BB8B4-DE1A-42CE-8ADB-355DB1833F91}" presName="Name8" presStyleCnt="0"/>
      <dgm:spPr/>
    </dgm:pt>
    <dgm:pt modelId="{1665F9F5-80A2-4DE4-911A-D381AB8B004C}" type="pres">
      <dgm:prSet presAssocID="{C90BB8B4-DE1A-42CE-8ADB-355DB1833F91}" presName="level" presStyleLbl="node1" presStyleIdx="0" presStyleCnt="4">
        <dgm:presLayoutVars>
          <dgm:chMax val="1"/>
          <dgm:bulletEnabled val="1"/>
        </dgm:presLayoutVars>
      </dgm:prSet>
      <dgm:spPr/>
      <dgm:t>
        <a:bodyPr/>
        <a:lstStyle/>
        <a:p>
          <a:endParaRPr lang="en-GB"/>
        </a:p>
      </dgm:t>
    </dgm:pt>
    <dgm:pt modelId="{DE448B1F-6AC6-43E6-BD2A-8B9E127286F1}" type="pres">
      <dgm:prSet presAssocID="{C90BB8B4-DE1A-42CE-8ADB-355DB1833F91}" presName="levelTx" presStyleLbl="revTx" presStyleIdx="0" presStyleCnt="0">
        <dgm:presLayoutVars>
          <dgm:chMax val="1"/>
          <dgm:bulletEnabled val="1"/>
        </dgm:presLayoutVars>
      </dgm:prSet>
      <dgm:spPr/>
      <dgm:t>
        <a:bodyPr/>
        <a:lstStyle/>
        <a:p>
          <a:endParaRPr lang="en-GB"/>
        </a:p>
      </dgm:t>
    </dgm:pt>
    <dgm:pt modelId="{1E43D884-5569-403D-AFB5-ACF48FB0D635}" type="pres">
      <dgm:prSet presAssocID="{B9227F5C-D422-43EC-B6ED-9F12B70DA144}" presName="Name8" presStyleCnt="0"/>
      <dgm:spPr/>
    </dgm:pt>
    <dgm:pt modelId="{687F0FFA-29F8-4FB8-A79F-BECDDCA35F15}" type="pres">
      <dgm:prSet presAssocID="{B9227F5C-D422-43EC-B6ED-9F12B70DA144}" presName="level" presStyleLbl="node1" presStyleIdx="1" presStyleCnt="4">
        <dgm:presLayoutVars>
          <dgm:chMax val="1"/>
          <dgm:bulletEnabled val="1"/>
        </dgm:presLayoutVars>
      </dgm:prSet>
      <dgm:spPr/>
      <dgm:t>
        <a:bodyPr/>
        <a:lstStyle/>
        <a:p>
          <a:endParaRPr lang="en-GB"/>
        </a:p>
      </dgm:t>
    </dgm:pt>
    <dgm:pt modelId="{7269682D-BD74-40D2-9578-C995AD2F61E0}" type="pres">
      <dgm:prSet presAssocID="{B9227F5C-D422-43EC-B6ED-9F12B70DA144}" presName="levelTx" presStyleLbl="revTx" presStyleIdx="0" presStyleCnt="0">
        <dgm:presLayoutVars>
          <dgm:chMax val="1"/>
          <dgm:bulletEnabled val="1"/>
        </dgm:presLayoutVars>
      </dgm:prSet>
      <dgm:spPr/>
      <dgm:t>
        <a:bodyPr/>
        <a:lstStyle/>
        <a:p>
          <a:endParaRPr lang="en-GB"/>
        </a:p>
      </dgm:t>
    </dgm:pt>
    <dgm:pt modelId="{C6F56341-C1F0-4B40-B74D-24E2600FA8BE}" type="pres">
      <dgm:prSet presAssocID="{5D35CCC4-237A-4A3D-BF29-16EF5434453D}" presName="Name8" presStyleCnt="0"/>
      <dgm:spPr/>
    </dgm:pt>
    <dgm:pt modelId="{90F85DA9-6359-464F-8738-9ECAD141F92F}" type="pres">
      <dgm:prSet presAssocID="{5D35CCC4-237A-4A3D-BF29-16EF5434453D}" presName="level" presStyleLbl="node1" presStyleIdx="2" presStyleCnt="4">
        <dgm:presLayoutVars>
          <dgm:chMax val="1"/>
          <dgm:bulletEnabled val="1"/>
        </dgm:presLayoutVars>
      </dgm:prSet>
      <dgm:spPr/>
      <dgm:t>
        <a:bodyPr/>
        <a:lstStyle/>
        <a:p>
          <a:endParaRPr lang="en-US"/>
        </a:p>
      </dgm:t>
    </dgm:pt>
    <dgm:pt modelId="{F95CF679-08E0-4BA2-A414-AD4798BCBC12}" type="pres">
      <dgm:prSet presAssocID="{5D35CCC4-237A-4A3D-BF29-16EF5434453D}" presName="levelTx" presStyleLbl="revTx" presStyleIdx="0" presStyleCnt="0">
        <dgm:presLayoutVars>
          <dgm:chMax val="1"/>
          <dgm:bulletEnabled val="1"/>
        </dgm:presLayoutVars>
      </dgm:prSet>
      <dgm:spPr/>
      <dgm:t>
        <a:bodyPr/>
        <a:lstStyle/>
        <a:p>
          <a:endParaRPr lang="en-US"/>
        </a:p>
      </dgm:t>
    </dgm:pt>
    <dgm:pt modelId="{0311BBE7-DB81-4DBC-B1A6-E02A8EDB9FDB}" type="pres">
      <dgm:prSet presAssocID="{94945979-2746-4342-ADF4-F48FD9C082C2}" presName="Name8" presStyleCnt="0"/>
      <dgm:spPr/>
    </dgm:pt>
    <dgm:pt modelId="{30588540-1521-46B7-9132-67010D0818EE}" type="pres">
      <dgm:prSet presAssocID="{94945979-2746-4342-ADF4-F48FD9C082C2}" presName="level" presStyleLbl="node1" presStyleIdx="3" presStyleCnt="4">
        <dgm:presLayoutVars>
          <dgm:chMax val="1"/>
          <dgm:bulletEnabled val="1"/>
        </dgm:presLayoutVars>
      </dgm:prSet>
      <dgm:spPr/>
      <dgm:t>
        <a:bodyPr/>
        <a:lstStyle/>
        <a:p>
          <a:endParaRPr lang="en-US"/>
        </a:p>
      </dgm:t>
    </dgm:pt>
    <dgm:pt modelId="{158FFE5C-424A-4B88-8FAC-5E078B51A76C}" type="pres">
      <dgm:prSet presAssocID="{94945979-2746-4342-ADF4-F48FD9C082C2}" presName="levelTx" presStyleLbl="revTx" presStyleIdx="0" presStyleCnt="0">
        <dgm:presLayoutVars>
          <dgm:chMax val="1"/>
          <dgm:bulletEnabled val="1"/>
        </dgm:presLayoutVars>
      </dgm:prSet>
      <dgm:spPr/>
      <dgm:t>
        <a:bodyPr/>
        <a:lstStyle/>
        <a:p>
          <a:endParaRPr lang="en-US"/>
        </a:p>
      </dgm:t>
    </dgm:pt>
  </dgm:ptLst>
  <dgm:cxnLst>
    <dgm:cxn modelId="{C0A29DE9-7342-4221-B201-16E0038F891A}" type="presOf" srcId="{4C64447D-ADCE-4D71-A523-8525118422D7}" destId="{E9C4BCF0-61D9-4D31-A55C-9A557F55A8EC}" srcOrd="0" destOrd="0" presId="urn:microsoft.com/office/officeart/2005/8/layout/pyramid1"/>
    <dgm:cxn modelId="{90FA4A56-73A3-4449-93D1-AD0096B8407A}" type="presOf" srcId="{5D35CCC4-237A-4A3D-BF29-16EF5434453D}" destId="{90F85DA9-6359-464F-8738-9ECAD141F92F}" srcOrd="0" destOrd="0" presId="urn:microsoft.com/office/officeart/2005/8/layout/pyramid1"/>
    <dgm:cxn modelId="{F79AB40A-7794-4016-9FA9-E408E7450B26}" type="presOf" srcId="{94945979-2746-4342-ADF4-F48FD9C082C2}" destId="{158FFE5C-424A-4B88-8FAC-5E078B51A76C}" srcOrd="1" destOrd="0" presId="urn:microsoft.com/office/officeart/2005/8/layout/pyramid1"/>
    <dgm:cxn modelId="{F358AF7C-0940-4218-8A8A-173A550429D2}" srcId="{4C64447D-ADCE-4D71-A523-8525118422D7}" destId="{94945979-2746-4342-ADF4-F48FD9C082C2}" srcOrd="3" destOrd="0" parTransId="{BFD801A3-FF1A-41FA-8294-360A723D7001}" sibTransId="{BD4D8C36-6AF9-4946-80D9-5D50EA4A04E1}"/>
    <dgm:cxn modelId="{E9F626CE-CD06-416D-BB15-68E0255C163F}" type="presOf" srcId="{B9227F5C-D422-43EC-B6ED-9F12B70DA144}" destId="{687F0FFA-29F8-4FB8-A79F-BECDDCA35F15}" srcOrd="0" destOrd="0" presId="urn:microsoft.com/office/officeart/2005/8/layout/pyramid1"/>
    <dgm:cxn modelId="{9EEE95A1-005F-4C6F-9E45-898DFC7FE220}" type="presOf" srcId="{B9227F5C-D422-43EC-B6ED-9F12B70DA144}" destId="{7269682D-BD74-40D2-9578-C995AD2F61E0}" srcOrd="1" destOrd="0" presId="urn:microsoft.com/office/officeart/2005/8/layout/pyramid1"/>
    <dgm:cxn modelId="{7AD85A53-1142-45ED-8A78-52F3A2764B91}" srcId="{4C64447D-ADCE-4D71-A523-8525118422D7}" destId="{B9227F5C-D422-43EC-B6ED-9F12B70DA144}" srcOrd="1" destOrd="0" parTransId="{0588511F-F10E-4ECC-8989-4D0D9ADBC983}" sibTransId="{9428A6F7-F738-4BE3-AEB4-C53EEBBC8DB5}"/>
    <dgm:cxn modelId="{EB70B6D7-E000-4CF5-B307-45A8EC37791C}" type="presOf" srcId="{94945979-2746-4342-ADF4-F48FD9C082C2}" destId="{30588540-1521-46B7-9132-67010D0818EE}" srcOrd="0" destOrd="0" presId="urn:microsoft.com/office/officeart/2005/8/layout/pyramid1"/>
    <dgm:cxn modelId="{A2EC54AC-29CF-420E-BC97-A7A1536B9DF0}" type="presOf" srcId="{5D35CCC4-237A-4A3D-BF29-16EF5434453D}" destId="{F95CF679-08E0-4BA2-A414-AD4798BCBC12}" srcOrd="1" destOrd="0" presId="urn:microsoft.com/office/officeart/2005/8/layout/pyramid1"/>
    <dgm:cxn modelId="{6B8361C6-1656-4455-9DD2-E70685E6165D}" srcId="{4C64447D-ADCE-4D71-A523-8525118422D7}" destId="{C90BB8B4-DE1A-42CE-8ADB-355DB1833F91}" srcOrd="0" destOrd="0" parTransId="{DBC92C91-DA80-4136-B70E-AB46133EB9C3}" sibTransId="{6FACA92C-8233-45A0-90A0-71B05E33A202}"/>
    <dgm:cxn modelId="{4EB445BA-B1BD-42A5-BBE8-69A2A323BB12}" type="presOf" srcId="{C90BB8B4-DE1A-42CE-8ADB-355DB1833F91}" destId="{DE448B1F-6AC6-43E6-BD2A-8B9E127286F1}" srcOrd="1" destOrd="0" presId="urn:microsoft.com/office/officeart/2005/8/layout/pyramid1"/>
    <dgm:cxn modelId="{18F7F816-1DE4-4FB1-9ED0-BE9D71290F39}" srcId="{4C64447D-ADCE-4D71-A523-8525118422D7}" destId="{5D35CCC4-237A-4A3D-BF29-16EF5434453D}" srcOrd="2" destOrd="0" parTransId="{51956F3A-1172-4743-B01E-CE1EB49F79B3}" sibTransId="{800A995D-9558-4D19-A395-DCDB18DFA970}"/>
    <dgm:cxn modelId="{A59EFF78-943F-4C56-8BF9-0D5B755DD5B3}" type="presOf" srcId="{C90BB8B4-DE1A-42CE-8ADB-355DB1833F91}" destId="{1665F9F5-80A2-4DE4-911A-D381AB8B004C}" srcOrd="0" destOrd="0" presId="urn:microsoft.com/office/officeart/2005/8/layout/pyramid1"/>
    <dgm:cxn modelId="{D2F27AC3-CFC4-4E49-B179-F1A3682E2E4B}" type="presParOf" srcId="{E9C4BCF0-61D9-4D31-A55C-9A557F55A8EC}" destId="{8E7D9623-6AA4-4E52-8360-582D59705CEE}" srcOrd="0" destOrd="0" presId="urn:microsoft.com/office/officeart/2005/8/layout/pyramid1"/>
    <dgm:cxn modelId="{2ABD29A0-DD13-4E16-AA74-6E4179989CFE}" type="presParOf" srcId="{8E7D9623-6AA4-4E52-8360-582D59705CEE}" destId="{1665F9F5-80A2-4DE4-911A-D381AB8B004C}" srcOrd="0" destOrd="0" presId="urn:microsoft.com/office/officeart/2005/8/layout/pyramid1"/>
    <dgm:cxn modelId="{F59B7449-2CAA-4EE1-9220-C83F883992C4}" type="presParOf" srcId="{8E7D9623-6AA4-4E52-8360-582D59705CEE}" destId="{DE448B1F-6AC6-43E6-BD2A-8B9E127286F1}" srcOrd="1" destOrd="0" presId="urn:microsoft.com/office/officeart/2005/8/layout/pyramid1"/>
    <dgm:cxn modelId="{24EFCF0B-E938-4980-9F5D-3B5B9C001F89}" type="presParOf" srcId="{E9C4BCF0-61D9-4D31-A55C-9A557F55A8EC}" destId="{1E43D884-5569-403D-AFB5-ACF48FB0D635}" srcOrd="1" destOrd="0" presId="urn:microsoft.com/office/officeart/2005/8/layout/pyramid1"/>
    <dgm:cxn modelId="{CC0CADF6-EB48-4ED8-91DF-AD68588FC1C1}" type="presParOf" srcId="{1E43D884-5569-403D-AFB5-ACF48FB0D635}" destId="{687F0FFA-29F8-4FB8-A79F-BECDDCA35F15}" srcOrd="0" destOrd="0" presId="urn:microsoft.com/office/officeart/2005/8/layout/pyramid1"/>
    <dgm:cxn modelId="{01A5FB31-AF50-4E82-AD4B-FE169DA76724}" type="presParOf" srcId="{1E43D884-5569-403D-AFB5-ACF48FB0D635}" destId="{7269682D-BD74-40D2-9578-C995AD2F61E0}" srcOrd="1" destOrd="0" presId="urn:microsoft.com/office/officeart/2005/8/layout/pyramid1"/>
    <dgm:cxn modelId="{47CEDEB5-C281-4936-B666-9FF87690F92F}" type="presParOf" srcId="{E9C4BCF0-61D9-4D31-A55C-9A557F55A8EC}" destId="{C6F56341-C1F0-4B40-B74D-24E2600FA8BE}" srcOrd="2" destOrd="0" presId="urn:microsoft.com/office/officeart/2005/8/layout/pyramid1"/>
    <dgm:cxn modelId="{E0D432A8-0EFD-49BC-8430-D09EC56BC806}" type="presParOf" srcId="{C6F56341-C1F0-4B40-B74D-24E2600FA8BE}" destId="{90F85DA9-6359-464F-8738-9ECAD141F92F}" srcOrd="0" destOrd="0" presId="urn:microsoft.com/office/officeart/2005/8/layout/pyramid1"/>
    <dgm:cxn modelId="{7DDB8110-CF5E-4A0E-8FFB-11FC67D6700C}" type="presParOf" srcId="{C6F56341-C1F0-4B40-B74D-24E2600FA8BE}" destId="{F95CF679-08E0-4BA2-A414-AD4798BCBC12}" srcOrd="1" destOrd="0" presId="urn:microsoft.com/office/officeart/2005/8/layout/pyramid1"/>
    <dgm:cxn modelId="{A75F7668-BB4C-42F5-9A48-1C02EDC036AA}" type="presParOf" srcId="{E9C4BCF0-61D9-4D31-A55C-9A557F55A8EC}" destId="{0311BBE7-DB81-4DBC-B1A6-E02A8EDB9FDB}" srcOrd="3" destOrd="0" presId="urn:microsoft.com/office/officeart/2005/8/layout/pyramid1"/>
    <dgm:cxn modelId="{E04AECFC-3EA6-4F92-9ACF-40136D607225}" type="presParOf" srcId="{0311BBE7-DB81-4DBC-B1A6-E02A8EDB9FDB}" destId="{30588540-1521-46B7-9132-67010D0818EE}" srcOrd="0" destOrd="0" presId="urn:microsoft.com/office/officeart/2005/8/layout/pyramid1"/>
    <dgm:cxn modelId="{D0E3BC5E-1572-42B9-901F-FCE3365634C3}" type="presParOf" srcId="{0311BBE7-DB81-4DBC-B1A6-E02A8EDB9FDB}" destId="{158FFE5C-424A-4B88-8FAC-5E078B51A76C}" srcOrd="1" destOrd="0" presId="urn:microsoft.com/office/officeart/2005/8/layout/pyramid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665F9F5-80A2-4DE4-911A-D381AB8B004C}">
      <dsp:nvSpPr>
        <dsp:cNvPr id="0" name=""/>
        <dsp:cNvSpPr/>
      </dsp:nvSpPr>
      <dsp:spPr>
        <a:xfrm>
          <a:off x="2914650" y="0"/>
          <a:ext cx="1943100" cy="1143000"/>
        </a:xfrm>
        <a:prstGeom prst="trapezoid">
          <a:avLst>
            <a:gd name="adj" fmla="val 85000"/>
          </a:avLst>
        </a:prstGeom>
        <a:solidFill>
          <a:schemeClr val="accent1">
            <a:hueOff val="0"/>
            <a:satOff val="0"/>
            <a:lumOff val="0"/>
            <a:alphaOff val="0"/>
          </a:schemeClr>
        </a:solidFill>
        <a:ln>
          <a:noFill/>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Marketing   	</a:t>
          </a:r>
        </a:p>
        <a:p>
          <a:pPr lvl="0" algn="ctr" defTabSz="1066800">
            <a:lnSpc>
              <a:spcPct val="90000"/>
            </a:lnSpc>
            <a:spcBef>
              <a:spcPct val="0"/>
            </a:spcBef>
            <a:spcAft>
              <a:spcPct val="35000"/>
            </a:spcAft>
          </a:pPr>
          <a:r>
            <a:rPr lang="en-US" sz="2400" kern="1200" dirty="0" smtClean="0"/>
            <a:t>    Plan	</a:t>
          </a:r>
          <a:endParaRPr lang="en-GB" sz="2400" kern="1200" dirty="0"/>
        </a:p>
      </dsp:txBody>
      <dsp:txXfrm>
        <a:off x="2914650" y="0"/>
        <a:ext cx="1943100" cy="1143000"/>
      </dsp:txXfrm>
    </dsp:sp>
    <dsp:sp modelId="{687F0FFA-29F8-4FB8-A79F-BECDDCA35F15}">
      <dsp:nvSpPr>
        <dsp:cNvPr id="0" name=""/>
        <dsp:cNvSpPr/>
      </dsp:nvSpPr>
      <dsp:spPr>
        <a:xfrm>
          <a:off x="1943100" y="1143000"/>
          <a:ext cx="3886200" cy="1143000"/>
        </a:xfrm>
        <a:prstGeom prst="trapezoid">
          <a:avLst>
            <a:gd name="adj" fmla="val 85000"/>
          </a:avLst>
        </a:prstGeom>
        <a:solidFill>
          <a:srgbClr val="92D050"/>
        </a:solidFill>
        <a:ln>
          <a:noFill/>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Marketing Mix</a:t>
          </a:r>
          <a:endParaRPr lang="en-GB" sz="2400" kern="1200" dirty="0"/>
        </a:p>
      </dsp:txBody>
      <dsp:txXfrm>
        <a:off x="2623184" y="1143000"/>
        <a:ext cx="2526030" cy="1143000"/>
      </dsp:txXfrm>
    </dsp:sp>
    <dsp:sp modelId="{90F85DA9-6359-464F-8738-9ECAD141F92F}">
      <dsp:nvSpPr>
        <dsp:cNvPr id="0" name=""/>
        <dsp:cNvSpPr/>
      </dsp:nvSpPr>
      <dsp:spPr>
        <a:xfrm>
          <a:off x="971550" y="2286000"/>
          <a:ext cx="5829299" cy="1143000"/>
        </a:xfrm>
        <a:prstGeom prst="trapezoid">
          <a:avLst>
            <a:gd name="adj" fmla="val 85000"/>
          </a:avLst>
        </a:prstGeom>
        <a:solidFill>
          <a:srgbClr val="7030A0"/>
        </a:solidFill>
        <a:ln>
          <a:noFill/>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Marketing Strategy</a:t>
          </a:r>
          <a:endParaRPr lang="en-GB" sz="2400" kern="1200" dirty="0"/>
        </a:p>
      </dsp:txBody>
      <dsp:txXfrm>
        <a:off x="1991677" y="2286000"/>
        <a:ext cx="3789045" cy="1143000"/>
      </dsp:txXfrm>
    </dsp:sp>
    <dsp:sp modelId="{30588540-1521-46B7-9132-67010D0818EE}">
      <dsp:nvSpPr>
        <dsp:cNvPr id="0" name=""/>
        <dsp:cNvSpPr/>
      </dsp:nvSpPr>
      <dsp:spPr>
        <a:xfrm>
          <a:off x="0" y="3429000"/>
          <a:ext cx="7772400" cy="1143000"/>
        </a:xfrm>
        <a:prstGeom prst="trapezoid">
          <a:avLst>
            <a:gd name="adj" fmla="val 85000"/>
          </a:avLst>
        </a:prstGeom>
        <a:solidFill>
          <a:srgbClr val="00B0F0"/>
        </a:solidFill>
        <a:ln>
          <a:noFill/>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Business Goal</a:t>
          </a:r>
          <a:endParaRPr lang="en-GB" sz="2400" kern="1200" dirty="0"/>
        </a:p>
      </dsp:txBody>
      <dsp:txXfrm>
        <a:off x="1360169" y="3429000"/>
        <a:ext cx="5052060" cy="1143000"/>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04F367-53CA-4E7E-927C-1A8C1AE4E7BC}" type="datetimeFigureOut">
              <a:rPr lang="en-US" smtClean="0"/>
              <a:pPr/>
              <a:t>23-Mar-14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F8F51F-3664-4FEE-9316-6CB277C9ACF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DF8F51F-3664-4FEE-9316-6CB277C9ACF8}"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Have you listed any needs that conflict with one another? For example, if you listed clean air to breathe, but also listed a car for transportation, your needs might conflict. Which would you choose, and how would you make your decision? If within ourselves, we have conflicting needs, how much is that multiplied when we look at a whole community, city, country, world? For example, what happens when a company’s need for cheap </a:t>
            </a:r>
            <a:r>
              <a:rPr lang="en-GB" dirty="0" err="1" smtClean="0"/>
              <a:t>labor</a:t>
            </a:r>
            <a:r>
              <a:rPr lang="en-GB" dirty="0" smtClean="0"/>
              <a:t> conflicts with workers’ needs for </a:t>
            </a:r>
            <a:r>
              <a:rPr lang="en-GB" dirty="0" err="1" smtClean="0"/>
              <a:t>livable</a:t>
            </a:r>
            <a:r>
              <a:rPr lang="en-GB" dirty="0" smtClean="0"/>
              <a:t> wages? Or when individual families’ needs for firewood conflict with the need to prevent erosion and conserve topsoil? Or when one country’s need for electricity results in acid rain that damages another country's lakes and rivers</a:t>
            </a:r>
            <a:endParaRPr lang="en-GB" dirty="0"/>
          </a:p>
        </p:txBody>
      </p:sp>
      <p:sp>
        <p:nvSpPr>
          <p:cNvPr id="4" name="Slide Number Placeholder 3"/>
          <p:cNvSpPr>
            <a:spLocks noGrp="1"/>
          </p:cNvSpPr>
          <p:nvPr>
            <p:ph type="sldNum" sz="quarter" idx="10"/>
          </p:nvPr>
        </p:nvSpPr>
        <p:spPr/>
        <p:txBody>
          <a:bodyPr/>
          <a:lstStyle/>
          <a:p>
            <a:fld id="{ADF8F51F-3664-4FEE-9316-6CB277C9ACF8}" type="slidenum">
              <a:rPr lang="en-US" smtClean="0"/>
              <a:pPr/>
              <a:t>12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False wants and too much materialism: </a:t>
            </a:r>
            <a:r>
              <a:rPr lang="en-US" b="0" dirty="0" smtClean="0"/>
              <a:t>marketing system urges to</a:t>
            </a:r>
            <a:r>
              <a:rPr lang="en-US" b="0" baseline="0" dirty="0" smtClean="0"/>
              <a:t> much interest in material possessions. They are judges by what they own than who they are</a:t>
            </a:r>
            <a:endParaRPr lang="en-US" b="0" dirty="0" smtClean="0"/>
          </a:p>
          <a:p>
            <a:r>
              <a:rPr lang="en-US" b="1" dirty="0" smtClean="0"/>
              <a:t>Two few social goods </a:t>
            </a:r>
            <a:r>
              <a:rPr lang="en-US" dirty="0" smtClean="0"/>
              <a:t>:</a:t>
            </a:r>
            <a:r>
              <a:rPr lang="en-US" baseline="0" dirty="0" smtClean="0"/>
              <a:t> As private good increase they require more public services, </a:t>
            </a:r>
            <a:r>
              <a:rPr lang="en-US" baseline="0" dirty="0" err="1" smtClean="0"/>
              <a:t>eg</a:t>
            </a:r>
            <a:r>
              <a:rPr lang="en-US" baseline="0" dirty="0" smtClean="0"/>
              <a:t> increase in automobile requires more highways. Over selling private goods result in social costs for cars increase in cars social costs include, traffic, air pollution </a:t>
            </a:r>
          </a:p>
          <a:p>
            <a:r>
              <a:rPr lang="en-US" b="1" baseline="0" dirty="0" smtClean="0"/>
              <a:t>Cultural pollution : </a:t>
            </a:r>
            <a:r>
              <a:rPr lang="en-US" b="0" baseline="0" dirty="0" smtClean="0"/>
              <a:t>A recent study found 65% Americans feel constantly bombarded with too many marketing messages </a:t>
            </a:r>
          </a:p>
          <a:p>
            <a:r>
              <a:rPr lang="en-US" b="0" baseline="0" dirty="0" smtClean="0"/>
              <a:t>Too </a:t>
            </a:r>
            <a:r>
              <a:rPr lang="en-US" b="0" baseline="0" dirty="0" err="1" smtClean="0"/>
              <a:t>mcuh</a:t>
            </a:r>
            <a:r>
              <a:rPr lang="en-US" b="0" baseline="0" dirty="0" smtClean="0"/>
              <a:t> political power :Due to companies spending on advertising media is unable to say anything negative about them,  Oil, </a:t>
            </a:r>
            <a:r>
              <a:rPr lang="en-US" b="0" baseline="0" dirty="0" err="1" smtClean="0"/>
              <a:t>Tabacco</a:t>
            </a:r>
            <a:r>
              <a:rPr lang="en-US" b="0" baseline="0" dirty="0" smtClean="0"/>
              <a:t> automobile senators industry interest rather than public interest </a:t>
            </a:r>
            <a:endParaRPr lang="en-GB" b="1" dirty="0"/>
          </a:p>
        </p:txBody>
      </p:sp>
      <p:sp>
        <p:nvSpPr>
          <p:cNvPr id="4" name="Slide Number Placeholder 3"/>
          <p:cNvSpPr>
            <a:spLocks noGrp="1"/>
          </p:cNvSpPr>
          <p:nvPr>
            <p:ph type="sldNum" sz="quarter" idx="10"/>
          </p:nvPr>
        </p:nvSpPr>
        <p:spPr/>
        <p:txBody>
          <a:bodyPr/>
          <a:lstStyle/>
          <a:p>
            <a:fld id="{ADF8F51F-3664-4FEE-9316-6CB277C9ACF8}" type="slidenum">
              <a:rPr lang="en-US" smtClean="0"/>
              <a:pPr/>
              <a:t>13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first wave</a:t>
            </a:r>
            <a:r>
              <a:rPr lang="en-US" dirty="0" smtClean="0"/>
              <a:t> In 1960-70 there was a concern in the damage of eco system</a:t>
            </a:r>
            <a:r>
              <a:rPr lang="en-US" baseline="0" dirty="0" smtClean="0"/>
              <a:t> caused by strip – mining, forest deletion and acid rains. </a:t>
            </a:r>
            <a:r>
              <a:rPr lang="en-GB" baseline="0" dirty="0" smtClean="0"/>
              <a:t>The 2</a:t>
            </a:r>
            <a:r>
              <a:rPr lang="en-GB" baseline="30000" dirty="0" smtClean="0"/>
              <a:t>nd</a:t>
            </a:r>
            <a:r>
              <a:rPr lang="en-GB" baseline="0" dirty="0" smtClean="0"/>
              <a:t> hit in 1970-80 government industry practices impacting the environment </a:t>
            </a:r>
            <a:r>
              <a:rPr lang="en-GB" baseline="0" dirty="0" err="1" smtClean="0"/>
              <a:t>eg</a:t>
            </a:r>
            <a:r>
              <a:rPr lang="en-GB" baseline="0" dirty="0" smtClean="0"/>
              <a:t> steel companies and utilities had to invest in billions on environmental control . These two waves have now merged together , today companies are accepting more responsibility for doing no harm to the environment they are shifting from protect to prevent.  </a:t>
            </a:r>
          </a:p>
        </p:txBody>
      </p:sp>
      <p:sp>
        <p:nvSpPr>
          <p:cNvPr id="4" name="Slide Number Placeholder 3"/>
          <p:cNvSpPr>
            <a:spLocks noGrp="1"/>
          </p:cNvSpPr>
          <p:nvPr>
            <p:ph type="sldNum" sz="quarter" idx="10"/>
          </p:nvPr>
        </p:nvSpPr>
        <p:spPr/>
        <p:txBody>
          <a:bodyPr/>
          <a:lstStyle/>
          <a:p>
            <a:fld id="{ADF8F51F-3664-4FEE-9316-6CB277C9ACF8}" type="slidenum">
              <a:rPr lang="en-US" smtClean="0"/>
              <a:pPr/>
              <a:t>17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a:bodyPr>
          <a:lstStyle/>
          <a:p>
            <a:pPr>
              <a:defRPr/>
            </a:pPr>
            <a:r>
              <a:rPr lang="en-GB" b="1" dirty="0" smtClean="0"/>
              <a:t>Caring &amp; ethical-</a:t>
            </a:r>
            <a:r>
              <a:rPr lang="en-GB" b="1" dirty="0" smtClean="0">
                <a:solidFill>
                  <a:srgbClr val="FF0000"/>
                </a:solidFill>
              </a:rPr>
              <a:t>  </a:t>
            </a:r>
            <a:r>
              <a:rPr lang="en-GB" dirty="0" smtClean="0">
                <a:solidFill>
                  <a:srgbClr val="FF0000"/>
                </a:solidFill>
              </a:rPr>
              <a:t>consumers make it their business to discriminate against unethical companies and will respond positively  to ethical </a:t>
            </a:r>
            <a:r>
              <a:rPr lang="en-GB" dirty="0" err="1" smtClean="0">
                <a:solidFill>
                  <a:srgbClr val="FF0000"/>
                </a:solidFill>
              </a:rPr>
              <a:t>behavious</a:t>
            </a:r>
            <a:endParaRPr lang="en-GB" dirty="0" smtClean="0">
              <a:solidFill>
                <a:srgbClr val="FF0000"/>
              </a:solidFill>
            </a:endParaRPr>
          </a:p>
          <a:p>
            <a:pPr>
              <a:defRPr/>
            </a:pPr>
            <a:r>
              <a:rPr lang="en-GB" dirty="0" smtClean="0">
                <a:solidFill>
                  <a:srgbClr val="FF0000"/>
                </a:solidFill>
              </a:rPr>
              <a:t>This might also lead to consumers being selectively ethical. Companies have to identify which are the ethical issues that matter to this group and ensure they are satisfied with the companies stance on this. </a:t>
            </a:r>
          </a:p>
          <a:p>
            <a:pPr>
              <a:defRPr/>
            </a:pPr>
            <a:r>
              <a:rPr lang="en-GB" b="1" dirty="0" smtClean="0">
                <a:solidFill>
                  <a:srgbClr val="FF0000"/>
                </a:solidFill>
              </a:rPr>
              <a:t>Confused &amp; Uncertain- </a:t>
            </a:r>
            <a:r>
              <a:rPr lang="en-GB" dirty="0" smtClean="0">
                <a:solidFill>
                  <a:srgbClr val="FF0000"/>
                </a:solidFill>
              </a:rPr>
              <a:t>consumers would shop ethically but have some confusion about corporate ethical behaviour. This group would require more information from companies about their ethical practices. </a:t>
            </a:r>
          </a:p>
          <a:p>
            <a:pPr>
              <a:defRPr/>
            </a:pPr>
            <a:r>
              <a:rPr lang="en-GB" b="1" dirty="0" smtClean="0">
                <a:solidFill>
                  <a:srgbClr val="FF0000"/>
                </a:solidFill>
              </a:rPr>
              <a:t>Cynical &amp; disinterested- </a:t>
            </a:r>
            <a:r>
              <a:rPr lang="en-GB" dirty="0" smtClean="0">
                <a:solidFill>
                  <a:srgbClr val="FF0000"/>
                </a:solidFill>
              </a:rPr>
              <a:t>these consumer are not convinced that companies are ethical. Even if they are convinced there is no conviction that they would alter their buyer behaviour. They will only purchase if there is no detraction from their brand choice and their perception of value. Ethical marketing will have to be combined with quality, price and brand image in order to attract this group. </a:t>
            </a:r>
          </a:p>
          <a:p>
            <a:pPr>
              <a:defRPr/>
            </a:pPr>
            <a:r>
              <a:rPr lang="en-GB" b="1" dirty="0" smtClean="0">
                <a:solidFill>
                  <a:srgbClr val="FF0000"/>
                </a:solidFill>
              </a:rPr>
              <a:t>Oblivious</a:t>
            </a:r>
            <a:r>
              <a:rPr lang="en-GB" dirty="0" smtClean="0">
                <a:solidFill>
                  <a:srgbClr val="FF0000"/>
                </a:solidFill>
              </a:rPr>
              <a:t>- this is an unknown quantity. They may or may not be willing to shop ethically. This may or may not have entered into their purchase equation depending on the knowledge factor. Adequate information may incite this group to purchase ethically. </a:t>
            </a:r>
          </a:p>
          <a:p>
            <a:pPr>
              <a:defRPr/>
            </a:pPr>
            <a:endParaRPr lang="en-GB" b="1" dirty="0" smtClean="0">
              <a:solidFill>
                <a:srgbClr val="FF0000"/>
              </a:solidFill>
            </a:endParaRPr>
          </a:p>
        </p:txBody>
      </p:sp>
      <p:sp>
        <p:nvSpPr>
          <p:cNvPr id="48132" name="Slide Number Placeholder 3"/>
          <p:cNvSpPr>
            <a:spLocks noGrp="1"/>
          </p:cNvSpPr>
          <p:nvPr>
            <p:ph type="sldNum" sz="quarter" idx="5"/>
          </p:nvPr>
        </p:nvSpPr>
        <p:spPr>
          <a:noFill/>
        </p:spPr>
        <p:txBody>
          <a:bodyPr/>
          <a:lstStyle/>
          <a:p>
            <a:fld id="{5D0CACA1-D681-4957-9381-335FEF541B1A}" type="slidenum">
              <a:rPr lang="en-GB" altLang="ja-JP" smtClean="0"/>
              <a:pPr/>
              <a:t>24</a:t>
            </a:fld>
            <a:endParaRPr lang="en-GB"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a:bodyPr>
          <a:lstStyle/>
          <a:p>
            <a:pPr>
              <a:defRPr/>
            </a:pPr>
            <a:endParaRPr lang="en-GB" dirty="0" smtClean="0"/>
          </a:p>
        </p:txBody>
      </p:sp>
      <p:sp>
        <p:nvSpPr>
          <p:cNvPr id="50180" name="Slide Number Placeholder 3"/>
          <p:cNvSpPr>
            <a:spLocks noGrp="1"/>
          </p:cNvSpPr>
          <p:nvPr>
            <p:ph type="sldNum" sz="quarter" idx="5"/>
          </p:nvPr>
        </p:nvSpPr>
        <p:spPr>
          <a:noFill/>
        </p:spPr>
        <p:txBody>
          <a:bodyPr/>
          <a:lstStyle/>
          <a:p>
            <a:fld id="{76F98AA1-546B-4A8E-B443-53F9884398E2}" type="slidenum">
              <a:rPr lang="en-GB" altLang="ja-JP" smtClean="0"/>
              <a:pPr/>
              <a:t>26</a:t>
            </a:fld>
            <a:endParaRPr lang="en-GB"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a:bodyPr>
          <a:lstStyle/>
          <a:p>
            <a:pPr>
              <a:defRPr/>
            </a:pPr>
            <a:r>
              <a:rPr lang="en-GB" dirty="0" smtClean="0"/>
              <a:t>Most organizations do not intend to behave unethically. From the perspective of the bottom line customers who perceive that they have been unethically treated will not re-purchase from that particular company. </a:t>
            </a:r>
          </a:p>
          <a:p>
            <a:pPr>
              <a:defRPr/>
            </a:pPr>
            <a:endParaRPr lang="en-GB" dirty="0" smtClean="0"/>
          </a:p>
          <a:p>
            <a:pPr>
              <a:defRPr/>
            </a:pPr>
            <a:r>
              <a:rPr lang="en-GB" dirty="0" smtClean="0"/>
              <a:t>The above table identifies some of the pitfalls that an organization would need to consider when implementing an Integrated Marketing Communications strategy. </a:t>
            </a:r>
          </a:p>
        </p:txBody>
      </p:sp>
      <p:sp>
        <p:nvSpPr>
          <p:cNvPr id="51204" name="Slide Number Placeholder 3"/>
          <p:cNvSpPr>
            <a:spLocks noGrp="1"/>
          </p:cNvSpPr>
          <p:nvPr>
            <p:ph type="sldNum" sz="quarter" idx="5"/>
          </p:nvPr>
        </p:nvSpPr>
        <p:spPr>
          <a:noFill/>
        </p:spPr>
        <p:txBody>
          <a:bodyPr/>
          <a:lstStyle/>
          <a:p>
            <a:fld id="{D3F810D3-52B8-4EA2-B960-63E1D137980A}" type="slidenum">
              <a:rPr lang="en-GB" altLang="ja-JP" smtClean="0"/>
              <a:pPr/>
              <a:t>27</a:t>
            </a:fld>
            <a:endParaRPr lang="en-GB"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C743E03-E400-4592-A5CE-099B33C30643}" type="datetimeFigureOut">
              <a:rPr lang="en-US" smtClean="0"/>
              <a:pPr/>
              <a:t>23-Mar-14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760B42D-5911-48E9-94CF-0FEF66FD8CB4}"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743E03-E400-4592-A5CE-099B33C30643}" type="datetimeFigureOut">
              <a:rPr lang="en-US" smtClean="0"/>
              <a:pPr/>
              <a:t>23-Mar-14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0B42D-5911-48E9-94CF-0FEF66FD8C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743E03-E400-4592-A5CE-099B33C30643}" type="datetimeFigureOut">
              <a:rPr lang="en-US" smtClean="0"/>
              <a:pPr/>
              <a:t>23-Mar-14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0B42D-5911-48E9-94CF-0FEF66FD8C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C743E03-E400-4592-A5CE-099B33C30643}" type="datetimeFigureOut">
              <a:rPr lang="en-US" smtClean="0"/>
              <a:pPr/>
              <a:t>23-Mar-14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0B42D-5911-48E9-94CF-0FEF66FD8CB4}"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C743E03-E400-4592-A5CE-099B33C30643}" type="datetimeFigureOut">
              <a:rPr lang="en-US" smtClean="0"/>
              <a:pPr/>
              <a:t>23-Mar-14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760B42D-5911-48E9-94CF-0FEF66FD8CB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C743E03-E400-4592-A5CE-099B33C30643}" type="datetimeFigureOut">
              <a:rPr lang="en-US" smtClean="0"/>
              <a:pPr/>
              <a:t>23-Mar-14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60B42D-5911-48E9-94CF-0FEF66FD8CB4}"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C743E03-E400-4592-A5CE-099B33C30643}" type="datetimeFigureOut">
              <a:rPr lang="en-US" smtClean="0"/>
              <a:pPr/>
              <a:t>23-Mar-14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60B42D-5911-48E9-94CF-0FEF66FD8CB4}"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C743E03-E400-4592-A5CE-099B33C30643}" type="datetimeFigureOut">
              <a:rPr lang="en-US" smtClean="0"/>
              <a:pPr/>
              <a:t>23-Mar-14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60B42D-5911-48E9-94CF-0FEF66FD8C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743E03-E400-4592-A5CE-099B33C30643}" type="datetimeFigureOut">
              <a:rPr lang="en-US" smtClean="0"/>
              <a:pPr/>
              <a:t>23-Mar-14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60B42D-5911-48E9-94CF-0FEF66FD8C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C743E03-E400-4592-A5CE-099B33C30643}" type="datetimeFigureOut">
              <a:rPr lang="en-US" smtClean="0"/>
              <a:pPr/>
              <a:t>23-Mar-14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60B42D-5911-48E9-94CF-0FEF66FD8CB4}"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C743E03-E400-4592-A5CE-099B33C30643}" type="datetimeFigureOut">
              <a:rPr lang="en-US" smtClean="0"/>
              <a:pPr/>
              <a:t>23-Mar-14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760B42D-5911-48E9-94CF-0FEF66FD8CB4}"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C743E03-E400-4592-A5CE-099B33C30643}" type="datetimeFigureOut">
              <a:rPr lang="en-US" smtClean="0"/>
              <a:pPr/>
              <a:t>23-Mar-14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760B42D-5911-48E9-94CF-0FEF66FD8C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         </a:t>
            </a:r>
            <a:br>
              <a:rPr lang="en-GB" dirty="0" smtClean="0"/>
            </a:br>
            <a:r>
              <a:rPr lang="en-GB" dirty="0" smtClean="0"/>
              <a:t> Strategic Marketing Planning Process</a:t>
            </a:r>
            <a:br>
              <a:rPr lang="en-GB" dirty="0" smtClean="0"/>
            </a:b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control</a:t>
            </a:r>
            <a:endParaRPr lang="en-GB" dirty="0"/>
          </a:p>
        </p:txBody>
      </p:sp>
      <p:sp>
        <p:nvSpPr>
          <p:cNvPr id="3" name="Content Placeholder 2"/>
          <p:cNvSpPr>
            <a:spLocks noGrp="1"/>
          </p:cNvSpPr>
          <p:nvPr>
            <p:ph sz="quarter" idx="1"/>
          </p:nvPr>
        </p:nvSpPr>
        <p:spPr/>
        <p:txBody>
          <a:bodyPr>
            <a:normAutofit lnSpcReduction="10000"/>
          </a:bodyPr>
          <a:lstStyle/>
          <a:p>
            <a:r>
              <a:rPr lang="en-US" b="1" dirty="0" smtClean="0"/>
              <a:t>Marketing Effectiveness Review: </a:t>
            </a:r>
            <a:r>
              <a:rPr lang="en-US" dirty="0" smtClean="0"/>
              <a:t>5 major attributes of marketing orientation -Customer philosophy, integrated marketing organization, adequate marketing information, strategic orientations and operational efficiencies .</a:t>
            </a:r>
          </a:p>
          <a:p>
            <a:r>
              <a:rPr lang="en-US" b="1" dirty="0" smtClean="0"/>
              <a:t>Marketing Audit: </a:t>
            </a:r>
            <a:r>
              <a:rPr lang="en-US" dirty="0" smtClean="0"/>
              <a:t>A comprehensive systematic, independent, and a periodic examination of a company’s or business unit’s marketing environment, objectives, strategies and activities with a view of determining problem areas and opportunities and recommending a plan of action to improve companies marketing performance </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0"/>
            <a:ext cx="8229600" cy="1143000"/>
          </a:xfrm>
        </p:spPr>
        <p:txBody>
          <a:bodyPr>
            <a:normAutofit fontScale="90000"/>
          </a:bodyPr>
          <a:lstStyle/>
          <a:p>
            <a:r>
              <a:rPr lang="en-GB" dirty="0" smtClean="0"/>
              <a:t>Developing Strategic Plan for sustainable development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Sustainable Development </a:t>
            </a:r>
            <a:endParaRPr lang="en-US" dirty="0"/>
          </a:p>
        </p:txBody>
      </p:sp>
      <p:sp>
        <p:nvSpPr>
          <p:cNvPr id="3" name="Content Placeholder 2"/>
          <p:cNvSpPr>
            <a:spLocks noGrp="1"/>
          </p:cNvSpPr>
          <p:nvPr>
            <p:ph sz="quarter" idx="1"/>
          </p:nvPr>
        </p:nvSpPr>
        <p:spPr/>
        <p:txBody>
          <a:bodyPr>
            <a:normAutofit/>
          </a:bodyPr>
          <a:lstStyle/>
          <a:p>
            <a:pPr algn="ctr">
              <a:buNone/>
            </a:pPr>
            <a:endParaRPr lang="en-GB" b="1" i="1" dirty="0" smtClean="0"/>
          </a:p>
          <a:p>
            <a:pPr algn="ctr">
              <a:buNone/>
            </a:pPr>
            <a:r>
              <a:rPr lang="en-GB" b="1" i="1" dirty="0" smtClean="0"/>
              <a:t>"Development that meets the needs of the present without compromising the ability of future generations to meet their own needs."</a:t>
            </a:r>
            <a:endParaRPr lang="en-GB" dirty="0" smtClean="0"/>
          </a:p>
          <a:p>
            <a:pPr algn="ctr">
              <a:buNone/>
            </a:pPr>
            <a:endParaRPr lang="en-GB" sz="1800" dirty="0" smtClean="0"/>
          </a:p>
          <a:p>
            <a:pPr algn="ctr">
              <a:buNone/>
            </a:pPr>
            <a:r>
              <a:rPr lang="en-GB" sz="1800" dirty="0" smtClean="0"/>
              <a:t>					</a:t>
            </a:r>
            <a:r>
              <a:rPr lang="en-GB" sz="1800" dirty="0" smtClean="0"/>
              <a:t>(</a:t>
            </a:r>
            <a:r>
              <a:rPr lang="en-GB" sz="1800" dirty="0" err="1" smtClean="0"/>
              <a:t>Brundtland</a:t>
            </a:r>
            <a:r>
              <a:rPr lang="en-GB" sz="1800" dirty="0" smtClean="0"/>
              <a:t> </a:t>
            </a:r>
            <a:r>
              <a:rPr lang="en-GB" sz="1800" dirty="0" smtClean="0"/>
              <a:t>Commission) report</a:t>
            </a:r>
            <a:endParaRPr lang="en-US"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Marketing Impact on Society as a whole</a:t>
            </a:r>
            <a:endParaRPr lang="en-GB" dirty="0"/>
          </a:p>
        </p:txBody>
      </p:sp>
      <p:sp>
        <p:nvSpPr>
          <p:cNvPr id="3" name="Content Placeholder 2"/>
          <p:cNvSpPr>
            <a:spLocks noGrp="1"/>
          </p:cNvSpPr>
          <p:nvPr>
            <p:ph sz="quarter" idx="1"/>
          </p:nvPr>
        </p:nvSpPr>
        <p:spPr/>
        <p:txBody>
          <a:bodyPr>
            <a:noAutofit/>
          </a:bodyPr>
          <a:lstStyle/>
          <a:p>
            <a:r>
              <a:rPr lang="en-US" sz="2000" b="1" dirty="0" smtClean="0"/>
              <a:t>False wants and too much materialism: </a:t>
            </a:r>
            <a:r>
              <a:rPr lang="en-US" sz="2000" dirty="0" smtClean="0"/>
              <a:t>marketing is seen to create false wants that benefit industry more than they benefit consumers</a:t>
            </a:r>
          </a:p>
          <a:p>
            <a:endParaRPr lang="en-US" sz="2000" dirty="0" smtClean="0"/>
          </a:p>
          <a:p>
            <a:r>
              <a:rPr lang="en-US" sz="2000" b="1" dirty="0" smtClean="0"/>
              <a:t>Too few social goods: </a:t>
            </a:r>
            <a:r>
              <a:rPr lang="en-US" sz="2000" dirty="0" smtClean="0"/>
              <a:t>Business has been accused  of overselling private goods at the expense of public goods</a:t>
            </a:r>
          </a:p>
          <a:p>
            <a:endParaRPr lang="en-US" sz="2000" dirty="0" smtClean="0"/>
          </a:p>
          <a:p>
            <a:r>
              <a:rPr lang="en-US" sz="2000" b="1" dirty="0" smtClean="0"/>
              <a:t>Cultural Pollution :</a:t>
            </a:r>
            <a:r>
              <a:rPr lang="en-US" sz="2000" dirty="0" smtClean="0"/>
              <a:t>Constantly assaulted by marketing and advertising. Commercials interrupt serious </a:t>
            </a:r>
            <a:r>
              <a:rPr lang="en-US" sz="2000" dirty="0" err="1" smtClean="0"/>
              <a:t>programmes</a:t>
            </a:r>
            <a:r>
              <a:rPr lang="en-US" sz="2000" dirty="0" smtClean="0"/>
              <a:t>, press articles, </a:t>
            </a:r>
          </a:p>
          <a:p>
            <a:pPr>
              <a:buNone/>
            </a:pPr>
            <a:endParaRPr lang="en-US" sz="2000" dirty="0" smtClean="0"/>
          </a:p>
          <a:p>
            <a:r>
              <a:rPr lang="en-US" sz="2000" b="1" dirty="0" smtClean="0"/>
              <a:t>Too much political power: </a:t>
            </a:r>
            <a:r>
              <a:rPr lang="en-US" sz="2000" dirty="0" smtClean="0"/>
              <a:t>Business wield to much political power </a:t>
            </a:r>
            <a:br>
              <a:rPr lang="en-US" sz="2000" dirty="0" smtClean="0"/>
            </a:br>
            <a:endParaRPr lang="en-GB"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Marketing’s Impact on Other-businesses </a:t>
            </a:r>
            <a:endParaRPr lang="en-GB" dirty="0"/>
          </a:p>
        </p:txBody>
      </p:sp>
      <p:sp>
        <p:nvSpPr>
          <p:cNvPr id="3" name="Content Placeholder 2"/>
          <p:cNvSpPr>
            <a:spLocks noGrp="1"/>
          </p:cNvSpPr>
          <p:nvPr>
            <p:ph sz="quarter" idx="1"/>
          </p:nvPr>
        </p:nvSpPr>
        <p:spPr/>
        <p:txBody>
          <a:bodyPr>
            <a:normAutofit fontScale="92500" lnSpcReduction="20000"/>
          </a:bodyPr>
          <a:lstStyle/>
          <a:p>
            <a:r>
              <a:rPr lang="en-US" b="1" dirty="0" smtClean="0"/>
              <a:t>Acquisition of competition: </a:t>
            </a:r>
            <a:r>
              <a:rPr lang="en-US" dirty="0" smtClean="0"/>
              <a:t>companies expand by acquiring companies than developing their own.eg: </a:t>
            </a:r>
            <a:r>
              <a:rPr lang="en-US" dirty="0" err="1" smtClean="0"/>
              <a:t>Cargills</a:t>
            </a:r>
            <a:r>
              <a:rPr lang="en-US" dirty="0" smtClean="0"/>
              <a:t> acquiring </a:t>
            </a:r>
            <a:r>
              <a:rPr lang="en-US" dirty="0" err="1" smtClean="0"/>
              <a:t>Kotmale</a:t>
            </a:r>
            <a:r>
              <a:rPr lang="en-US" dirty="0" smtClean="0"/>
              <a:t> </a:t>
            </a:r>
          </a:p>
          <a:p>
            <a:pPr>
              <a:buNone/>
            </a:pPr>
            <a:endParaRPr lang="en-US" dirty="0" smtClean="0"/>
          </a:p>
          <a:p>
            <a:r>
              <a:rPr lang="en-US" dirty="0" smtClean="0"/>
              <a:t> </a:t>
            </a:r>
            <a:r>
              <a:rPr lang="en-US" b="1" dirty="0" smtClean="0"/>
              <a:t>Marketing Practices that create barriers to entry: </a:t>
            </a:r>
            <a:r>
              <a:rPr lang="en-US" dirty="0" smtClean="0"/>
              <a:t>bar new companies entering an industry .</a:t>
            </a:r>
            <a:r>
              <a:rPr lang="en-US" dirty="0" err="1" smtClean="0"/>
              <a:t>eg</a:t>
            </a:r>
            <a:r>
              <a:rPr lang="en-US" dirty="0" smtClean="0"/>
              <a:t> Dialog bared </a:t>
            </a:r>
            <a:r>
              <a:rPr lang="en-US" dirty="0" err="1" smtClean="0"/>
              <a:t>Airtel</a:t>
            </a:r>
            <a:endParaRPr lang="en-US" dirty="0" smtClean="0"/>
          </a:p>
          <a:p>
            <a:pPr>
              <a:buNone/>
            </a:pPr>
            <a:endParaRPr lang="en-US" b="1" dirty="0" smtClean="0"/>
          </a:p>
          <a:p>
            <a:r>
              <a:rPr lang="en-US" b="1" dirty="0" smtClean="0"/>
              <a:t> Unfair competitive marketing practices: </a:t>
            </a:r>
            <a:r>
              <a:rPr lang="en-US" dirty="0" smtClean="0"/>
              <a:t>Destroy competition by using unfair practices , price cuts, discourage buyers etc. </a:t>
            </a:r>
            <a:r>
              <a:rPr lang="en-US" dirty="0" err="1" smtClean="0"/>
              <a:t>eg</a:t>
            </a:r>
            <a:r>
              <a:rPr lang="en-US" dirty="0" smtClean="0"/>
              <a:t>: Supermarket chains in SL been accused of using predatory price cuts to put retailers out of business</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0"/>
            <a:ext cx="8229600" cy="1143000"/>
          </a:xfrm>
        </p:spPr>
        <p:txBody>
          <a:bodyPr>
            <a:normAutofit fontScale="90000"/>
          </a:bodyPr>
          <a:lstStyle/>
          <a:p>
            <a:r>
              <a:rPr lang="en-GB" dirty="0" smtClean="0"/>
              <a:t>Citizen and Public Actions to Regulatory Marketing</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Consumerism </a:t>
            </a:r>
            <a:endParaRPr lang="en-GB" dirty="0"/>
          </a:p>
        </p:txBody>
      </p:sp>
      <p:sp>
        <p:nvSpPr>
          <p:cNvPr id="3" name="Content Placeholder 2"/>
          <p:cNvSpPr>
            <a:spLocks noGrp="1"/>
          </p:cNvSpPr>
          <p:nvPr>
            <p:ph sz="quarter" idx="1"/>
          </p:nvPr>
        </p:nvSpPr>
        <p:spPr/>
        <p:txBody>
          <a:bodyPr/>
          <a:lstStyle/>
          <a:p>
            <a:pPr>
              <a:buNone/>
            </a:pPr>
            <a:r>
              <a:rPr lang="en-US" dirty="0" smtClean="0"/>
              <a:t>An organized movement of citizens and government agencies to </a:t>
            </a:r>
          </a:p>
          <a:p>
            <a:pPr>
              <a:buNone/>
            </a:pPr>
            <a:r>
              <a:rPr lang="en-US" dirty="0" smtClean="0"/>
              <a:t>improve the right and power of buyers in relation to sellers</a:t>
            </a:r>
          </a:p>
        </p:txBody>
      </p:sp>
      <p:graphicFrame>
        <p:nvGraphicFramePr>
          <p:cNvPr id="4" name="Table 3"/>
          <p:cNvGraphicFramePr>
            <a:graphicFrameLocks noGrp="1"/>
          </p:cNvGraphicFramePr>
          <p:nvPr/>
        </p:nvGraphicFramePr>
        <p:xfrm>
          <a:off x="381000" y="3032760"/>
          <a:ext cx="8382000" cy="4206240"/>
        </p:xfrm>
        <a:graphic>
          <a:graphicData uri="http://schemas.openxmlformats.org/drawingml/2006/table">
            <a:tbl>
              <a:tblPr firstRow="1" bandRow="1">
                <a:tableStyleId>{5C22544A-7EE6-4342-B048-85BDC9FD1C3A}</a:tableStyleId>
              </a:tblPr>
              <a:tblGrid>
                <a:gridCol w="4191000"/>
                <a:gridCol w="4191000"/>
              </a:tblGrid>
              <a:tr h="301487">
                <a:tc>
                  <a:txBody>
                    <a:bodyPr/>
                    <a:lstStyle/>
                    <a:p>
                      <a:r>
                        <a:rPr lang="en-US" sz="2000" dirty="0" smtClean="0"/>
                        <a:t>Rights</a:t>
                      </a:r>
                      <a:r>
                        <a:rPr lang="en-US" sz="2000" baseline="0" dirty="0" smtClean="0"/>
                        <a:t> of sellers</a:t>
                      </a:r>
                      <a:endParaRPr lang="en-GB" sz="2000" dirty="0"/>
                    </a:p>
                  </a:txBody>
                  <a:tcPr/>
                </a:tc>
                <a:tc>
                  <a:txBody>
                    <a:bodyPr/>
                    <a:lstStyle/>
                    <a:p>
                      <a:r>
                        <a:rPr lang="en-US" sz="2000" dirty="0" smtClean="0"/>
                        <a:t>Rights</a:t>
                      </a:r>
                      <a:r>
                        <a:rPr lang="en-US" sz="2000" baseline="0" dirty="0" smtClean="0"/>
                        <a:t> of buyers</a:t>
                      </a:r>
                      <a:endParaRPr lang="en-GB" sz="2000" dirty="0"/>
                    </a:p>
                  </a:txBody>
                  <a:tcPr/>
                </a:tc>
              </a:tr>
              <a:tr h="533400">
                <a:tc>
                  <a:txBody>
                    <a:bodyPr/>
                    <a:lstStyle/>
                    <a:p>
                      <a:r>
                        <a:rPr lang="en-US" sz="2000" dirty="0" smtClean="0"/>
                        <a:t>Right</a:t>
                      </a:r>
                      <a:r>
                        <a:rPr lang="en-US" sz="2000" baseline="0" dirty="0" smtClean="0"/>
                        <a:t> to introduce any products in any size and style</a:t>
                      </a:r>
                      <a:endParaRPr lang="en-GB" sz="2000" dirty="0"/>
                    </a:p>
                  </a:txBody>
                  <a:tcPr/>
                </a:tc>
                <a:tc>
                  <a:txBody>
                    <a:bodyPr/>
                    <a:lstStyle/>
                    <a:p>
                      <a:r>
                        <a:rPr lang="en-US" sz="2000" dirty="0" smtClean="0"/>
                        <a:t>The</a:t>
                      </a:r>
                      <a:r>
                        <a:rPr lang="en-US" sz="2000" baseline="0" dirty="0" smtClean="0"/>
                        <a:t> right not to buy a product that is for sale</a:t>
                      </a:r>
                      <a:endParaRPr lang="en-GB" sz="2000" dirty="0"/>
                    </a:p>
                  </a:txBody>
                  <a:tcPr/>
                </a:tc>
              </a:tr>
              <a:tr h="533400">
                <a:tc>
                  <a:txBody>
                    <a:bodyPr/>
                    <a:lstStyle/>
                    <a:p>
                      <a:r>
                        <a:rPr lang="en-US" sz="2000" dirty="0" smtClean="0"/>
                        <a:t>Right to charge any price</a:t>
                      </a:r>
                      <a:endParaRPr lang="en-GB" sz="2000" dirty="0"/>
                    </a:p>
                  </a:txBody>
                  <a:tcPr/>
                </a:tc>
                <a:tc>
                  <a:txBody>
                    <a:bodyPr/>
                    <a:lstStyle/>
                    <a:p>
                      <a:r>
                        <a:rPr lang="en-US" sz="2000" dirty="0" smtClean="0"/>
                        <a:t>The right to expect the product to be safe</a:t>
                      </a:r>
                      <a:endParaRPr lang="en-GB" sz="2000" dirty="0"/>
                    </a:p>
                  </a:txBody>
                  <a:tcPr/>
                </a:tc>
              </a:tr>
              <a:tr h="533400">
                <a:tc>
                  <a:txBody>
                    <a:bodyPr/>
                    <a:lstStyle/>
                    <a:p>
                      <a:r>
                        <a:rPr lang="en-US" sz="2000" dirty="0" smtClean="0"/>
                        <a:t>Right to spend any amount on promotion and products</a:t>
                      </a:r>
                      <a:endParaRPr lang="en-GB" sz="2000" dirty="0"/>
                    </a:p>
                  </a:txBody>
                  <a:tcPr/>
                </a:tc>
                <a:tc>
                  <a:txBody>
                    <a:bodyPr/>
                    <a:lstStyle/>
                    <a:p>
                      <a:r>
                        <a:rPr lang="en-US" sz="2000" dirty="0" smtClean="0"/>
                        <a:t>The</a:t>
                      </a:r>
                      <a:r>
                        <a:rPr lang="en-US" sz="2000" baseline="0" dirty="0" smtClean="0"/>
                        <a:t> right to expect the product to perform as claimed </a:t>
                      </a:r>
                      <a:endParaRPr lang="en-GB" sz="2000" dirty="0"/>
                    </a:p>
                  </a:txBody>
                  <a:tcPr/>
                </a:tc>
              </a:tr>
              <a:tr h="765313">
                <a:tc>
                  <a:txBody>
                    <a:bodyPr/>
                    <a:lstStyle/>
                    <a:p>
                      <a:r>
                        <a:rPr lang="en-US" sz="2000" dirty="0" smtClean="0"/>
                        <a:t>The right</a:t>
                      </a:r>
                      <a:r>
                        <a:rPr lang="en-US" sz="2000" baseline="0" dirty="0" smtClean="0"/>
                        <a:t>  use any product message (providing its not misleading or dishonest)  </a:t>
                      </a:r>
                      <a:endParaRPr lang="en-GB" sz="2000" dirty="0"/>
                    </a:p>
                  </a:txBody>
                  <a:tcPr/>
                </a:tc>
                <a:tc>
                  <a:txBody>
                    <a:bodyPr/>
                    <a:lstStyle/>
                    <a:p>
                      <a:endParaRPr lang="en-GB" sz="2000" dirty="0"/>
                    </a:p>
                  </a:txBody>
                  <a:tcPr/>
                </a:tc>
              </a:tr>
              <a:tr h="533400">
                <a:tc>
                  <a:txBody>
                    <a:bodyPr/>
                    <a:lstStyle/>
                    <a:p>
                      <a:r>
                        <a:rPr lang="en-US" sz="2000" dirty="0" smtClean="0"/>
                        <a:t>The right to use any buying incentive </a:t>
                      </a:r>
                      <a:r>
                        <a:rPr lang="en-US" sz="2000" dirty="0" err="1" smtClean="0"/>
                        <a:t>programme</a:t>
                      </a:r>
                      <a:endParaRPr lang="en-GB" sz="2000" dirty="0"/>
                    </a:p>
                  </a:txBody>
                  <a:tcPr/>
                </a:tc>
                <a:tc>
                  <a:txBody>
                    <a:bodyPr/>
                    <a:lstStyle/>
                    <a:p>
                      <a:endParaRPr lang="en-GB" sz="2000"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Environmentalism </a:t>
            </a:r>
            <a:endParaRPr lang="en-GB" dirty="0"/>
          </a:p>
        </p:txBody>
      </p:sp>
      <p:sp>
        <p:nvSpPr>
          <p:cNvPr id="3" name="Content Placeholder 2"/>
          <p:cNvSpPr>
            <a:spLocks noGrp="1"/>
          </p:cNvSpPr>
          <p:nvPr>
            <p:ph sz="quarter" idx="1"/>
          </p:nvPr>
        </p:nvSpPr>
        <p:spPr/>
        <p:txBody>
          <a:bodyPr/>
          <a:lstStyle/>
          <a:p>
            <a:pPr>
              <a:buNone/>
            </a:pPr>
            <a:r>
              <a:rPr lang="en-US" dirty="0" smtClean="0"/>
              <a:t>An organized movement of concerned  citizens and </a:t>
            </a:r>
          </a:p>
          <a:p>
            <a:pPr>
              <a:buNone/>
            </a:pPr>
            <a:r>
              <a:rPr lang="en-US" dirty="0" smtClean="0"/>
              <a:t>government agencies to protect and improve peoples living </a:t>
            </a:r>
          </a:p>
          <a:p>
            <a:pPr>
              <a:buNone/>
            </a:pPr>
            <a:r>
              <a:rPr lang="en-US" dirty="0" smtClean="0"/>
              <a:t>environment </a:t>
            </a:r>
          </a:p>
          <a:p>
            <a:pPr>
              <a:buNone/>
            </a:pPr>
            <a:endParaRPr lang="en-US" b="1" dirty="0" smtClean="0"/>
          </a:p>
          <a:p>
            <a:pPr>
              <a:buNone/>
            </a:pPr>
            <a:r>
              <a:rPr lang="en-US" b="1" dirty="0" smtClean="0"/>
              <a:t>Environment sustainability : </a:t>
            </a:r>
            <a:r>
              <a:rPr lang="en-US" dirty="0" smtClean="0"/>
              <a:t>A management approach that </a:t>
            </a:r>
          </a:p>
          <a:p>
            <a:pPr>
              <a:buNone/>
            </a:pPr>
            <a:r>
              <a:rPr lang="en-US" dirty="0" smtClean="0"/>
              <a:t>involves developing strategies that both sustain the environment </a:t>
            </a:r>
          </a:p>
          <a:p>
            <a:pPr>
              <a:buNone/>
            </a:pPr>
            <a:r>
              <a:rPr lang="en-US" dirty="0" smtClean="0"/>
              <a:t>and produce profits for the company. </a:t>
            </a:r>
          </a:p>
          <a:p>
            <a:pPr>
              <a:buNone/>
            </a:pPr>
            <a:endParaRPr lang="en-US" dirty="0" smtClean="0"/>
          </a:p>
          <a:p>
            <a:pPr>
              <a:buNone/>
            </a:pPr>
            <a:endParaRPr lang="en-US" dirty="0" smtClean="0"/>
          </a:p>
          <a:p>
            <a:pPr>
              <a:buNone/>
            </a:pP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Environmental sustainable grid</a:t>
            </a:r>
            <a:endParaRPr lang="en-GB" dirty="0"/>
          </a:p>
        </p:txBody>
      </p:sp>
      <p:pic>
        <p:nvPicPr>
          <p:cNvPr id="6" name="Content Placeholder 5" descr="763.jpg"/>
          <p:cNvPicPr>
            <a:picLocks noGrp="1" noChangeAspect="1"/>
          </p:cNvPicPr>
          <p:nvPr>
            <p:ph sz="quarter" idx="1"/>
          </p:nvPr>
        </p:nvPicPr>
        <p:blipFill>
          <a:blip r:embed="rId2" cstate="print"/>
          <a:stretch>
            <a:fillRect/>
          </a:stretch>
        </p:blipFill>
        <p:spPr>
          <a:xfrm>
            <a:off x="228600" y="1295401"/>
            <a:ext cx="8765466" cy="5029199"/>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Public Actions to Regulatory Marketing </a:t>
            </a:r>
            <a:endParaRPr lang="en-GB" dirty="0"/>
          </a:p>
        </p:txBody>
      </p:sp>
      <p:sp>
        <p:nvSpPr>
          <p:cNvPr id="3" name="Content Placeholder 2"/>
          <p:cNvSpPr>
            <a:spLocks noGrp="1"/>
          </p:cNvSpPr>
          <p:nvPr>
            <p:ph sz="quarter" idx="1"/>
          </p:nvPr>
        </p:nvSpPr>
        <p:spPr/>
        <p:txBody>
          <a:bodyPr>
            <a:normAutofit fontScale="92500" lnSpcReduction="10000"/>
          </a:bodyPr>
          <a:lstStyle/>
          <a:p>
            <a:pPr>
              <a:buNone/>
            </a:pPr>
            <a:r>
              <a:rPr lang="en-US" dirty="0" smtClean="0"/>
              <a:t>Citizens concerns about marketing practices will usually </a:t>
            </a:r>
            <a:endParaRPr lang="en-US" dirty="0" smtClean="0"/>
          </a:p>
          <a:p>
            <a:pPr>
              <a:buNone/>
            </a:pPr>
            <a:r>
              <a:rPr lang="en-US" dirty="0" smtClean="0"/>
              <a:t>lead </a:t>
            </a:r>
            <a:r>
              <a:rPr lang="en-US" dirty="0" smtClean="0"/>
              <a:t>to </a:t>
            </a:r>
            <a:r>
              <a:rPr lang="en-US" dirty="0" smtClean="0"/>
              <a:t> the </a:t>
            </a:r>
            <a:r>
              <a:rPr lang="en-US" dirty="0" smtClean="0"/>
              <a:t>public attention and legislative proposals.</a:t>
            </a:r>
          </a:p>
          <a:p>
            <a:pPr>
              <a:buNone/>
            </a:pPr>
            <a:r>
              <a:rPr lang="en-US" dirty="0" smtClean="0"/>
              <a:t>Major marketing decisions that maybe called </a:t>
            </a:r>
            <a:r>
              <a:rPr lang="en-US" dirty="0" smtClean="0"/>
              <a:t>into </a:t>
            </a:r>
          </a:p>
          <a:p>
            <a:pPr>
              <a:buNone/>
            </a:pPr>
            <a:r>
              <a:rPr lang="en-US" dirty="0" smtClean="0"/>
              <a:t>Questions under </a:t>
            </a:r>
            <a:r>
              <a:rPr lang="en-US" dirty="0" smtClean="0"/>
              <a:t>law:</a:t>
            </a:r>
          </a:p>
          <a:p>
            <a:pPr>
              <a:buFont typeface="Wingdings" pitchFamily="2" charset="2"/>
              <a:buChar char="q"/>
            </a:pPr>
            <a:r>
              <a:rPr lang="en-US" dirty="0" smtClean="0"/>
              <a:t> Selling decisions</a:t>
            </a:r>
          </a:p>
          <a:p>
            <a:pPr>
              <a:buFont typeface="Wingdings" pitchFamily="2" charset="2"/>
              <a:buChar char="q"/>
            </a:pPr>
            <a:r>
              <a:rPr lang="en-US" dirty="0" smtClean="0"/>
              <a:t>Advertising decisions</a:t>
            </a:r>
          </a:p>
          <a:p>
            <a:pPr>
              <a:buFont typeface="Wingdings" pitchFamily="2" charset="2"/>
              <a:buChar char="q"/>
            </a:pPr>
            <a:r>
              <a:rPr lang="en-US" dirty="0" smtClean="0"/>
              <a:t>Channel decisions</a:t>
            </a:r>
          </a:p>
          <a:p>
            <a:pPr>
              <a:buFont typeface="Wingdings" pitchFamily="2" charset="2"/>
              <a:buChar char="q"/>
            </a:pPr>
            <a:r>
              <a:rPr lang="en-US" dirty="0" smtClean="0"/>
              <a:t>Product decisions</a:t>
            </a:r>
          </a:p>
          <a:p>
            <a:pPr>
              <a:buFont typeface="Wingdings" pitchFamily="2" charset="2"/>
              <a:buChar char="q"/>
            </a:pPr>
            <a:r>
              <a:rPr lang="en-US" dirty="0" smtClean="0"/>
              <a:t>Packaging decisions</a:t>
            </a:r>
          </a:p>
          <a:p>
            <a:pPr>
              <a:buFont typeface="Wingdings" pitchFamily="2" charset="2"/>
              <a:buChar char="q"/>
            </a:pPr>
            <a:r>
              <a:rPr lang="en-US" dirty="0" smtClean="0"/>
              <a:t>Competitive relations decisions</a:t>
            </a:r>
          </a:p>
          <a:p>
            <a:pPr>
              <a:buFont typeface="Wingdings" pitchFamily="2" charset="2"/>
              <a:buChar char="q"/>
            </a:pPr>
            <a:r>
              <a:rPr lang="en-US" dirty="0" smtClean="0"/>
              <a:t>Pricing decisions</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0"/>
            <a:ext cx="8229600" cy="1143000"/>
          </a:xfrm>
        </p:spPr>
        <p:txBody>
          <a:bodyPr>
            <a:normAutofit/>
          </a:bodyPr>
          <a:lstStyle/>
          <a:p>
            <a:r>
              <a:rPr lang="en-GB" dirty="0" smtClean="0"/>
              <a:t>Marketing Plan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0"/>
            <a:ext cx="8229600" cy="1143000"/>
          </a:xfrm>
        </p:spPr>
        <p:txBody>
          <a:bodyPr>
            <a:normAutofit fontScale="90000"/>
          </a:bodyPr>
          <a:lstStyle/>
          <a:p>
            <a:r>
              <a:rPr lang="en-GB" dirty="0" smtClean="0"/>
              <a:t>Business Actions towards Socially Responsible Marketing</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Enlightened Marketing</a:t>
            </a:r>
            <a:endParaRPr lang="en-GB" dirty="0"/>
          </a:p>
        </p:txBody>
      </p:sp>
      <p:sp>
        <p:nvSpPr>
          <p:cNvPr id="3" name="Content Placeholder 2"/>
          <p:cNvSpPr>
            <a:spLocks noGrp="1"/>
          </p:cNvSpPr>
          <p:nvPr>
            <p:ph sz="quarter" idx="1"/>
          </p:nvPr>
        </p:nvSpPr>
        <p:spPr/>
        <p:txBody>
          <a:bodyPr>
            <a:normAutofit fontScale="85000" lnSpcReduction="20000"/>
          </a:bodyPr>
          <a:lstStyle/>
          <a:p>
            <a:pPr>
              <a:buNone/>
            </a:pPr>
            <a:r>
              <a:rPr lang="en-US" dirty="0" smtClean="0"/>
              <a:t>A marketing philosophy holding that a company’s marketing </a:t>
            </a:r>
          </a:p>
          <a:p>
            <a:pPr>
              <a:buNone/>
            </a:pPr>
            <a:r>
              <a:rPr lang="en-US" dirty="0" smtClean="0"/>
              <a:t>should support the best long run performance of marketing </a:t>
            </a:r>
          </a:p>
          <a:p>
            <a:pPr>
              <a:buNone/>
            </a:pPr>
            <a:r>
              <a:rPr lang="en-US" dirty="0" smtClean="0"/>
              <a:t>systems. It consist of 5 principals:</a:t>
            </a:r>
          </a:p>
          <a:p>
            <a:r>
              <a:rPr lang="en-US" b="1" dirty="0" smtClean="0"/>
              <a:t>Consumer- Oriented Marketing: </a:t>
            </a:r>
            <a:r>
              <a:rPr lang="en-US" dirty="0" smtClean="0"/>
              <a:t>Organize its marketing activities from consumer point of view</a:t>
            </a:r>
          </a:p>
          <a:p>
            <a:r>
              <a:rPr lang="en-US" b="1" dirty="0" smtClean="0"/>
              <a:t>Customer Value Marketing: </a:t>
            </a:r>
            <a:r>
              <a:rPr lang="en-US" dirty="0" smtClean="0"/>
              <a:t>Should put most of its resources into customer value building </a:t>
            </a:r>
          </a:p>
          <a:p>
            <a:r>
              <a:rPr lang="en-US" b="1" dirty="0" smtClean="0"/>
              <a:t>Innovative Marketing: </a:t>
            </a:r>
            <a:r>
              <a:rPr lang="en-US" dirty="0" smtClean="0"/>
              <a:t>Seeks real product and marketing improvement </a:t>
            </a:r>
          </a:p>
          <a:p>
            <a:r>
              <a:rPr lang="en-US" b="1" dirty="0" smtClean="0"/>
              <a:t>Sense –of- Mission Marketing: </a:t>
            </a:r>
            <a:r>
              <a:rPr lang="en-US" dirty="0" smtClean="0"/>
              <a:t>should define its mission is social terms not narrow product terms</a:t>
            </a:r>
          </a:p>
          <a:p>
            <a:r>
              <a:rPr lang="en-US" b="1" dirty="0" smtClean="0"/>
              <a:t>Societal Marketing:  </a:t>
            </a:r>
            <a:r>
              <a:rPr lang="en-US" dirty="0" smtClean="0"/>
              <a:t>make decision by considering consumers wants, the companies requirements, consumers long run interest and societies long run interest   </a:t>
            </a:r>
            <a:endParaRPr lang="en-GB" dirty="0" smtClean="0"/>
          </a:p>
          <a:p>
            <a:pPr>
              <a:buNone/>
            </a:pPr>
            <a:endParaRPr lang="en-US" dirty="0" smtClean="0"/>
          </a:p>
          <a:p>
            <a:pPr>
              <a:buNone/>
            </a:pP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Marketing Ethics </a:t>
            </a:r>
            <a:endParaRPr lang="en-GB" dirty="0"/>
          </a:p>
        </p:txBody>
      </p:sp>
      <p:sp>
        <p:nvSpPr>
          <p:cNvPr id="3" name="Content Placeholder 2"/>
          <p:cNvSpPr>
            <a:spLocks noGrp="1"/>
          </p:cNvSpPr>
          <p:nvPr>
            <p:ph sz="quarter" idx="1"/>
          </p:nvPr>
        </p:nvSpPr>
        <p:spPr/>
        <p:txBody>
          <a:bodyPr/>
          <a:lstStyle/>
          <a:p>
            <a:pPr>
              <a:buNone/>
            </a:pPr>
            <a:r>
              <a:rPr lang="en-US" dirty="0" smtClean="0"/>
              <a:t>Corporate marketing ethic policies :broad </a:t>
            </a:r>
            <a:endParaRPr lang="en-US" dirty="0" smtClean="0"/>
          </a:p>
          <a:p>
            <a:pPr>
              <a:buNone/>
            </a:pPr>
            <a:r>
              <a:rPr lang="en-US" dirty="0" smtClean="0"/>
              <a:t>guidelines </a:t>
            </a:r>
            <a:r>
              <a:rPr lang="en-US" dirty="0" smtClean="0"/>
              <a:t>that </a:t>
            </a:r>
            <a:r>
              <a:rPr lang="en-US" dirty="0" smtClean="0"/>
              <a:t>everyone </a:t>
            </a:r>
            <a:r>
              <a:rPr lang="en-US" dirty="0" smtClean="0"/>
              <a:t>in the organization must </a:t>
            </a:r>
            <a:endParaRPr lang="en-US" dirty="0" smtClean="0"/>
          </a:p>
          <a:p>
            <a:pPr>
              <a:buNone/>
            </a:pPr>
            <a:r>
              <a:rPr lang="en-US" dirty="0" smtClean="0"/>
              <a:t>follow</a:t>
            </a:r>
            <a:r>
              <a:rPr lang="en-US" dirty="0" smtClean="0"/>
              <a:t>. </a:t>
            </a:r>
          </a:p>
          <a:p>
            <a:pPr>
              <a:buNone/>
            </a:pPr>
            <a:r>
              <a:rPr lang="en-US" dirty="0" smtClean="0"/>
              <a:t>These policies should cover:</a:t>
            </a:r>
          </a:p>
          <a:p>
            <a:pPr>
              <a:buFont typeface="Wingdings" pitchFamily="2" charset="2"/>
              <a:buChar char="q"/>
            </a:pPr>
            <a:r>
              <a:rPr lang="en-US" dirty="0" smtClean="0"/>
              <a:t> Distributor relations</a:t>
            </a:r>
          </a:p>
          <a:p>
            <a:pPr>
              <a:buFont typeface="Wingdings" pitchFamily="2" charset="2"/>
              <a:buChar char="q"/>
            </a:pPr>
            <a:r>
              <a:rPr lang="en-US" dirty="0" smtClean="0"/>
              <a:t> Advertising standards</a:t>
            </a:r>
          </a:p>
          <a:p>
            <a:pPr>
              <a:buFont typeface="Wingdings" pitchFamily="2" charset="2"/>
              <a:buChar char="q"/>
            </a:pPr>
            <a:r>
              <a:rPr lang="en-US" dirty="0" smtClean="0"/>
              <a:t>Customer service</a:t>
            </a:r>
          </a:p>
          <a:p>
            <a:pPr>
              <a:buFont typeface="Wingdings" pitchFamily="2" charset="2"/>
              <a:buChar char="q"/>
            </a:pPr>
            <a:r>
              <a:rPr lang="en-US" dirty="0" smtClean="0"/>
              <a:t>Pricing, product development and general ethical standards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457200"/>
            <a:ext cx="7772400" cy="5562600"/>
          </a:xfrm>
        </p:spPr>
        <p:txBody>
          <a:bodyPr>
            <a:normAutofit lnSpcReduction="10000"/>
          </a:bodyPr>
          <a:lstStyle/>
          <a:p>
            <a:pPr>
              <a:buFont typeface="Wingdings" pitchFamily="2" charset="2"/>
              <a:buChar char="Ø"/>
              <a:defRPr/>
            </a:pPr>
            <a:r>
              <a:rPr lang="en-GB" dirty="0" smtClean="0"/>
              <a:t>Ethical business carries valuable advertising appeal and has become content for PR campaigns, sales promotions and advertising</a:t>
            </a:r>
          </a:p>
          <a:p>
            <a:pPr>
              <a:buFont typeface="Wingdings" pitchFamily="2" charset="2"/>
              <a:buChar char="Ø"/>
              <a:defRPr/>
            </a:pPr>
            <a:r>
              <a:rPr lang="en-GB" dirty="0" smtClean="0"/>
              <a:t>There is also evidence to suggest that organizations suffer commercial losses from boycotts (Nestle boycott is said to have cost the firm $40 million)</a:t>
            </a:r>
          </a:p>
          <a:p>
            <a:pPr>
              <a:buFont typeface="Wingdings" pitchFamily="2" charset="2"/>
              <a:buChar char="Ø"/>
              <a:defRPr/>
            </a:pPr>
            <a:r>
              <a:rPr lang="en-GB" dirty="0" smtClean="0"/>
              <a:t> Survey results show that an ethics code will;</a:t>
            </a:r>
          </a:p>
          <a:p>
            <a:pPr lvl="1">
              <a:buFont typeface="Wingdings" pitchFamily="2" charset="2"/>
              <a:buChar char="Ø"/>
              <a:defRPr/>
            </a:pPr>
            <a:r>
              <a:rPr lang="en-GB" dirty="0" smtClean="0"/>
              <a:t>Strengthen financial performance</a:t>
            </a:r>
          </a:p>
          <a:p>
            <a:pPr lvl="1">
              <a:buFont typeface="Wingdings" pitchFamily="2" charset="2"/>
              <a:buChar char="Ø"/>
              <a:defRPr/>
            </a:pPr>
            <a:r>
              <a:rPr lang="en-GB" dirty="0" smtClean="0"/>
              <a:t>Improve brand image, sales &amp; reputation</a:t>
            </a:r>
          </a:p>
          <a:p>
            <a:pPr lvl="1">
              <a:buFont typeface="Wingdings" pitchFamily="2" charset="2"/>
              <a:buChar char="Ø"/>
              <a:defRPr/>
            </a:pPr>
            <a:r>
              <a:rPr lang="en-GB" dirty="0" smtClean="0"/>
              <a:t>Employee loyalty</a:t>
            </a:r>
          </a:p>
          <a:p>
            <a:pPr lvl="1">
              <a:buFont typeface="Wingdings" pitchFamily="2" charset="2"/>
              <a:buChar char="Ø"/>
              <a:defRPr/>
            </a:pPr>
            <a:r>
              <a:rPr lang="en-GB" dirty="0" smtClean="0"/>
              <a:t>Reduce the vulnerability to pressure groups </a:t>
            </a:r>
          </a:p>
          <a:p>
            <a:pPr lvl="1">
              <a:buFont typeface="Wingdings" pitchFamily="2" charset="2"/>
              <a:buChar char="Ø"/>
              <a:defRPr/>
            </a:pPr>
            <a:r>
              <a:rPr lang="en-GB" dirty="0" smtClean="0"/>
              <a:t>Avoidance of fines </a:t>
            </a:r>
          </a:p>
          <a:p>
            <a:pPr lvl="1">
              <a:buFont typeface="Wingdings" pitchFamily="2" charset="2"/>
              <a:buChar char="Ø"/>
              <a:defRPr/>
            </a:pPr>
            <a:r>
              <a:rPr lang="en-GB" dirty="0" smtClean="0"/>
              <a:t>Avoid loss of business</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ormAutofit fontScale="90000"/>
          </a:bodyPr>
          <a:lstStyle/>
          <a:p>
            <a:pPr eaLnBrk="1" hangingPunct="1"/>
            <a:r>
              <a:rPr smtClean="0"/>
              <a:t>Consumer attitude to ethical purchasing</a:t>
            </a:r>
          </a:p>
        </p:txBody>
      </p:sp>
      <p:pic>
        <p:nvPicPr>
          <p:cNvPr id="20483" name="Content Placeholder 4" descr="Ethical.png"/>
          <p:cNvPicPr>
            <a:picLocks noGrp="1" noChangeAspect="1"/>
          </p:cNvPicPr>
          <p:nvPr>
            <p:ph idx="1"/>
          </p:nvPr>
        </p:nvPicPr>
        <p:blipFill>
          <a:blip r:embed="rId3" cstate="print"/>
          <a:srcRect/>
          <a:stretch>
            <a:fillRect/>
          </a:stretch>
        </p:blipFill>
        <p:spPr>
          <a:xfrm>
            <a:off x="228600" y="1600200"/>
            <a:ext cx="7618413" cy="4162425"/>
          </a:xfrm>
        </p:spPr>
      </p:pic>
      <p:sp>
        <p:nvSpPr>
          <p:cNvPr id="20484" name="TextBox 5"/>
          <p:cNvSpPr txBox="1">
            <a:spLocks noChangeArrowheads="1"/>
          </p:cNvSpPr>
          <p:nvPr/>
        </p:nvSpPr>
        <p:spPr bwMode="auto">
          <a:xfrm>
            <a:off x="838200" y="5943600"/>
            <a:ext cx="6096000" cy="646113"/>
          </a:xfrm>
          <a:prstGeom prst="rect">
            <a:avLst/>
          </a:prstGeom>
          <a:noFill/>
          <a:ln w="9525">
            <a:noFill/>
            <a:miter lim="800000"/>
            <a:headEnd/>
            <a:tailEnd/>
          </a:ln>
        </p:spPr>
        <p:txBody>
          <a:bodyPr>
            <a:spAutoFit/>
          </a:bodyPr>
          <a:lstStyle/>
          <a:p>
            <a:r>
              <a:rPr lang="en-US" sz="1200"/>
              <a:t>Marylyn Carrigan, Ahmad Attalla, (2001),"The myth of the ethical consumer - do ethics matter in purchase behaviour?", Journal of Consumer Marketing, Vol. 18 Iss: 7 pp. 560 - 578</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533400"/>
            <a:ext cx="7772400" cy="5486400"/>
          </a:xfrm>
        </p:spPr>
        <p:txBody>
          <a:bodyPr>
            <a:noAutofit/>
          </a:bodyPr>
          <a:lstStyle/>
          <a:p>
            <a:pPr>
              <a:defRPr/>
            </a:pPr>
            <a:r>
              <a:rPr lang="en-GB" sz="1800" b="1" dirty="0" smtClean="0"/>
              <a:t>Caring &amp; ethical-  </a:t>
            </a:r>
            <a:r>
              <a:rPr lang="en-GB" sz="1800" dirty="0" smtClean="0"/>
              <a:t>consumers make it their business to discriminate against unethical companies and will respond positively  to ethical </a:t>
            </a:r>
            <a:r>
              <a:rPr lang="en-GB" sz="1800" dirty="0" err="1" smtClean="0"/>
              <a:t>behavious</a:t>
            </a:r>
            <a:endParaRPr lang="en-GB" sz="1800" dirty="0" smtClean="0"/>
          </a:p>
          <a:p>
            <a:pPr>
              <a:defRPr/>
            </a:pPr>
            <a:r>
              <a:rPr lang="en-GB" sz="1800" dirty="0" smtClean="0"/>
              <a:t>This might also lead to consumers being selectively ethical. Companies have to identify which are the ethical issues that matter to this group and ensure they are satisfied with the companies stance on this. </a:t>
            </a:r>
          </a:p>
          <a:p>
            <a:pPr>
              <a:defRPr/>
            </a:pPr>
            <a:r>
              <a:rPr lang="en-GB" sz="1800" b="1" dirty="0" smtClean="0"/>
              <a:t>Confused &amp; Uncertain- </a:t>
            </a:r>
            <a:r>
              <a:rPr lang="en-GB" sz="1800" dirty="0" smtClean="0"/>
              <a:t>consumers would shop ethically but have some confusion about corporate ethical behaviour. This group would require more information from companies about their ethical practices. </a:t>
            </a:r>
          </a:p>
          <a:p>
            <a:pPr>
              <a:defRPr/>
            </a:pPr>
            <a:r>
              <a:rPr lang="en-GB" sz="1800" b="1" dirty="0" smtClean="0"/>
              <a:t>Cynical &amp; disinterested- </a:t>
            </a:r>
            <a:r>
              <a:rPr lang="en-GB" sz="1800" dirty="0" smtClean="0"/>
              <a:t>these consumer are not convinced that companies are ethical. Even if they are convinced there is no conviction that they would alter their buyer behaviour. They will only purchase if there is no detraction from their brand choice and their perception of value. Ethical marketing will have to be combined with quality, price and brand image in order to attract this group. </a:t>
            </a:r>
          </a:p>
          <a:p>
            <a:pPr>
              <a:defRPr/>
            </a:pPr>
            <a:r>
              <a:rPr lang="en-GB" sz="1800" b="1" dirty="0" smtClean="0"/>
              <a:t>Oblivious</a:t>
            </a:r>
            <a:r>
              <a:rPr lang="en-GB" sz="1800" dirty="0" smtClean="0"/>
              <a:t>- this is an unknown quantity. They may or may not be willing to shop ethically. This may or may not have entered into their purchase equation depending on the knowledge factor. Adequate information may incite this group to purchase ethically. </a:t>
            </a:r>
          </a:p>
          <a:p>
            <a:pPr>
              <a:defRPr/>
            </a:pPr>
            <a:endParaRPr lang="en-GB" sz="1800" b="1" dirty="0" smtClean="0"/>
          </a:p>
          <a:p>
            <a:endParaRPr lang="en-US" sz="1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fontScale="90000"/>
          </a:bodyPr>
          <a:lstStyle/>
          <a:p>
            <a:pPr eaLnBrk="1" hangingPunct="1"/>
            <a:r>
              <a:rPr smtClean="0"/>
              <a:t>The prevalent issues can be categorized in the following manner;</a:t>
            </a:r>
          </a:p>
        </p:txBody>
      </p:sp>
      <p:sp>
        <p:nvSpPr>
          <p:cNvPr id="22531" name="Content Placeholder 3"/>
          <p:cNvSpPr>
            <a:spLocks noGrp="1"/>
          </p:cNvSpPr>
          <p:nvPr>
            <p:ph idx="1"/>
          </p:nvPr>
        </p:nvSpPr>
        <p:spPr/>
        <p:txBody>
          <a:bodyPr>
            <a:normAutofit/>
          </a:bodyPr>
          <a:lstStyle/>
          <a:p>
            <a:pPr>
              <a:defRPr/>
            </a:pPr>
            <a:r>
              <a:rPr lang="en-GB" sz="1800" b="1" dirty="0" smtClean="0"/>
              <a:t>Misleading advertising</a:t>
            </a:r>
            <a:r>
              <a:rPr lang="en-GB" sz="1800" dirty="0" smtClean="0"/>
              <a:t>- the use of misleading or exaggerated claims in advertising is a critical issue. Positioning a product in this manner is ethically unsound and can create confusion in the mind of the customer. It can also create negative publicity and may result in legal censure. </a:t>
            </a:r>
          </a:p>
          <a:p>
            <a:pPr>
              <a:defRPr/>
            </a:pPr>
            <a:r>
              <a:rPr lang="en-GB" sz="1800" dirty="0" err="1" smtClean="0"/>
              <a:t>E.g</a:t>
            </a:r>
            <a:r>
              <a:rPr lang="en-GB" sz="1800" dirty="0" smtClean="0"/>
              <a:t>: under UK food law, the use of health claims is controlled. The brand owners are prevented from commenting about any positive effects that the consumption of their products will have on a disease. Any health propositions must be backed up by hard evidence</a:t>
            </a:r>
          </a:p>
          <a:p>
            <a:pPr>
              <a:defRPr/>
            </a:pPr>
            <a:endParaRPr lang="en-GB" sz="1800" dirty="0" smtClean="0"/>
          </a:p>
          <a:p>
            <a:pPr>
              <a:defRPr/>
            </a:pPr>
            <a:r>
              <a:rPr lang="en-GB" sz="1800" b="1" dirty="0" smtClean="0"/>
              <a:t>Taste &amp; decency- </a:t>
            </a:r>
            <a:r>
              <a:rPr lang="en-GB" sz="1800" dirty="0" smtClean="0"/>
              <a:t>ASA’s research has revealed the consumer’s reaction to the use of bad language in advertising. (www.asa.org.uk). The use of shocking advertising is used to generate a spin-off publicity. (E.g. Benetton ). This involves the use of unusual, provocative and controversial images and communication.  </a:t>
            </a:r>
            <a:endParaRPr lang="en-GB" sz="1800" b="1" dirty="0" smtClean="0"/>
          </a:p>
          <a:p>
            <a:pPr>
              <a:defRPr/>
            </a:pPr>
            <a:endParaRPr lang="en-GB" sz="1800" dirty="0" smtClean="0"/>
          </a:p>
          <a:p>
            <a:pPr>
              <a:defRPr/>
            </a:pPr>
            <a:endParaRPr lang="en-GB" sz="1800" dirty="0" smtClean="0"/>
          </a:p>
          <a:p>
            <a:endParaRPr lang="en-US" sz="1800" dirty="0" smtClean="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52400"/>
            <a:ext cx="8229600" cy="1143000"/>
          </a:xfrm>
        </p:spPr>
        <p:txBody>
          <a:bodyPr/>
          <a:lstStyle/>
          <a:p>
            <a:pPr eaLnBrk="1" hangingPunct="1"/>
            <a:r>
              <a:rPr smtClean="0"/>
              <a:t>Ethical Issues</a:t>
            </a:r>
          </a:p>
        </p:txBody>
      </p:sp>
      <p:graphicFrame>
        <p:nvGraphicFramePr>
          <p:cNvPr id="5" name="Content Placeholder 4"/>
          <p:cNvGraphicFramePr>
            <a:graphicFrameLocks noGrp="1"/>
          </p:cNvGraphicFramePr>
          <p:nvPr>
            <p:ph idx="1"/>
          </p:nvPr>
        </p:nvGraphicFramePr>
        <p:xfrm>
          <a:off x="457200" y="1600200"/>
          <a:ext cx="7772400" cy="4267202"/>
        </p:xfrm>
        <a:graphic>
          <a:graphicData uri="http://schemas.openxmlformats.org/drawingml/2006/table">
            <a:tbl>
              <a:tblPr firstRow="1" bandRow="1">
                <a:tableStyleId>{5C22544A-7EE6-4342-B048-85BDC9FD1C3A}</a:tableStyleId>
              </a:tblPr>
              <a:tblGrid>
                <a:gridCol w="2518833"/>
                <a:gridCol w="5253567"/>
              </a:tblGrid>
              <a:tr h="420954">
                <a:tc>
                  <a:txBody>
                    <a:bodyPr/>
                    <a:lstStyle/>
                    <a:p>
                      <a:r>
                        <a:rPr lang="en-US" dirty="0" smtClean="0"/>
                        <a:t>Communication</a:t>
                      </a:r>
                      <a:r>
                        <a:rPr lang="en-US" baseline="0" dirty="0" smtClean="0"/>
                        <a:t> tool</a:t>
                      </a:r>
                      <a:endParaRPr lang="en-US" dirty="0"/>
                    </a:p>
                  </a:txBody>
                  <a:tcPr/>
                </a:tc>
                <a:tc>
                  <a:txBody>
                    <a:bodyPr/>
                    <a:lstStyle/>
                    <a:p>
                      <a:r>
                        <a:rPr lang="en-US" dirty="0" smtClean="0"/>
                        <a:t>Ethical issue</a:t>
                      </a:r>
                      <a:endParaRPr lang="en-US" dirty="0"/>
                    </a:p>
                  </a:txBody>
                  <a:tcPr/>
                </a:tc>
              </a:tr>
              <a:tr h="1349358">
                <a:tc>
                  <a:txBody>
                    <a:bodyPr/>
                    <a:lstStyle/>
                    <a:p>
                      <a:r>
                        <a:rPr lang="en-US" dirty="0" smtClean="0"/>
                        <a:t>Personal selling</a:t>
                      </a:r>
                      <a:endParaRPr lang="en-US" dirty="0"/>
                    </a:p>
                  </a:txBody>
                  <a:tcPr/>
                </a:tc>
                <a:tc>
                  <a:txBody>
                    <a:bodyPr/>
                    <a:lstStyle/>
                    <a:p>
                      <a:r>
                        <a:rPr lang="en-US" dirty="0" smtClean="0"/>
                        <a:t>-Questionable sales techniques</a:t>
                      </a:r>
                    </a:p>
                    <a:p>
                      <a:r>
                        <a:rPr lang="en-US" dirty="0" smtClean="0"/>
                        <a:t>-Overselling</a:t>
                      </a:r>
                    </a:p>
                    <a:p>
                      <a:r>
                        <a:rPr lang="en-US" dirty="0" smtClean="0"/>
                        <a:t>-Misrepresentation</a:t>
                      </a:r>
                    </a:p>
                    <a:p>
                      <a:r>
                        <a:rPr lang="en-US" dirty="0" smtClean="0"/>
                        <a:t>-Conflicts of interest</a:t>
                      </a:r>
                      <a:endParaRPr lang="en-US" dirty="0"/>
                    </a:p>
                  </a:txBody>
                  <a:tcPr/>
                </a:tc>
              </a:tr>
              <a:tr h="1037968">
                <a:tc>
                  <a:txBody>
                    <a:bodyPr/>
                    <a:lstStyle/>
                    <a:p>
                      <a:r>
                        <a:rPr lang="en-US" dirty="0" smtClean="0"/>
                        <a:t>Advertising</a:t>
                      </a:r>
                      <a:endParaRPr lang="en-US" dirty="0"/>
                    </a:p>
                  </a:txBody>
                  <a:tcPr/>
                </a:tc>
                <a:tc>
                  <a:txBody>
                    <a:bodyPr/>
                    <a:lstStyle/>
                    <a:p>
                      <a:r>
                        <a:rPr lang="en-US" dirty="0" smtClean="0"/>
                        <a:t>-Advertising to children</a:t>
                      </a:r>
                    </a:p>
                    <a:p>
                      <a:r>
                        <a:rPr lang="en-US" dirty="0" smtClean="0"/>
                        <a:t>-Advertising that manipulates</a:t>
                      </a:r>
                      <a:r>
                        <a:rPr lang="en-US" baseline="0" dirty="0" smtClean="0"/>
                        <a:t> behavior</a:t>
                      </a:r>
                    </a:p>
                    <a:p>
                      <a:r>
                        <a:rPr lang="en-US" baseline="0" dirty="0" smtClean="0"/>
                        <a:t>-Deceptive advertising</a:t>
                      </a:r>
                      <a:endParaRPr lang="en-US" dirty="0"/>
                    </a:p>
                  </a:txBody>
                  <a:tcPr/>
                </a:tc>
              </a:tr>
              <a:tr h="420954">
                <a:tc>
                  <a:txBody>
                    <a:bodyPr/>
                    <a:lstStyle/>
                    <a:p>
                      <a:r>
                        <a:rPr lang="en-US" dirty="0" smtClean="0"/>
                        <a:t>Sales Promotion</a:t>
                      </a:r>
                      <a:endParaRPr lang="en-US" dirty="0"/>
                    </a:p>
                  </a:txBody>
                  <a:tcPr/>
                </a:tc>
                <a:tc>
                  <a:txBody>
                    <a:bodyPr/>
                    <a:lstStyle/>
                    <a:p>
                      <a:r>
                        <a:rPr lang="en-US" dirty="0" smtClean="0"/>
                        <a:t>-Deceptive</a:t>
                      </a:r>
                      <a:r>
                        <a:rPr lang="en-US" baseline="0" dirty="0" smtClean="0"/>
                        <a:t> sales promotions</a:t>
                      </a:r>
                      <a:endParaRPr lang="en-US" dirty="0"/>
                    </a:p>
                  </a:txBody>
                  <a:tcPr/>
                </a:tc>
              </a:tr>
              <a:tr h="1037968">
                <a:tc>
                  <a:txBody>
                    <a:bodyPr/>
                    <a:lstStyle/>
                    <a:p>
                      <a:r>
                        <a:rPr lang="en-US" dirty="0" smtClean="0"/>
                        <a:t>Direct marketing</a:t>
                      </a:r>
                      <a:endParaRPr lang="en-US" dirty="0"/>
                    </a:p>
                  </a:txBody>
                  <a:tcPr/>
                </a:tc>
                <a:tc>
                  <a:txBody>
                    <a:bodyPr/>
                    <a:lstStyle/>
                    <a:p>
                      <a:r>
                        <a:rPr lang="en-US" dirty="0" smtClean="0"/>
                        <a:t>-</a:t>
                      </a:r>
                      <a:r>
                        <a:rPr lang="en-US" dirty="0" err="1" smtClean="0"/>
                        <a:t>Mis</a:t>
                      </a:r>
                      <a:r>
                        <a:rPr lang="en-US" dirty="0" smtClean="0"/>
                        <a:t> presentation of products</a:t>
                      </a:r>
                    </a:p>
                    <a:p>
                      <a:r>
                        <a:rPr lang="en-US" dirty="0" smtClean="0"/>
                        <a:t>-Violations of consumer privacy</a:t>
                      </a:r>
                    </a:p>
                    <a:p>
                      <a:r>
                        <a:rPr lang="en-US" dirty="0" smtClean="0"/>
                        <a:t>-No intention of fulfilling orders</a:t>
                      </a:r>
                      <a:endParaRPr lang="en-US" dirty="0"/>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rved Left Arrow 4"/>
          <p:cNvSpPr/>
          <p:nvPr/>
        </p:nvSpPr>
        <p:spPr>
          <a:xfrm flipH="1" flipV="1">
            <a:off x="457200" y="1295400"/>
            <a:ext cx="3733800" cy="32004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 name="Title 1"/>
          <p:cNvSpPr>
            <a:spLocks noGrp="1"/>
          </p:cNvSpPr>
          <p:nvPr>
            <p:ph type="title"/>
          </p:nvPr>
        </p:nvSpPr>
        <p:spPr/>
        <p:txBody>
          <a:bodyPr>
            <a:normAutofit/>
          </a:bodyPr>
          <a:lstStyle/>
          <a:p>
            <a:r>
              <a:rPr lang="en-US" dirty="0" smtClean="0"/>
              <a:t>Marketing Planning Process</a:t>
            </a:r>
            <a:endParaRPr lang="en-GB" dirty="0"/>
          </a:p>
        </p:txBody>
      </p:sp>
      <p:graphicFrame>
        <p:nvGraphicFramePr>
          <p:cNvPr id="4" name="Content Placeholder 3"/>
          <p:cNvGraphicFramePr>
            <a:graphicFrameLocks noGrp="1"/>
          </p:cNvGraphicFramePr>
          <p:nvPr>
            <p:ph sz="quarter" idx="1"/>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Essential Content of a Marketing plan</a:t>
            </a:r>
            <a:endParaRPr lang="en-GB" dirty="0"/>
          </a:p>
        </p:txBody>
      </p:sp>
      <p:sp>
        <p:nvSpPr>
          <p:cNvPr id="3" name="Content Placeholder 2"/>
          <p:cNvSpPr>
            <a:spLocks noGrp="1"/>
          </p:cNvSpPr>
          <p:nvPr>
            <p:ph sz="quarter" idx="1"/>
          </p:nvPr>
        </p:nvSpPr>
        <p:spPr/>
        <p:txBody>
          <a:bodyPr>
            <a:noAutofit/>
          </a:bodyPr>
          <a:lstStyle/>
          <a:p>
            <a:r>
              <a:rPr lang="en-GB" sz="2000" b="1" dirty="0" smtClean="0"/>
              <a:t>Objectives- Organizations mission statement</a:t>
            </a:r>
          </a:p>
          <a:p>
            <a:r>
              <a:rPr lang="en-GB" sz="2000" b="1" dirty="0" smtClean="0"/>
              <a:t>Marketing analysis-</a:t>
            </a:r>
          </a:p>
          <a:p>
            <a:pPr lvl="1"/>
            <a:r>
              <a:rPr lang="en-GB" sz="2000" dirty="0" smtClean="0"/>
              <a:t>PESTEL</a:t>
            </a:r>
          </a:p>
          <a:p>
            <a:pPr lvl="1"/>
            <a:r>
              <a:rPr lang="en-GB" sz="2000" dirty="0" smtClean="0"/>
              <a:t>Porters 5 Forces</a:t>
            </a:r>
          </a:p>
          <a:p>
            <a:pPr lvl="1"/>
            <a:r>
              <a:rPr lang="en-GB" sz="2000" dirty="0" smtClean="0"/>
              <a:t>Internal Audit</a:t>
            </a:r>
          </a:p>
          <a:p>
            <a:r>
              <a:rPr lang="en-GB" sz="2000" b="1" dirty="0" smtClean="0"/>
              <a:t>Situation Analysis: </a:t>
            </a:r>
            <a:r>
              <a:rPr lang="en-GB" sz="2000" dirty="0" smtClean="0"/>
              <a:t>Normally this will include a market analysis, a SWOT analysis (strengths, weaknesses, opportunities, and threats), and a competitive analysis. The market analysis will include market forecast, segmentation, customer information, and market needs analysis.</a:t>
            </a:r>
          </a:p>
          <a:p>
            <a:r>
              <a:rPr lang="en-GB" sz="2000" b="1" dirty="0" smtClean="0"/>
              <a:t>Marketing Objectives</a:t>
            </a:r>
          </a:p>
          <a:p>
            <a:r>
              <a:rPr lang="en-GB" sz="2000" b="1" dirty="0" smtClean="0"/>
              <a:t>Marketing Strategy: </a:t>
            </a:r>
            <a:r>
              <a:rPr lang="en-GB" sz="2000" dirty="0" smtClean="0"/>
              <a:t>This should include at least a mission statement, objectives, and focused strategy including market segment focus and product positioning.</a:t>
            </a:r>
          </a:p>
          <a:p>
            <a:pPr>
              <a:buNone/>
            </a:pPr>
            <a:r>
              <a:rPr lang="en-GB" sz="2000" dirty="0" smtClean="0"/>
              <a:t>,</a:t>
            </a:r>
            <a:endParaRPr lang="en-GB"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r>
              <a:rPr lang="en-GB" sz="2800" b="1" dirty="0" smtClean="0"/>
              <a:t>Tactical plan: </a:t>
            </a:r>
            <a:r>
              <a:rPr lang="en-GB" sz="2800" dirty="0" smtClean="0"/>
              <a:t>This would include enough detail to track sales month by month and follow up on plan-vs.-actual analysis. Normally a plan will also include specific sales by product, region, or market segment, by channels, manager responsibilities, and other elements. The forecast alone is a bare minimum.</a:t>
            </a:r>
            <a:endParaRPr lang="en-GB" b="1" dirty="0" smtClean="0"/>
          </a:p>
          <a:p>
            <a:r>
              <a:rPr lang="en-GB" b="1" dirty="0" smtClean="0"/>
              <a:t>Control &amp; evaluation</a:t>
            </a:r>
          </a:p>
          <a:p>
            <a:r>
              <a:rPr lang="en-GB" b="1" dirty="0" smtClean="0"/>
              <a:t>Expense Budget: </a:t>
            </a:r>
            <a:r>
              <a:rPr lang="en-GB" dirty="0" smtClean="0"/>
              <a:t>This ought to include enough detail to track expenses month by month and follow up on plan-vs.-actual analysis. Normally a plan will also include specific sales tactics, programs by management responsibilities, promotion, and other elements. The expense budget is also a bare minimum.</a:t>
            </a:r>
          </a:p>
          <a:p>
            <a:r>
              <a:rPr lang="en-GB" b="1" dirty="0" smtClean="0"/>
              <a:t>Operational considerations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0"/>
            <a:ext cx="8229600" cy="1143000"/>
          </a:xfrm>
        </p:spPr>
        <p:txBody>
          <a:bodyPr>
            <a:normAutofit fontScale="90000"/>
          </a:bodyPr>
          <a:lstStyle/>
          <a:p>
            <a:r>
              <a:rPr lang="en-GB" dirty="0" smtClean="0"/>
              <a:t>Evaluation and control</a:t>
            </a:r>
            <a:br>
              <a:rPr lang="en-GB" dirty="0" smtClean="0"/>
            </a:b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Annual Plan control</a:t>
            </a:r>
            <a:endParaRPr lang="en-GB" dirty="0"/>
          </a:p>
        </p:txBody>
      </p:sp>
      <p:sp>
        <p:nvSpPr>
          <p:cNvPr id="3" name="Content Placeholder 2"/>
          <p:cNvSpPr>
            <a:spLocks noGrp="1"/>
          </p:cNvSpPr>
          <p:nvPr>
            <p:ph sz="quarter" idx="1"/>
          </p:nvPr>
        </p:nvSpPr>
        <p:spPr/>
        <p:txBody>
          <a:bodyPr>
            <a:normAutofit fontScale="92500" lnSpcReduction="10000"/>
          </a:bodyPr>
          <a:lstStyle/>
          <a:p>
            <a:r>
              <a:rPr lang="en-US" dirty="0" smtClean="0"/>
              <a:t>Sales Analysis: consists of measuring and evaluating actual sales in relations to goals</a:t>
            </a:r>
          </a:p>
          <a:p>
            <a:r>
              <a:rPr lang="en-US" dirty="0" smtClean="0"/>
              <a:t>Market share analysis:  Companies sales in relative to competitors </a:t>
            </a:r>
          </a:p>
          <a:p>
            <a:r>
              <a:rPr lang="en-US" dirty="0" smtClean="0"/>
              <a:t>Marketing expense-to-sales analysis: sales force to sales, advertising to sales, sales promotions to sales, market research to sales, sales admin to sales</a:t>
            </a:r>
          </a:p>
          <a:p>
            <a:r>
              <a:rPr lang="en-US" dirty="0" smtClean="0"/>
              <a:t>Financial analysis: Expense to sales ratio should be analyzed in an overall financial framework</a:t>
            </a:r>
          </a:p>
          <a:p>
            <a:r>
              <a:rPr lang="en-US" dirty="0" smtClean="0"/>
              <a:t>Market-based scorecard analysis: </a:t>
            </a:r>
          </a:p>
          <a:p>
            <a:pPr lvl="1"/>
            <a:r>
              <a:rPr lang="en-US" dirty="0" smtClean="0"/>
              <a:t>Customer performance score card</a:t>
            </a:r>
          </a:p>
          <a:p>
            <a:pPr lvl="1"/>
            <a:r>
              <a:rPr lang="en-US" dirty="0" smtClean="0"/>
              <a:t>Stakeholder performance score card</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Profitability control</a:t>
            </a:r>
            <a:endParaRPr lang="en-GB" dirty="0"/>
          </a:p>
        </p:txBody>
      </p:sp>
      <p:sp>
        <p:nvSpPr>
          <p:cNvPr id="3" name="Content Placeholder 2"/>
          <p:cNvSpPr>
            <a:spLocks noGrp="1"/>
          </p:cNvSpPr>
          <p:nvPr>
            <p:ph sz="quarter" idx="1"/>
          </p:nvPr>
        </p:nvSpPr>
        <p:spPr/>
        <p:txBody>
          <a:bodyPr/>
          <a:lstStyle/>
          <a:p>
            <a:r>
              <a:rPr lang="en-US" dirty="0" smtClean="0"/>
              <a:t>Marketing-Profitability analysis</a:t>
            </a:r>
          </a:p>
          <a:p>
            <a:pPr lvl="1"/>
            <a:r>
              <a:rPr lang="en-US" dirty="0" smtClean="0"/>
              <a:t>Identify functional expenses</a:t>
            </a:r>
          </a:p>
          <a:p>
            <a:pPr lvl="1"/>
            <a:r>
              <a:rPr lang="en-US" dirty="0" smtClean="0"/>
              <a:t>Assigning functional expenses to marketing entities</a:t>
            </a:r>
          </a:p>
          <a:p>
            <a:pPr lvl="1"/>
            <a:r>
              <a:rPr lang="en-US" dirty="0" smtClean="0"/>
              <a:t>Preparing a profit an loss statement for each marketing entity  </a:t>
            </a:r>
          </a:p>
          <a:p>
            <a:r>
              <a:rPr lang="en-US" dirty="0" smtClean="0"/>
              <a:t>Determining corrective action</a:t>
            </a:r>
          </a:p>
          <a:p>
            <a:r>
              <a:rPr lang="en-US" dirty="0" smtClean="0"/>
              <a:t>Direct </a:t>
            </a:r>
            <a:r>
              <a:rPr lang="en-US" dirty="0" err="1" smtClean="0"/>
              <a:t>vs</a:t>
            </a:r>
            <a:r>
              <a:rPr lang="en-US" dirty="0" smtClean="0"/>
              <a:t> Full costing</a:t>
            </a:r>
          </a:p>
          <a:p>
            <a:pPr lvl="1"/>
            <a:r>
              <a:rPr lang="en-US" dirty="0" smtClean="0"/>
              <a:t>Direct cost</a:t>
            </a:r>
          </a:p>
          <a:p>
            <a:pPr lvl="1"/>
            <a:r>
              <a:rPr lang="en-US" dirty="0" smtClean="0"/>
              <a:t>Traceable common costs </a:t>
            </a:r>
          </a:p>
          <a:p>
            <a:pPr lvl="1"/>
            <a:r>
              <a:rPr lang="en-US" dirty="0" smtClean="0"/>
              <a:t>Non traceable common costs</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Efficiency control</a:t>
            </a:r>
            <a:endParaRPr lang="en-GB" dirty="0"/>
          </a:p>
        </p:txBody>
      </p:sp>
      <p:graphicFrame>
        <p:nvGraphicFramePr>
          <p:cNvPr id="4" name="Content Placeholder 3"/>
          <p:cNvGraphicFramePr>
            <a:graphicFrameLocks noGrp="1"/>
          </p:cNvGraphicFramePr>
          <p:nvPr>
            <p:ph sz="quarter" idx="1"/>
          </p:nvPr>
        </p:nvGraphicFramePr>
        <p:xfrm>
          <a:off x="457200" y="1447800"/>
          <a:ext cx="8382000" cy="5394960"/>
        </p:xfrm>
        <a:graphic>
          <a:graphicData uri="http://schemas.openxmlformats.org/drawingml/2006/table">
            <a:tbl>
              <a:tblPr firstRow="1" bandRow="1">
                <a:tableStyleId>{5C22544A-7EE6-4342-B048-85BDC9FD1C3A}</a:tableStyleId>
              </a:tblPr>
              <a:tblGrid>
                <a:gridCol w="2095500"/>
                <a:gridCol w="2095500"/>
                <a:gridCol w="2095500"/>
                <a:gridCol w="2095500"/>
              </a:tblGrid>
              <a:tr h="370840">
                <a:tc>
                  <a:txBody>
                    <a:bodyPr/>
                    <a:lstStyle/>
                    <a:p>
                      <a:r>
                        <a:rPr lang="en-US" dirty="0" smtClean="0"/>
                        <a:t>Sales force efficiencies</a:t>
                      </a:r>
                      <a:r>
                        <a:rPr lang="en-US" baseline="0" dirty="0" smtClean="0"/>
                        <a:t> </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Advertising efficiency</a:t>
                      </a:r>
                    </a:p>
                  </a:txBody>
                  <a:tcPr/>
                </a:tc>
                <a:tc>
                  <a:txBody>
                    <a:bodyPr/>
                    <a:lstStyle/>
                    <a:p>
                      <a:r>
                        <a:rPr lang="en-US" dirty="0" smtClean="0"/>
                        <a:t>Sales-promotion efficiency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Distribution efficiency</a:t>
                      </a:r>
                      <a:endParaRPr lang="en-GB" dirty="0" smtClean="0"/>
                    </a:p>
                  </a:txBody>
                  <a:tcPr/>
                </a:tc>
              </a:tr>
              <a:tr h="370840">
                <a:tc>
                  <a:txBody>
                    <a:bodyPr/>
                    <a:lstStyle/>
                    <a:p>
                      <a:pPr>
                        <a:buFont typeface="Arial" pitchFamily="34" charset="0"/>
                        <a:buChar char="•"/>
                      </a:pPr>
                      <a:r>
                        <a:rPr lang="en-US" dirty="0" err="1" smtClean="0"/>
                        <a:t>Avg</a:t>
                      </a:r>
                      <a:r>
                        <a:rPr lang="en-US" baseline="0" dirty="0" smtClean="0"/>
                        <a:t> calls per sales person</a:t>
                      </a:r>
                    </a:p>
                    <a:p>
                      <a:pPr>
                        <a:buFont typeface="Arial" pitchFamily="34" charset="0"/>
                        <a:buChar char="•"/>
                      </a:pPr>
                      <a:r>
                        <a:rPr lang="en-US" baseline="0" dirty="0" err="1" smtClean="0"/>
                        <a:t>Avg</a:t>
                      </a:r>
                      <a:r>
                        <a:rPr lang="en-US" baseline="0" dirty="0" smtClean="0"/>
                        <a:t> sales call time per contact</a:t>
                      </a:r>
                    </a:p>
                    <a:p>
                      <a:pPr>
                        <a:buFont typeface="Arial" pitchFamily="34" charset="0"/>
                        <a:buChar char="•"/>
                      </a:pPr>
                      <a:r>
                        <a:rPr lang="en-US" baseline="0" dirty="0" err="1" smtClean="0"/>
                        <a:t>Avg</a:t>
                      </a:r>
                      <a:r>
                        <a:rPr lang="en-US" baseline="0" dirty="0" smtClean="0"/>
                        <a:t> Revenue per sale</a:t>
                      </a:r>
                    </a:p>
                    <a:p>
                      <a:pPr>
                        <a:buFont typeface="Arial" pitchFamily="34" charset="0"/>
                        <a:buChar char="•"/>
                      </a:pPr>
                      <a:r>
                        <a:rPr lang="en-US" baseline="0" dirty="0" err="1" smtClean="0"/>
                        <a:t>Avg</a:t>
                      </a:r>
                      <a:r>
                        <a:rPr lang="en-US" baseline="0" dirty="0" smtClean="0"/>
                        <a:t> Cost per sale</a:t>
                      </a:r>
                    </a:p>
                    <a:p>
                      <a:pPr>
                        <a:buFont typeface="Arial" pitchFamily="34" charset="0"/>
                        <a:buChar char="•"/>
                      </a:pPr>
                      <a:r>
                        <a:rPr lang="en-US" baseline="0" dirty="0" smtClean="0"/>
                        <a:t>% of orders per 1000</a:t>
                      </a:r>
                    </a:p>
                    <a:p>
                      <a:pPr>
                        <a:buFont typeface="Arial" pitchFamily="34" charset="0"/>
                        <a:buChar char="•"/>
                      </a:pPr>
                      <a:r>
                        <a:rPr lang="en-US" baseline="0" dirty="0" smtClean="0"/>
                        <a:t>Entertainment cost per sales</a:t>
                      </a:r>
                    </a:p>
                    <a:p>
                      <a:pPr>
                        <a:buFont typeface="Arial" pitchFamily="34" charset="0"/>
                        <a:buChar char="•"/>
                      </a:pPr>
                      <a:r>
                        <a:rPr lang="en-US" baseline="0" dirty="0" smtClean="0"/>
                        <a:t>Num of new customers per period</a:t>
                      </a:r>
                    </a:p>
                    <a:p>
                      <a:pPr>
                        <a:buFont typeface="Arial" pitchFamily="34" charset="0"/>
                        <a:buChar char="•"/>
                      </a:pPr>
                      <a:r>
                        <a:rPr lang="en-US" baseline="0" dirty="0" smtClean="0"/>
                        <a:t>Number of lost customers</a:t>
                      </a:r>
                    </a:p>
                    <a:p>
                      <a:pPr>
                        <a:buFont typeface="Arial" pitchFamily="34" charset="0"/>
                        <a:buChar char="•"/>
                      </a:pPr>
                      <a:r>
                        <a:rPr lang="en-US" baseline="0" dirty="0" smtClean="0"/>
                        <a:t>Sales force cost </a:t>
                      </a:r>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Cost</a:t>
                      </a:r>
                      <a:r>
                        <a:rPr lang="en-US" baseline="0" dirty="0" smtClean="0"/>
                        <a:t> per 100 target buyers reached by media</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 of audience who saw, associated press ad</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Consumer </a:t>
                      </a:r>
                      <a:r>
                        <a:rPr lang="en-US" baseline="0" dirty="0" err="1" smtClean="0"/>
                        <a:t>opinin</a:t>
                      </a:r>
                      <a:r>
                        <a:rPr lang="en-US" baseline="0" dirty="0" smtClean="0"/>
                        <a:t> on the ads content and effectiveness</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Before and after measures o attitude</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No of enquires stimulated by the ad</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Costs per inquire </a:t>
                      </a:r>
                      <a:endParaRPr lang="en-US" dirty="0" smtClean="0"/>
                    </a:p>
                  </a:txBody>
                  <a:tcPr/>
                </a:tc>
                <a:tc>
                  <a:txBody>
                    <a:bodyPr/>
                    <a:lstStyle/>
                    <a:p>
                      <a:pPr>
                        <a:buFont typeface="Arial" pitchFamily="34" charset="0"/>
                        <a:buChar char="•"/>
                      </a:pPr>
                      <a:r>
                        <a:rPr lang="en-US" dirty="0" smtClean="0"/>
                        <a:t>%</a:t>
                      </a:r>
                      <a:r>
                        <a:rPr lang="en-US" baseline="0" dirty="0" smtClean="0"/>
                        <a:t> sales sold on deal</a:t>
                      </a:r>
                    </a:p>
                    <a:p>
                      <a:pPr>
                        <a:buFont typeface="Arial" pitchFamily="34" charset="0"/>
                        <a:buChar char="•"/>
                      </a:pPr>
                      <a:r>
                        <a:rPr lang="en-US" baseline="0" dirty="0" smtClean="0"/>
                        <a:t>Display costs per sales dollar</a:t>
                      </a:r>
                    </a:p>
                    <a:p>
                      <a:pPr>
                        <a:buFont typeface="Arial" pitchFamily="34" charset="0"/>
                        <a:buChar char="•"/>
                      </a:pPr>
                      <a:r>
                        <a:rPr lang="en-US" baseline="0" dirty="0" smtClean="0"/>
                        <a:t>% of coupons redeemed</a:t>
                      </a:r>
                    </a:p>
                    <a:p>
                      <a:pPr>
                        <a:buFont typeface="Arial" pitchFamily="34" charset="0"/>
                        <a:buChar char="•"/>
                      </a:pPr>
                      <a:r>
                        <a:rPr lang="en-US" baseline="0" dirty="0" smtClean="0"/>
                        <a:t>Number of inquires resulted from a demonstration </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Logistics</a:t>
                      </a:r>
                      <a:r>
                        <a:rPr lang="en-US" baseline="0" dirty="0" smtClean="0"/>
                        <a:t> costs as a % of sales</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 of orders filled</a:t>
                      </a:r>
                      <a:r>
                        <a:rPr lang="en-GB" baseline="0" dirty="0" smtClean="0"/>
                        <a:t> correctly</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 of on time delivery</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Number of billing errors </a:t>
                      </a:r>
                    </a:p>
                  </a:txBody>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6549</TotalTime>
  <Words>2234</Words>
  <Application>Microsoft Office PowerPoint</Application>
  <PresentationFormat>On-screen Show (4:3)</PresentationFormat>
  <Paragraphs>208</Paragraphs>
  <Slides>27</Slides>
  <Notes>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Equity</vt:lpstr>
      <vt:lpstr>           Strategic Marketing Planning Process </vt:lpstr>
      <vt:lpstr>Marketing Plan </vt:lpstr>
      <vt:lpstr>Marketing Planning Process</vt:lpstr>
      <vt:lpstr>Essential Content of a Marketing plan</vt:lpstr>
      <vt:lpstr>Slide 5</vt:lpstr>
      <vt:lpstr>Evaluation and control </vt:lpstr>
      <vt:lpstr>Annual Plan control</vt:lpstr>
      <vt:lpstr>Profitability control</vt:lpstr>
      <vt:lpstr>Efficiency control</vt:lpstr>
      <vt:lpstr>Strategic control</vt:lpstr>
      <vt:lpstr>Developing Strategic Plan for sustainable development</vt:lpstr>
      <vt:lpstr>Sustainable Development </vt:lpstr>
      <vt:lpstr>Marketing Impact on Society as a whole</vt:lpstr>
      <vt:lpstr>Marketing’s Impact on Other-businesses </vt:lpstr>
      <vt:lpstr>Citizen and Public Actions to Regulatory Marketing</vt:lpstr>
      <vt:lpstr>Consumerism </vt:lpstr>
      <vt:lpstr>Environmentalism </vt:lpstr>
      <vt:lpstr>Environmental sustainable grid</vt:lpstr>
      <vt:lpstr>Public Actions to Regulatory Marketing </vt:lpstr>
      <vt:lpstr>Business Actions towards Socially Responsible Marketing</vt:lpstr>
      <vt:lpstr>Enlightened Marketing</vt:lpstr>
      <vt:lpstr>Marketing Ethics </vt:lpstr>
      <vt:lpstr>Slide 23</vt:lpstr>
      <vt:lpstr>Consumer attitude to ethical purchasing</vt:lpstr>
      <vt:lpstr>Slide 25</vt:lpstr>
      <vt:lpstr>The prevalent issues can be categorized in the following manner;</vt:lpstr>
      <vt:lpstr>Ethical Issues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Marketing</dc:title>
  <dc:creator>pc</dc:creator>
  <cp:lastModifiedBy>pc</cp:lastModifiedBy>
  <cp:revision>223</cp:revision>
  <dcterms:created xsi:type="dcterms:W3CDTF">2014-01-05T08:00:04Z</dcterms:created>
  <dcterms:modified xsi:type="dcterms:W3CDTF">2014-03-23T17:22:59Z</dcterms:modified>
</cp:coreProperties>
</file>