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71" r:id="rId8"/>
    <p:sldId id="270" r:id="rId9"/>
    <p:sldId id="269" r:id="rId10"/>
    <p:sldId id="268" r:id="rId11"/>
    <p:sldId id="267" r:id="rId12"/>
    <p:sldId id="266" r:id="rId13"/>
    <p:sldId id="265" r:id="rId14"/>
    <p:sldId id="264" r:id="rId15"/>
    <p:sldId id="263" r:id="rId16"/>
    <p:sldId id="262" r:id="rId17"/>
    <p:sldId id="261" r:id="rId18"/>
    <p:sldId id="260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00399"/>
            <a:ext cx="6629400" cy="1245835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Circular Flow and National Income Accounting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29728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Disposable 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income households have after satisfying all their obligations to the government.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0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measure of all sources of income in an economic aggregate divided by the population. </a:t>
            </a:r>
          </a:p>
          <a:p>
            <a:r>
              <a:rPr lang="en-US" dirty="0" smtClean="0"/>
              <a:t>Does not measure income distribution of wealth</a:t>
            </a:r>
          </a:p>
          <a:p>
            <a:pPr lvl="1"/>
            <a:r>
              <a:rPr lang="en-US" dirty="0" smtClean="0"/>
              <a:t>Economic activity that does not include money is not counted (services rendered free of charge)</a:t>
            </a:r>
          </a:p>
          <a:p>
            <a:pPr lvl="1"/>
            <a:r>
              <a:rPr lang="en-US" dirty="0" smtClean="0"/>
              <a:t>International comparisons maybe skewed. </a:t>
            </a:r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Labor Force – the total numbers of worker including both the unemployed and the employed. </a:t>
            </a:r>
          </a:p>
          <a:p>
            <a:r>
              <a:rPr lang="en-US" dirty="0" smtClean="0"/>
              <a:t>Unemployment rate – the % of the labor force that is unemployed</a:t>
            </a:r>
          </a:p>
          <a:p>
            <a:endParaRPr lang="en-US" dirty="0"/>
          </a:p>
          <a:p>
            <a:r>
              <a:rPr lang="en-US" dirty="0" smtClean="0"/>
              <a:t>Unemployment rate = </a:t>
            </a:r>
            <a:r>
              <a:rPr lang="en-US" u="sng" dirty="0" smtClean="0"/>
              <a:t>Number of employed </a:t>
            </a:r>
            <a:r>
              <a:rPr lang="en-US" dirty="0" smtClean="0"/>
              <a:t>*100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	Labor Force</a:t>
            </a:r>
          </a:p>
          <a:p>
            <a:r>
              <a:rPr lang="en-US" dirty="0" smtClean="0"/>
              <a:t>Employed</a:t>
            </a:r>
          </a:p>
          <a:p>
            <a:pPr lvl="1"/>
            <a:r>
              <a:rPr lang="en-US" dirty="0" smtClean="0"/>
              <a:t>Paid/unpaid</a:t>
            </a:r>
          </a:p>
          <a:p>
            <a:pPr lvl="1"/>
            <a:r>
              <a:rPr lang="en-US" dirty="0" smtClean="0"/>
              <a:t>Part time/full time</a:t>
            </a:r>
          </a:p>
          <a:p>
            <a:pPr lvl="1"/>
            <a:r>
              <a:rPr lang="en-US" dirty="0" smtClean="0"/>
              <a:t>Unpaid workers in a family business</a:t>
            </a:r>
          </a:p>
          <a:p>
            <a:r>
              <a:rPr lang="en-US" dirty="0" smtClean="0"/>
              <a:t>Unemployed </a:t>
            </a:r>
          </a:p>
          <a:p>
            <a:pPr lvl="1"/>
            <a:r>
              <a:rPr lang="en-US" dirty="0" smtClean="0"/>
              <a:t>People who are available to work</a:t>
            </a:r>
          </a:p>
          <a:p>
            <a:pPr lvl="1"/>
            <a:r>
              <a:rPr lang="en-US" dirty="0" smtClean="0"/>
              <a:t>People who are trying to find work</a:t>
            </a:r>
          </a:p>
          <a:p>
            <a:r>
              <a:rPr lang="en-US" dirty="0" smtClean="0"/>
              <a:t>Not in the labor force</a:t>
            </a:r>
          </a:p>
          <a:p>
            <a:pPr lvl="1"/>
            <a:r>
              <a:rPr lang="en-US" dirty="0" smtClean="0"/>
              <a:t>Full time students</a:t>
            </a:r>
          </a:p>
          <a:p>
            <a:pPr lvl="1"/>
            <a:r>
              <a:rPr lang="en-US" dirty="0" smtClean="0"/>
              <a:t>Home makers</a:t>
            </a:r>
          </a:p>
          <a:p>
            <a:pPr lvl="1"/>
            <a:r>
              <a:rPr lang="en-US" dirty="0" smtClean="0"/>
              <a:t>People who have given up looking for jobs.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Frictional unemployment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Unemployment that results because it takes time for workers to search for the jobs that best suit their tastes and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Natural rate of unemployment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normal rate of unemployment which unemployment rate fluctuates. </a:t>
            </a:r>
          </a:p>
          <a:p>
            <a:r>
              <a:rPr lang="en-US" dirty="0" smtClean="0"/>
              <a:t>Why is there always unemployment</a:t>
            </a:r>
          </a:p>
          <a:p>
            <a:pPr lvl="1"/>
            <a:r>
              <a:rPr lang="en-US" dirty="0" smtClean="0"/>
              <a:t>Frictional unemployment</a:t>
            </a:r>
          </a:p>
          <a:p>
            <a:pPr lvl="1"/>
            <a:r>
              <a:rPr lang="en-US" dirty="0" smtClean="0"/>
              <a:t>Minimum wage laws</a:t>
            </a:r>
          </a:p>
          <a:p>
            <a:pPr lvl="1"/>
            <a:r>
              <a:rPr lang="en-US" dirty="0" smtClean="0"/>
              <a:t>Unions</a:t>
            </a:r>
          </a:p>
          <a:p>
            <a:pPr lvl="1"/>
            <a:r>
              <a:rPr lang="en-US" dirty="0" smtClean="0"/>
              <a:t>Unemployment insurance</a:t>
            </a:r>
          </a:p>
          <a:p>
            <a:pPr lvl="1"/>
            <a:r>
              <a:rPr lang="en-US" dirty="0" smtClean="0"/>
              <a:t>Wages</a:t>
            </a:r>
          </a:p>
          <a:p>
            <a:pPr lvl="2"/>
            <a:r>
              <a:rPr lang="en-US" dirty="0" smtClean="0"/>
              <a:t>Efficiency wage theory suggest that firms maybe better off paying more that the equilibrium wage. </a:t>
            </a:r>
          </a:p>
          <a:p>
            <a:pPr lvl="3"/>
            <a:r>
              <a:rPr lang="en-US" dirty="0" smtClean="0"/>
              <a:t>Healthier workforce. </a:t>
            </a:r>
          </a:p>
          <a:p>
            <a:pPr lvl="3"/>
            <a:r>
              <a:rPr lang="en-US" dirty="0" smtClean="0"/>
              <a:t>Lower turnover</a:t>
            </a:r>
          </a:p>
          <a:p>
            <a:pPr lvl="3"/>
            <a:r>
              <a:rPr lang="en-US" dirty="0" smtClean="0"/>
              <a:t>Worker </a:t>
            </a:r>
            <a:r>
              <a:rPr lang="en-US" dirty="0" err="1" smtClean="0"/>
              <a:t>Quallity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2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Inflation is the rise in the general level of prices and services in an economy over a period of time</a:t>
            </a:r>
          </a:p>
          <a:p>
            <a:r>
              <a:rPr lang="en-US" dirty="0" smtClean="0"/>
              <a:t>The inflation rate ins the measure of inflation. </a:t>
            </a:r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Inflation Rate = </a:t>
            </a:r>
            <a:r>
              <a:rPr lang="en-US" u="sng" dirty="0" smtClean="0"/>
              <a:t>CPA – LPA </a:t>
            </a:r>
            <a:r>
              <a:rPr lang="en-US" dirty="0" smtClean="0"/>
              <a:t> * 100</a:t>
            </a:r>
            <a:endParaRPr lang="en-US" u="sng" dirty="0" smtClean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	LPA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CPA  - Current Price average</a:t>
            </a:r>
          </a:p>
          <a:p>
            <a:pPr marL="114300" indent="0">
              <a:buNone/>
            </a:pPr>
            <a:r>
              <a:rPr lang="en-US" dirty="0" smtClean="0"/>
              <a:t>LPA -  Last years Price Average</a:t>
            </a:r>
          </a:p>
        </p:txBody>
      </p:sp>
    </p:spTree>
    <p:extLst>
      <p:ext uri="{BB962C8B-B14F-4D97-AF65-F5344CB8AC3E}">
        <p14:creationId xmlns:p14="http://schemas.microsoft.com/office/powerpoint/2010/main" val="26010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Price Index (CPI)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changes in price levels of consumer goods and services purchased by households</a:t>
            </a:r>
          </a:p>
          <a:p>
            <a:endParaRPr lang="en-US" dirty="0"/>
          </a:p>
          <a:p>
            <a:r>
              <a:rPr lang="en-US" dirty="0" smtClean="0"/>
              <a:t>Basket  of goods</a:t>
            </a:r>
          </a:p>
          <a:p>
            <a:r>
              <a:rPr lang="en-US" dirty="0" smtClean="0"/>
              <a:t>The basket of goods need to be updated</a:t>
            </a:r>
          </a:p>
          <a:p>
            <a:r>
              <a:rPr lang="en-US" dirty="0" smtClean="0"/>
              <a:t>Problem is any changes always cause controversy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2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Circular flow of income and expenditure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calculate GDP in 2 ways</a:t>
            </a:r>
          </a:p>
          <a:p>
            <a:pPr lvl="1"/>
            <a:r>
              <a:rPr lang="en-US" dirty="0" smtClean="0"/>
              <a:t>The income approach</a:t>
            </a:r>
          </a:p>
          <a:p>
            <a:pPr lvl="2"/>
            <a:r>
              <a:rPr lang="en-US" dirty="0" smtClean="0"/>
              <a:t>Adds up the aggregate income earned during the year by those who produce that output. </a:t>
            </a:r>
          </a:p>
          <a:p>
            <a:pPr lvl="1"/>
            <a:r>
              <a:rPr lang="en-US" dirty="0" smtClean="0"/>
              <a:t>The Expenditure approach</a:t>
            </a:r>
          </a:p>
          <a:p>
            <a:pPr lvl="2"/>
            <a:r>
              <a:rPr lang="en-US" dirty="0" smtClean="0"/>
              <a:t>Adds the aggregate expenditure of all final goods and services. </a:t>
            </a:r>
          </a:p>
          <a:p>
            <a:pPr lvl="2"/>
            <a:endParaRPr lang="en-US" dirty="0"/>
          </a:p>
          <a:p>
            <a:pPr marL="11430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854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con.ohio-state.edu/Aly/classes/powerpoint/ch9/sld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61976"/>
            <a:ext cx="7772400" cy="5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9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Aggregate expenditure = GDP = Aggregate Income</a:t>
            </a:r>
          </a:p>
          <a:p>
            <a:endParaRPr lang="en-US" dirty="0"/>
          </a:p>
          <a:p>
            <a:r>
              <a:rPr lang="en-US" dirty="0" smtClean="0"/>
              <a:t>Aggregate Income = GDP = NT + DI</a:t>
            </a:r>
          </a:p>
          <a:p>
            <a:r>
              <a:rPr lang="en-US" dirty="0" smtClean="0"/>
              <a:t>DI = C + S</a:t>
            </a:r>
          </a:p>
          <a:p>
            <a:r>
              <a:rPr lang="en-US" dirty="0" smtClean="0"/>
              <a:t>DI + NT = C + I + G + (X-M)</a:t>
            </a:r>
          </a:p>
          <a:p>
            <a:r>
              <a:rPr lang="en-US" dirty="0" smtClean="0"/>
              <a:t>C + S + NT = </a:t>
            </a:r>
            <a:r>
              <a:rPr lang="en-US" dirty="0"/>
              <a:t>C + I + G + (X-M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0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Domestic Product (GDP)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“GDP is the  market value of all final goods and services produces within a country in a given period of time”</a:t>
            </a:r>
          </a:p>
          <a:p>
            <a:r>
              <a:rPr lang="en-US" dirty="0" smtClean="0"/>
              <a:t>Y = C + I + G + NX</a:t>
            </a:r>
          </a:p>
          <a:p>
            <a:r>
              <a:rPr lang="en-US" dirty="0" smtClean="0"/>
              <a:t>Y = GDP</a:t>
            </a:r>
          </a:p>
          <a:p>
            <a:r>
              <a:rPr lang="en-US" dirty="0" smtClean="0"/>
              <a:t>C – Consumption</a:t>
            </a:r>
          </a:p>
          <a:p>
            <a:r>
              <a:rPr lang="en-US" dirty="0" smtClean="0"/>
              <a:t>I – Investment</a:t>
            </a:r>
          </a:p>
          <a:p>
            <a:r>
              <a:rPr lang="en-US" dirty="0" smtClean="0"/>
              <a:t>G – Government Purchases</a:t>
            </a:r>
          </a:p>
          <a:p>
            <a:r>
              <a:rPr lang="en-US" dirty="0" smtClean="0"/>
              <a:t>NX – Net Exports</a:t>
            </a:r>
          </a:p>
        </p:txBody>
      </p:sp>
    </p:spTree>
    <p:extLst>
      <p:ext uri="{BB962C8B-B14F-4D97-AF65-F5344CB8AC3E}">
        <p14:creationId xmlns:p14="http://schemas.microsoft.com/office/powerpoint/2010/main" val="310301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GDP is the Market Value</a:t>
            </a:r>
          </a:p>
          <a:p>
            <a:pPr lvl="1"/>
            <a:r>
              <a:rPr lang="en-US" dirty="0" smtClean="0"/>
              <a:t>Since market prices measure the amount people are willing to pay for different goods they accurately reflect their value</a:t>
            </a:r>
          </a:p>
          <a:p>
            <a:pPr lvl="1"/>
            <a:r>
              <a:rPr lang="en-US" dirty="0" smtClean="0"/>
              <a:t>If a price of an apple is twice that of an orange, the apple contributes twice as much to GDP as the orange</a:t>
            </a:r>
          </a:p>
          <a:p>
            <a:r>
              <a:rPr lang="en-US" dirty="0" smtClean="0"/>
              <a:t>Of All</a:t>
            </a:r>
          </a:p>
          <a:p>
            <a:pPr lvl="1"/>
            <a:r>
              <a:rPr lang="en-US" dirty="0" smtClean="0"/>
              <a:t>GDP tries to be comprehensive.</a:t>
            </a:r>
          </a:p>
          <a:p>
            <a:pPr lvl="1"/>
            <a:r>
              <a:rPr lang="en-US" dirty="0" smtClean="0"/>
              <a:t>Includes all items produced in the economy and sold legally in the market</a:t>
            </a:r>
          </a:p>
          <a:p>
            <a:pPr lvl="1"/>
            <a:r>
              <a:rPr lang="en-US" dirty="0" smtClean="0"/>
              <a:t>GDP also includes the market value of housing services. If people own their houses the </a:t>
            </a:r>
            <a:r>
              <a:rPr lang="en-US" dirty="0" err="1" smtClean="0"/>
              <a:t>govt</a:t>
            </a:r>
            <a:r>
              <a:rPr lang="en-US" dirty="0" smtClean="0"/>
              <a:t> estimates rent. </a:t>
            </a:r>
          </a:p>
          <a:p>
            <a:pPr lvl="1"/>
            <a:r>
              <a:rPr lang="en-US" dirty="0" smtClean="0"/>
              <a:t>GDP excludes illegal items (drugs)</a:t>
            </a:r>
          </a:p>
          <a:p>
            <a:pPr lvl="1"/>
            <a:r>
              <a:rPr lang="en-US" dirty="0" smtClean="0"/>
              <a:t>GDP excludes items that are produced and consumed at home (Vegetable Gardens)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3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Final</a:t>
            </a:r>
          </a:p>
          <a:p>
            <a:pPr lvl="1"/>
            <a:r>
              <a:rPr lang="en-US" dirty="0" smtClean="0"/>
              <a:t>A greeting card is a final product</a:t>
            </a:r>
          </a:p>
          <a:p>
            <a:pPr lvl="1"/>
            <a:r>
              <a:rPr lang="en-US" dirty="0" smtClean="0"/>
              <a:t>Paper used to make the greeting card is an intermediate product. (This is not calculated in the GDP)</a:t>
            </a:r>
          </a:p>
          <a:p>
            <a:pPr lvl="1"/>
            <a:r>
              <a:rPr lang="en-US" dirty="0" smtClean="0"/>
              <a:t>The exception is when the “paper” is kept in inventory after being processed. </a:t>
            </a:r>
          </a:p>
          <a:p>
            <a:pPr lvl="1"/>
            <a:r>
              <a:rPr lang="en-US" dirty="0" smtClean="0"/>
              <a:t>Only FINAL goods are calculated in GDP</a:t>
            </a:r>
          </a:p>
          <a:p>
            <a:r>
              <a:rPr lang="en-US" dirty="0" smtClean="0"/>
              <a:t>Goods and Services</a:t>
            </a:r>
          </a:p>
          <a:p>
            <a:pPr lvl="1"/>
            <a:r>
              <a:rPr lang="en-US" dirty="0" smtClean="0"/>
              <a:t>GDP includes both tangible and intangible goods. </a:t>
            </a:r>
          </a:p>
          <a:p>
            <a:r>
              <a:rPr lang="en-US" dirty="0" smtClean="0"/>
              <a:t>Produced</a:t>
            </a:r>
          </a:p>
          <a:p>
            <a:pPr lvl="1"/>
            <a:r>
              <a:rPr lang="en-US" dirty="0" smtClean="0"/>
              <a:t>GDP includes goods and services currently produced. (Used cards don’t count)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Within a country</a:t>
            </a:r>
          </a:p>
          <a:p>
            <a:pPr lvl="1"/>
            <a:r>
              <a:rPr lang="en-US" dirty="0" smtClean="0"/>
              <a:t>GDP measures the value of production within the geographic confines of a country. </a:t>
            </a:r>
          </a:p>
          <a:p>
            <a:r>
              <a:rPr lang="en-US" dirty="0" smtClean="0"/>
              <a:t>In a given period of time</a:t>
            </a:r>
          </a:p>
          <a:p>
            <a:pPr lvl="1"/>
            <a:r>
              <a:rPr lang="en-US" dirty="0" smtClean="0"/>
              <a:t>GDP measures the value of production that takes place within a specific interval of time (3 months/ 1 year)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Transfer payments are not part of GDP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National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GNP</a:t>
            </a:r>
          </a:p>
          <a:p>
            <a:r>
              <a:rPr lang="en-US" dirty="0" smtClean="0"/>
              <a:t>It is the total income earned by a nations permanent residents (nationals)</a:t>
            </a:r>
          </a:p>
          <a:p>
            <a:r>
              <a:rPr lang="en-US" dirty="0" smtClean="0"/>
              <a:t>Differs from GDP because it includes what our citizens earn abroad, and it excludes what foreigners earn here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national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Income of nations residents (GNP) minus losses from Depreciation. </a:t>
            </a:r>
          </a:p>
          <a:p>
            <a:r>
              <a:rPr lang="en-US" dirty="0" smtClean="0"/>
              <a:t>Depreciation is the wear and tear of the economy’s stock of equipment.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Income is the total income earned by a nations residents in the production of goods and services.</a:t>
            </a:r>
          </a:p>
          <a:p>
            <a:r>
              <a:rPr lang="en-US" dirty="0" smtClean="0"/>
              <a:t>It differs from NNP by excluding indirect business taxes (Sales tax) and including business subsidies.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9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income that households receive. </a:t>
            </a:r>
          </a:p>
          <a:p>
            <a:r>
              <a:rPr lang="en-US" dirty="0" smtClean="0"/>
              <a:t>PI includes interest income and income from transfer payments.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8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324</TotalTime>
  <Words>776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Circular Flow and National Income Accounting</vt:lpstr>
      <vt:lpstr>Gross Domestic Product (GDP)</vt:lpstr>
      <vt:lpstr>GDP</vt:lpstr>
      <vt:lpstr>GDP</vt:lpstr>
      <vt:lpstr>GDP</vt:lpstr>
      <vt:lpstr>Gross National Product</vt:lpstr>
      <vt:lpstr>Net national Product</vt:lpstr>
      <vt:lpstr>National Income</vt:lpstr>
      <vt:lpstr>Personal Income</vt:lpstr>
      <vt:lpstr>Disposable personal Income</vt:lpstr>
      <vt:lpstr>Capita Income</vt:lpstr>
      <vt:lpstr>Unemployment</vt:lpstr>
      <vt:lpstr>Frictional unemployment</vt:lpstr>
      <vt:lpstr>Natural rate of unemployment</vt:lpstr>
      <vt:lpstr>Inflation</vt:lpstr>
      <vt:lpstr>Consumer Price Index (CPI)</vt:lpstr>
      <vt:lpstr>Circular flow of income and expenditure</vt:lpstr>
      <vt:lpstr>PowerPoint Presentation</vt:lpstr>
      <vt:lpstr>Equations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Flow and National Income Accounting</dc:title>
  <dc:creator>Naveen</dc:creator>
  <cp:lastModifiedBy>Udesh Priyanka</cp:lastModifiedBy>
  <cp:revision>10</cp:revision>
  <dcterms:created xsi:type="dcterms:W3CDTF">2006-08-16T00:00:00Z</dcterms:created>
  <dcterms:modified xsi:type="dcterms:W3CDTF">2013-09-13T03:25:09Z</dcterms:modified>
</cp:coreProperties>
</file>